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802" r:id="rId6"/>
    <p:sldId id="258" r:id="rId7"/>
    <p:sldId id="259" r:id="rId8"/>
    <p:sldId id="262" r:id="rId9"/>
    <p:sldId id="267" r:id="rId10"/>
    <p:sldId id="807" r:id="rId11"/>
    <p:sldId id="806" r:id="rId12"/>
    <p:sldId id="804" r:id="rId1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a Sorkazian" initials="SS" lastIdx="1" clrIdx="0">
    <p:extLst>
      <p:ext uri="{19B8F6BF-5375-455C-9EA6-DF929625EA0E}">
        <p15:presenceInfo xmlns:p15="http://schemas.microsoft.com/office/powerpoint/2012/main" userId="S::ssorkazian@Glendale.edu::2254538b-b605-4f79-b4e4-b95c7455a7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23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 Sorkazian" userId="2254538b-b605-4f79-b4e4-b95c7455a773" providerId="ADAL" clId="{3B35A2F1-E37F-40A6-9449-831BC580252D}"/>
    <pc:docChg chg="undo custSel delSld modSld">
      <pc:chgData name="Silva Sorkazian" userId="2254538b-b605-4f79-b4e4-b95c7455a773" providerId="ADAL" clId="{3B35A2F1-E37F-40A6-9449-831BC580252D}" dt="2025-02-03T13:54:55.309" v="1827" actId="20577"/>
      <pc:docMkLst>
        <pc:docMk/>
      </pc:docMkLst>
      <pc:sldChg chg="modSp mod">
        <pc:chgData name="Silva Sorkazian" userId="2254538b-b605-4f79-b4e4-b95c7455a773" providerId="ADAL" clId="{3B35A2F1-E37F-40A6-9449-831BC580252D}" dt="2025-02-03T01:32:03.909" v="14" actId="20577"/>
        <pc:sldMkLst>
          <pc:docMk/>
          <pc:sldMk cId="0" sldId="256"/>
        </pc:sldMkLst>
        <pc:spChg chg="mod">
          <ac:chgData name="Silva Sorkazian" userId="2254538b-b605-4f79-b4e4-b95c7455a773" providerId="ADAL" clId="{3B35A2F1-E37F-40A6-9449-831BC580252D}" dt="2025-02-03T01:32:03.909" v="14" actId="20577"/>
          <ac:spMkLst>
            <pc:docMk/>
            <pc:sldMk cId="0" sldId="256"/>
            <ac:spMk id="8" creationId="{A99AF802-8528-4032-BC5A-53B4E8A74E45}"/>
          </ac:spMkLst>
        </pc:spChg>
      </pc:sldChg>
      <pc:sldChg chg="modSp mod">
        <pc:chgData name="Silva Sorkazian" userId="2254538b-b605-4f79-b4e4-b95c7455a773" providerId="ADAL" clId="{3B35A2F1-E37F-40A6-9449-831BC580252D}" dt="2025-02-03T01:32:36.853" v="33"/>
        <pc:sldMkLst>
          <pc:docMk/>
          <pc:sldMk cId="0" sldId="258"/>
        </pc:sldMkLst>
        <pc:spChg chg="mod">
          <ac:chgData name="Silva Sorkazian" userId="2254538b-b605-4f79-b4e4-b95c7455a773" providerId="ADAL" clId="{3B35A2F1-E37F-40A6-9449-831BC580252D}" dt="2025-02-03T01:32:36.853" v="33"/>
          <ac:spMkLst>
            <pc:docMk/>
            <pc:sldMk cId="0" sldId="258"/>
            <ac:spMk id="2" creationId="{00000000-0000-0000-0000-000000000000}"/>
          </ac:spMkLst>
        </pc:spChg>
      </pc:sldChg>
      <pc:sldChg chg="modSp mod">
        <pc:chgData name="Silva Sorkazian" userId="2254538b-b605-4f79-b4e4-b95c7455a773" providerId="ADAL" clId="{3B35A2F1-E37F-40A6-9449-831BC580252D}" dt="2025-02-03T01:32:42.018" v="34"/>
        <pc:sldMkLst>
          <pc:docMk/>
          <pc:sldMk cId="0" sldId="259"/>
        </pc:sldMkLst>
        <pc:spChg chg="mod">
          <ac:chgData name="Silva Sorkazian" userId="2254538b-b605-4f79-b4e4-b95c7455a773" providerId="ADAL" clId="{3B35A2F1-E37F-40A6-9449-831BC580252D}" dt="2025-02-03T01:32:42.018" v="34"/>
          <ac:spMkLst>
            <pc:docMk/>
            <pc:sldMk cId="0" sldId="259"/>
            <ac:spMk id="2" creationId="{00000000-0000-0000-0000-000000000000}"/>
          </ac:spMkLst>
        </pc:spChg>
      </pc:sldChg>
      <pc:sldChg chg="addSp delSp modSp mod">
        <pc:chgData name="Silva Sorkazian" userId="2254538b-b605-4f79-b4e4-b95c7455a773" providerId="ADAL" clId="{3B35A2F1-E37F-40A6-9449-831BC580252D}" dt="2025-02-03T07:35:20.061" v="1252" actId="20577"/>
        <pc:sldMkLst>
          <pc:docMk/>
          <pc:sldMk cId="0" sldId="262"/>
        </pc:sldMkLst>
        <pc:spChg chg="mod">
          <ac:chgData name="Silva Sorkazian" userId="2254538b-b605-4f79-b4e4-b95c7455a773" providerId="ADAL" clId="{3B35A2F1-E37F-40A6-9449-831BC580252D}" dt="2025-02-03T07:35:20.061" v="1252" actId="20577"/>
          <ac:spMkLst>
            <pc:docMk/>
            <pc:sldMk cId="0" sldId="262"/>
            <ac:spMk id="3" creationId="{00000000-0000-0000-0000-000000000000}"/>
          </ac:spMkLst>
        </pc:spChg>
        <pc:graphicFrameChg chg="add del mod modGraphic">
          <ac:chgData name="Silva Sorkazian" userId="2254538b-b605-4f79-b4e4-b95c7455a773" providerId="ADAL" clId="{3B35A2F1-E37F-40A6-9449-831BC580252D}" dt="2025-02-03T05:59:19.422" v="424" actId="478"/>
          <ac:graphicFrameMkLst>
            <pc:docMk/>
            <pc:sldMk cId="0" sldId="262"/>
            <ac:graphicFrameMk id="4" creationId="{F534655A-123F-45A7-A4DA-8CADEBA7C18F}"/>
          </ac:graphicFrameMkLst>
        </pc:graphicFrameChg>
        <pc:picChg chg="mod">
          <ac:chgData name="Silva Sorkazian" userId="2254538b-b605-4f79-b4e4-b95c7455a773" providerId="ADAL" clId="{3B35A2F1-E37F-40A6-9449-831BC580252D}" dt="2025-02-03T06:01:24.050" v="447" actId="14100"/>
          <ac:picMkLst>
            <pc:docMk/>
            <pc:sldMk cId="0" sldId="262"/>
            <ac:picMk id="6" creationId="{ADC69F2D-48AF-4D97-8BE5-7EDFF2424B86}"/>
          </ac:picMkLst>
        </pc:picChg>
        <pc:picChg chg="add del mod">
          <ac:chgData name="Silva Sorkazian" userId="2254538b-b605-4f79-b4e4-b95c7455a773" providerId="ADAL" clId="{3B35A2F1-E37F-40A6-9449-831BC580252D}" dt="2025-02-03T06:02:15.834" v="454"/>
          <ac:picMkLst>
            <pc:docMk/>
            <pc:sldMk cId="0" sldId="262"/>
            <ac:picMk id="7" creationId="{0EBE16E6-882F-4A4A-99EF-7097941A4970}"/>
          </ac:picMkLst>
        </pc:picChg>
        <pc:picChg chg="add mod modCrop">
          <ac:chgData name="Silva Sorkazian" userId="2254538b-b605-4f79-b4e4-b95c7455a773" providerId="ADAL" clId="{3B35A2F1-E37F-40A6-9449-831BC580252D}" dt="2025-02-03T06:02:21.064" v="455" actId="14100"/>
          <ac:picMkLst>
            <pc:docMk/>
            <pc:sldMk cId="0" sldId="262"/>
            <ac:picMk id="8" creationId="{13F2064D-9D97-45AC-A4DE-6DC91E20E3EE}"/>
          </ac:picMkLst>
        </pc:picChg>
        <pc:picChg chg="mod">
          <ac:chgData name="Silva Sorkazian" userId="2254538b-b605-4f79-b4e4-b95c7455a773" providerId="ADAL" clId="{3B35A2F1-E37F-40A6-9449-831BC580252D}" dt="2025-02-03T06:02:45.206" v="461" actId="14100"/>
          <ac:picMkLst>
            <pc:docMk/>
            <pc:sldMk cId="0" sldId="262"/>
            <ac:picMk id="9" creationId="{DFDF1ADD-9FC7-4430-9E7D-AF4825FB60D9}"/>
          </ac:picMkLst>
        </pc:picChg>
        <pc:picChg chg="add mod">
          <ac:chgData name="Silva Sorkazian" userId="2254538b-b605-4f79-b4e4-b95c7455a773" providerId="ADAL" clId="{3B35A2F1-E37F-40A6-9449-831BC580252D}" dt="2025-02-03T06:03:21.121" v="462" actId="14826"/>
          <ac:picMkLst>
            <pc:docMk/>
            <pc:sldMk cId="0" sldId="262"/>
            <ac:picMk id="12" creationId="{F6B975B1-DE08-45B9-B982-149A3EF59059}"/>
          </ac:picMkLst>
        </pc:picChg>
      </pc:sldChg>
      <pc:sldChg chg="addSp delSp modSp mod">
        <pc:chgData name="Silva Sorkazian" userId="2254538b-b605-4f79-b4e4-b95c7455a773" providerId="ADAL" clId="{3B35A2F1-E37F-40A6-9449-831BC580252D}" dt="2025-02-03T13:54:18.164" v="1791" actId="20577"/>
        <pc:sldMkLst>
          <pc:docMk/>
          <pc:sldMk cId="0" sldId="267"/>
        </pc:sldMkLst>
        <pc:spChg chg="mod">
          <ac:chgData name="Silva Sorkazian" userId="2254538b-b605-4f79-b4e4-b95c7455a773" providerId="ADAL" clId="{3B35A2F1-E37F-40A6-9449-831BC580252D}" dt="2025-02-03T07:30:22.289" v="1041" actId="20577"/>
          <ac:spMkLst>
            <pc:docMk/>
            <pc:sldMk cId="0" sldId="267"/>
            <ac:spMk id="9" creationId="{00000000-0000-0000-0000-000000000000}"/>
          </ac:spMkLst>
        </pc:spChg>
        <pc:spChg chg="mod">
          <ac:chgData name="Silva Sorkazian" userId="2254538b-b605-4f79-b4e4-b95c7455a773" providerId="ADAL" clId="{3B35A2F1-E37F-40A6-9449-831BC580252D}" dt="2025-02-03T13:54:18.164" v="1791" actId="20577"/>
          <ac:spMkLst>
            <pc:docMk/>
            <pc:sldMk cId="0" sldId="267"/>
            <ac:spMk id="10" creationId="{00000000-0000-0000-0000-000000000000}"/>
          </ac:spMkLst>
        </pc:spChg>
        <pc:spChg chg="add mod">
          <ac:chgData name="Silva Sorkazian" userId="2254538b-b605-4f79-b4e4-b95c7455a773" providerId="ADAL" clId="{3B35A2F1-E37F-40A6-9449-831BC580252D}" dt="2025-02-03T07:27:38.340" v="855" actId="571"/>
          <ac:spMkLst>
            <pc:docMk/>
            <pc:sldMk cId="0" sldId="267"/>
            <ac:spMk id="14" creationId="{0C3E695C-1107-4E8F-8922-7DF04ECC9FBE}"/>
          </ac:spMkLst>
        </pc:spChg>
        <pc:grpChg chg="mod">
          <ac:chgData name="Silva Sorkazian" userId="2254538b-b605-4f79-b4e4-b95c7455a773" providerId="ADAL" clId="{3B35A2F1-E37F-40A6-9449-831BC580252D}" dt="2025-02-03T06:54:33.799" v="480" actId="14100"/>
          <ac:grpSpMkLst>
            <pc:docMk/>
            <pc:sldMk cId="0" sldId="267"/>
            <ac:grpSpMk id="2" creationId="{00000000-0000-0000-0000-000000000000}"/>
          </ac:grpSpMkLst>
        </pc:grpChg>
        <pc:graphicFrameChg chg="add mod">
          <ac:chgData name="Silva Sorkazian" userId="2254538b-b605-4f79-b4e4-b95c7455a773" providerId="ADAL" clId="{3B35A2F1-E37F-40A6-9449-831BC580252D}" dt="2025-02-03T11:40:55.737" v="1788" actId="14100"/>
          <ac:graphicFrameMkLst>
            <pc:docMk/>
            <pc:sldMk cId="0" sldId="267"/>
            <ac:graphicFrameMk id="13" creationId="{286F3856-951C-4379-B01B-899C15C78E1F}"/>
          </ac:graphicFrameMkLst>
        </pc:graphicFrameChg>
        <pc:graphicFrameChg chg="add mod">
          <ac:chgData name="Silva Sorkazian" userId="2254538b-b605-4f79-b4e4-b95c7455a773" providerId="ADAL" clId="{3B35A2F1-E37F-40A6-9449-831BC580252D}" dt="2025-02-03T07:27:38.340" v="855" actId="571"/>
          <ac:graphicFrameMkLst>
            <pc:docMk/>
            <pc:sldMk cId="0" sldId="267"/>
            <ac:graphicFrameMk id="15" creationId="{6FD75500-AEB0-4D24-A3D5-3EE5AFF5B49E}"/>
          </ac:graphicFrameMkLst>
        </pc:graphicFrameChg>
        <pc:picChg chg="mod">
          <ac:chgData name="Silva Sorkazian" userId="2254538b-b605-4f79-b4e4-b95c7455a773" providerId="ADAL" clId="{3B35A2F1-E37F-40A6-9449-831BC580252D}" dt="2025-02-03T06:54:47.321" v="485" actId="14100"/>
          <ac:picMkLst>
            <pc:docMk/>
            <pc:sldMk cId="0" sldId="267"/>
            <ac:picMk id="3" creationId="{00000000-0000-0000-0000-000000000000}"/>
          </ac:picMkLst>
        </pc:picChg>
        <pc:picChg chg="mod modCrop">
          <ac:chgData name="Silva Sorkazian" userId="2254538b-b605-4f79-b4e4-b95c7455a773" providerId="ADAL" clId="{3B35A2F1-E37F-40A6-9449-831BC580252D}" dt="2025-02-03T11:40:37.765" v="1784" actId="14100"/>
          <ac:picMkLst>
            <pc:docMk/>
            <pc:sldMk cId="0" sldId="267"/>
            <ac:picMk id="4" creationId="{00000000-0000-0000-0000-000000000000}"/>
          </ac:picMkLst>
        </pc:picChg>
        <pc:picChg chg="del">
          <ac:chgData name="Silva Sorkazian" userId="2254538b-b605-4f79-b4e4-b95c7455a773" providerId="ADAL" clId="{3B35A2F1-E37F-40A6-9449-831BC580252D}" dt="2025-02-03T06:53:38.453" v="463" actId="478"/>
          <ac:picMkLst>
            <pc:docMk/>
            <pc:sldMk cId="0" sldId="267"/>
            <ac:picMk id="7" creationId="{00000000-0000-0000-0000-000000000000}"/>
          </ac:picMkLst>
        </pc:picChg>
        <pc:picChg chg="add mod">
          <ac:chgData name="Silva Sorkazian" userId="2254538b-b605-4f79-b4e4-b95c7455a773" providerId="ADAL" clId="{3B35A2F1-E37F-40A6-9449-831BC580252D}" dt="2025-02-03T06:54:49.610" v="486" actId="14100"/>
          <ac:picMkLst>
            <pc:docMk/>
            <pc:sldMk cId="0" sldId="267"/>
            <ac:picMk id="12" creationId="{7F7B99BF-12B5-4B09-92A6-C45C763DC10A}"/>
          </ac:picMkLst>
        </pc:picChg>
      </pc:sldChg>
      <pc:sldChg chg="modSp mod">
        <pc:chgData name="Silva Sorkazian" userId="2254538b-b605-4f79-b4e4-b95c7455a773" providerId="ADAL" clId="{3B35A2F1-E37F-40A6-9449-831BC580252D}" dt="2025-02-03T01:32:24.614" v="30" actId="20577"/>
        <pc:sldMkLst>
          <pc:docMk/>
          <pc:sldMk cId="0" sldId="802"/>
        </pc:sldMkLst>
        <pc:spChg chg="mod">
          <ac:chgData name="Silva Sorkazian" userId="2254538b-b605-4f79-b4e4-b95c7455a773" providerId="ADAL" clId="{3B35A2F1-E37F-40A6-9449-831BC580252D}" dt="2025-02-03T01:32:24.614" v="30" actId="20577"/>
          <ac:spMkLst>
            <pc:docMk/>
            <pc:sldMk cId="0" sldId="802"/>
            <ac:spMk id="7" creationId="{00000000-0000-0000-0000-000000000000}"/>
          </ac:spMkLst>
        </pc:spChg>
      </pc:sldChg>
      <pc:sldChg chg="modSp mod">
        <pc:chgData name="Silva Sorkazian" userId="2254538b-b605-4f79-b4e4-b95c7455a773" providerId="ADAL" clId="{3B35A2F1-E37F-40A6-9449-831BC580252D}" dt="2025-02-03T13:54:55.309" v="1827" actId="20577"/>
        <pc:sldMkLst>
          <pc:docMk/>
          <pc:sldMk cId="3283119683" sldId="806"/>
        </pc:sldMkLst>
        <pc:graphicFrameChg chg="mod modGraphic">
          <ac:chgData name="Silva Sorkazian" userId="2254538b-b605-4f79-b4e4-b95c7455a773" providerId="ADAL" clId="{3B35A2F1-E37F-40A6-9449-831BC580252D}" dt="2025-02-03T13:54:55.309" v="1827" actId="20577"/>
          <ac:graphicFrameMkLst>
            <pc:docMk/>
            <pc:sldMk cId="3283119683" sldId="806"/>
            <ac:graphicFrameMk id="3" creationId="{DCCDB20E-1343-4E05-A31A-176546F5FC40}"/>
          </ac:graphicFrameMkLst>
        </pc:graphicFrameChg>
        <pc:graphicFrameChg chg="mod modGraphic">
          <ac:chgData name="Silva Sorkazian" userId="2254538b-b605-4f79-b4e4-b95c7455a773" providerId="ADAL" clId="{3B35A2F1-E37F-40A6-9449-831BC580252D}" dt="2025-02-03T08:27:05.981" v="1721" actId="14734"/>
          <ac:graphicFrameMkLst>
            <pc:docMk/>
            <pc:sldMk cId="3283119683" sldId="806"/>
            <ac:graphicFrameMk id="6" creationId="{16E2144A-60E4-4A80-99D9-28114601D225}"/>
          </ac:graphicFrameMkLst>
        </pc:graphicFrameChg>
        <pc:picChg chg="mod">
          <ac:chgData name="Silva Sorkazian" userId="2254538b-b605-4f79-b4e4-b95c7455a773" providerId="ADAL" clId="{3B35A2F1-E37F-40A6-9449-831BC580252D}" dt="2025-02-03T08:00:53.239" v="1553" actId="1076"/>
          <ac:picMkLst>
            <pc:docMk/>
            <pc:sldMk cId="3283119683" sldId="806"/>
            <ac:picMk id="7" creationId="{DAF2DD35-2E5A-42A4-85D4-B9CFA8AF918E}"/>
          </ac:picMkLst>
        </pc:picChg>
      </pc:sldChg>
      <pc:sldChg chg="modSp mod">
        <pc:chgData name="Silva Sorkazian" userId="2254538b-b605-4f79-b4e4-b95c7455a773" providerId="ADAL" clId="{3B35A2F1-E37F-40A6-9449-831BC580252D}" dt="2025-02-03T07:58:57.049" v="1406" actId="1076"/>
        <pc:sldMkLst>
          <pc:docMk/>
          <pc:sldMk cId="24591852" sldId="807"/>
        </pc:sldMkLst>
        <pc:spChg chg="mod">
          <ac:chgData name="Silva Sorkazian" userId="2254538b-b605-4f79-b4e4-b95c7455a773" providerId="ADAL" clId="{3B35A2F1-E37F-40A6-9449-831BC580252D}" dt="2025-02-03T07:58:57.049" v="1406" actId="1076"/>
          <ac:spMkLst>
            <pc:docMk/>
            <pc:sldMk cId="24591852" sldId="807"/>
            <ac:spMk id="3" creationId="{00000000-0000-0000-0000-000000000000}"/>
          </ac:spMkLst>
        </pc:spChg>
        <pc:picChg chg="mod">
          <ac:chgData name="Silva Sorkazian" userId="2254538b-b605-4f79-b4e4-b95c7455a773" providerId="ADAL" clId="{3B35A2F1-E37F-40A6-9449-831BC580252D}" dt="2025-02-03T07:48:00.132" v="1394" actId="1076"/>
          <ac:picMkLst>
            <pc:docMk/>
            <pc:sldMk cId="24591852" sldId="807"/>
            <ac:picMk id="17" creationId="{E1F55EDD-7D51-4F4F-9A67-59D38074DBE1}"/>
          </ac:picMkLst>
        </pc:picChg>
      </pc:sldChg>
      <pc:sldChg chg="del">
        <pc:chgData name="Silva Sorkazian" userId="2254538b-b605-4f79-b4e4-b95c7455a773" providerId="ADAL" clId="{3B35A2F1-E37F-40A6-9449-831BC580252D}" dt="2025-02-03T13:53:44.704" v="1789" actId="47"/>
        <pc:sldMkLst>
          <pc:docMk/>
          <pc:sldMk cId="183749385" sldId="808"/>
        </pc:sldMkLst>
      </pc:sldChg>
    </pc:docChg>
  </pc:docChgLst>
  <pc:docChgLst>
    <pc:chgData name="Silva Sorkazian" userId="2254538b-b605-4f79-b4e4-b95c7455a773" providerId="ADAL" clId="{52B2FF77-A5C2-433B-88F4-27B3E4EEE554}"/>
    <pc:docChg chg="undo custSel modSld">
      <pc:chgData name="Silva Sorkazian" userId="2254538b-b605-4f79-b4e4-b95c7455a773" providerId="ADAL" clId="{52B2FF77-A5C2-433B-88F4-27B3E4EEE554}" dt="2025-02-03T20:00:05.858" v="110" actId="1076"/>
      <pc:docMkLst>
        <pc:docMk/>
      </pc:docMkLst>
      <pc:sldChg chg="addSp delSp modSp mod">
        <pc:chgData name="Silva Sorkazian" userId="2254538b-b605-4f79-b4e4-b95c7455a773" providerId="ADAL" clId="{52B2FF77-A5C2-433B-88F4-27B3E4EEE554}" dt="2025-02-03T19:54:28.977" v="82" actId="14100"/>
        <pc:sldMkLst>
          <pc:docMk/>
          <pc:sldMk cId="0" sldId="258"/>
        </pc:sldMkLst>
        <pc:picChg chg="add del">
          <ac:chgData name="Silva Sorkazian" userId="2254538b-b605-4f79-b4e4-b95c7455a773" providerId="ADAL" clId="{52B2FF77-A5C2-433B-88F4-27B3E4EEE554}" dt="2025-02-03T19:52:12.102" v="67" actId="478"/>
          <ac:picMkLst>
            <pc:docMk/>
            <pc:sldMk cId="0" sldId="258"/>
            <ac:picMk id="5" creationId="{48D190B0-474B-401A-A1E1-778952418B9C}"/>
          </ac:picMkLst>
        </pc:picChg>
        <pc:picChg chg="add del mod">
          <ac:chgData name="Silva Sorkazian" userId="2254538b-b605-4f79-b4e4-b95c7455a773" providerId="ADAL" clId="{52B2FF77-A5C2-433B-88F4-27B3E4EEE554}" dt="2025-02-03T19:53:03.981" v="71" actId="478"/>
          <ac:picMkLst>
            <pc:docMk/>
            <pc:sldMk cId="0" sldId="258"/>
            <ac:picMk id="7" creationId="{B2B188B8-2E92-46AA-A45E-E410334151E7}"/>
          </ac:picMkLst>
        </pc:picChg>
        <pc:picChg chg="del">
          <ac:chgData name="Silva Sorkazian" userId="2254538b-b605-4f79-b4e4-b95c7455a773" providerId="ADAL" clId="{52B2FF77-A5C2-433B-88F4-27B3E4EEE554}" dt="2025-02-03T19:51:35.793" v="65" actId="478"/>
          <ac:picMkLst>
            <pc:docMk/>
            <pc:sldMk cId="0" sldId="258"/>
            <ac:picMk id="9" creationId="{460CB7B8-AD5D-44FE-AA0E-41EAF9C313F1}"/>
          </ac:picMkLst>
        </pc:picChg>
        <pc:picChg chg="add del mod">
          <ac:chgData name="Silva Sorkazian" userId="2254538b-b605-4f79-b4e4-b95c7455a773" providerId="ADAL" clId="{52B2FF77-A5C2-433B-88F4-27B3E4EEE554}" dt="2025-02-03T19:54:00.879" v="74" actId="478"/>
          <ac:picMkLst>
            <pc:docMk/>
            <pc:sldMk cId="0" sldId="258"/>
            <ac:picMk id="10" creationId="{94B88472-5C7E-44D0-B81D-C3228FC6DEB4}"/>
          </ac:picMkLst>
        </pc:picChg>
        <pc:picChg chg="add del">
          <ac:chgData name="Silva Sorkazian" userId="2254538b-b605-4f79-b4e4-b95c7455a773" providerId="ADAL" clId="{52B2FF77-A5C2-433B-88F4-27B3E4EEE554}" dt="2025-02-03T19:54:15.697" v="76" actId="478"/>
          <ac:picMkLst>
            <pc:docMk/>
            <pc:sldMk cId="0" sldId="258"/>
            <ac:picMk id="12" creationId="{471BFED6-B8DC-49C8-A6FA-4B47B62CAC22}"/>
          </ac:picMkLst>
        </pc:picChg>
        <pc:picChg chg="add mod">
          <ac:chgData name="Silva Sorkazian" userId="2254538b-b605-4f79-b4e4-b95c7455a773" providerId="ADAL" clId="{52B2FF77-A5C2-433B-88F4-27B3E4EEE554}" dt="2025-02-03T19:54:28.977" v="82" actId="14100"/>
          <ac:picMkLst>
            <pc:docMk/>
            <pc:sldMk cId="0" sldId="258"/>
            <ac:picMk id="14" creationId="{669DE016-9EE0-4668-B8AF-C3C3458912BA}"/>
          </ac:picMkLst>
        </pc:picChg>
      </pc:sldChg>
      <pc:sldChg chg="addSp delSp modSp mod">
        <pc:chgData name="Silva Sorkazian" userId="2254538b-b605-4f79-b4e4-b95c7455a773" providerId="ADAL" clId="{52B2FF77-A5C2-433B-88F4-27B3E4EEE554}" dt="2025-02-03T20:00:05.858" v="110" actId="1076"/>
        <pc:sldMkLst>
          <pc:docMk/>
          <pc:sldMk cId="0" sldId="259"/>
        </pc:sldMkLst>
        <pc:picChg chg="add mod">
          <ac:chgData name="Silva Sorkazian" userId="2254538b-b605-4f79-b4e4-b95c7455a773" providerId="ADAL" clId="{52B2FF77-A5C2-433B-88F4-27B3E4EEE554}" dt="2025-02-03T19:58:30.799" v="89" actId="14100"/>
          <ac:picMkLst>
            <pc:docMk/>
            <pc:sldMk cId="0" sldId="259"/>
            <ac:picMk id="5" creationId="{2E78F45F-3484-4000-8DEA-202689AED7CA}"/>
          </ac:picMkLst>
        </pc:picChg>
        <pc:picChg chg="add del mod">
          <ac:chgData name="Silva Sorkazian" userId="2254538b-b605-4f79-b4e4-b95c7455a773" providerId="ADAL" clId="{52B2FF77-A5C2-433B-88F4-27B3E4EEE554}" dt="2025-02-03T19:59:23.186" v="97" actId="478"/>
          <ac:picMkLst>
            <pc:docMk/>
            <pc:sldMk cId="0" sldId="259"/>
            <ac:picMk id="7" creationId="{CC71F569-7124-4DCD-B896-30715999D293}"/>
          </ac:picMkLst>
        </pc:picChg>
        <pc:picChg chg="add del">
          <ac:chgData name="Silva Sorkazian" userId="2254538b-b605-4f79-b4e4-b95c7455a773" providerId="ADAL" clId="{52B2FF77-A5C2-433B-88F4-27B3E4EEE554}" dt="2025-02-03T19:57:30.010" v="85" actId="478"/>
          <ac:picMkLst>
            <pc:docMk/>
            <pc:sldMk cId="0" sldId="259"/>
            <ac:picMk id="8" creationId="{C08360B9-0DA1-4EC4-907F-A2B3C4468941}"/>
          </ac:picMkLst>
        </pc:picChg>
        <pc:picChg chg="add del mod">
          <ac:chgData name="Silva Sorkazian" userId="2254538b-b605-4f79-b4e4-b95c7455a773" providerId="ADAL" clId="{52B2FF77-A5C2-433B-88F4-27B3E4EEE554}" dt="2025-02-03T20:00:05.858" v="110" actId="1076"/>
          <ac:picMkLst>
            <pc:docMk/>
            <pc:sldMk cId="0" sldId="259"/>
            <ac:picMk id="10" creationId="{04E929DB-C790-4900-A29E-077EF7815519}"/>
          </ac:picMkLst>
        </pc:picChg>
      </pc:sldChg>
      <pc:sldChg chg="modSp mod">
        <pc:chgData name="Silva Sorkazian" userId="2254538b-b605-4f79-b4e4-b95c7455a773" providerId="ADAL" clId="{52B2FF77-A5C2-433B-88F4-27B3E4EEE554}" dt="2025-02-03T19:51:32.640" v="64" actId="20577"/>
        <pc:sldMkLst>
          <pc:docMk/>
          <pc:sldMk cId="0" sldId="802"/>
        </pc:sldMkLst>
        <pc:graphicFrameChg chg="modGraphic">
          <ac:chgData name="Silva Sorkazian" userId="2254538b-b605-4f79-b4e4-b95c7455a773" providerId="ADAL" clId="{52B2FF77-A5C2-433B-88F4-27B3E4EEE554}" dt="2025-02-03T19:51:32.640" v="64" actId="20577"/>
          <ac:graphicFrameMkLst>
            <pc:docMk/>
            <pc:sldMk cId="0" sldId="802"/>
            <ac:graphicFrameMk id="11" creationId="{AC440B38-0D29-44FF-9435-50B7BAA073B7}"/>
          </ac:graphicFrameMkLst>
        </pc:graphicFrameChg>
      </pc:sldChg>
    </pc:docChg>
  </pc:docChgLst>
  <pc:docChgLst>
    <pc:chgData name="Silva Sorkazian" userId="2254538b-b605-4f79-b4e4-b95c7455a773" providerId="ADAL" clId="{3BF87A5E-EA95-42B2-BA26-83E7E4FC2DDF}"/>
    <pc:docChg chg="undo redo custSel modSld">
      <pc:chgData name="Silva Sorkazian" userId="2254538b-b605-4f79-b4e4-b95c7455a773" providerId="ADAL" clId="{3BF87A5E-EA95-42B2-BA26-83E7E4FC2DDF}" dt="2024-11-04T21:06:18.195" v="176" actId="14100"/>
      <pc:docMkLst>
        <pc:docMk/>
      </pc:docMkLst>
      <pc:sldChg chg="modSp mod">
        <pc:chgData name="Silva Sorkazian" userId="2254538b-b605-4f79-b4e4-b95c7455a773" providerId="ADAL" clId="{3BF87A5E-EA95-42B2-BA26-83E7E4FC2DDF}" dt="2024-11-04T21:06:18.195" v="176" actId="14100"/>
        <pc:sldMkLst>
          <pc:docMk/>
          <pc:sldMk cId="0" sldId="258"/>
        </pc:sldMkLst>
        <pc:picChg chg="mod">
          <ac:chgData name="Silva Sorkazian" userId="2254538b-b605-4f79-b4e4-b95c7455a773" providerId="ADAL" clId="{3BF87A5E-EA95-42B2-BA26-83E7E4FC2DDF}" dt="2024-11-04T21:06:18.195" v="176" actId="14100"/>
          <ac:picMkLst>
            <pc:docMk/>
            <pc:sldMk cId="0" sldId="258"/>
            <ac:picMk id="9" creationId="{460CB7B8-AD5D-44FE-AA0E-41EAF9C313F1}"/>
          </ac:picMkLst>
        </pc:picChg>
      </pc:sldChg>
      <pc:sldChg chg="addSp delSp modSp mod">
        <pc:chgData name="Silva Sorkazian" userId="2254538b-b605-4f79-b4e4-b95c7455a773" providerId="ADAL" clId="{3BF87A5E-EA95-42B2-BA26-83E7E4FC2DDF}" dt="2024-11-04T21:01:02.177" v="175" actId="20577"/>
        <pc:sldMkLst>
          <pc:docMk/>
          <pc:sldMk cId="3283119683" sldId="806"/>
        </pc:sldMkLst>
        <pc:spChg chg="add del mod">
          <ac:chgData name="Silva Sorkazian" userId="2254538b-b605-4f79-b4e4-b95c7455a773" providerId="ADAL" clId="{3BF87A5E-EA95-42B2-BA26-83E7E4FC2DDF}" dt="2024-11-04T21:00:17.072" v="165" actId="1076"/>
          <ac:spMkLst>
            <pc:docMk/>
            <pc:sldMk cId="3283119683" sldId="806"/>
            <ac:spMk id="2" creationId="{00000000-0000-0000-0000-000000000000}"/>
          </ac:spMkLst>
        </pc:spChg>
        <pc:spChg chg="add del mod">
          <ac:chgData name="Silva Sorkazian" userId="2254538b-b605-4f79-b4e4-b95c7455a773" providerId="ADAL" clId="{3BF87A5E-EA95-42B2-BA26-83E7E4FC2DDF}" dt="2024-11-04T21:00:06.269" v="161" actId="478"/>
          <ac:spMkLst>
            <pc:docMk/>
            <pc:sldMk cId="3283119683" sldId="806"/>
            <ac:spMk id="9" creationId="{E402531F-8BAA-41B7-B1FE-D2001C1CC4E6}"/>
          </ac:spMkLst>
        </pc:spChg>
        <pc:spChg chg="add del mod">
          <ac:chgData name="Silva Sorkazian" userId="2254538b-b605-4f79-b4e4-b95c7455a773" providerId="ADAL" clId="{3BF87A5E-EA95-42B2-BA26-83E7E4FC2DDF}" dt="2024-11-04T21:00:17.072" v="165" actId="1076"/>
          <ac:spMkLst>
            <pc:docMk/>
            <pc:sldMk cId="3283119683" sldId="806"/>
            <ac:spMk id="11" creationId="{00000000-0000-0000-0000-000000000000}"/>
          </ac:spMkLst>
        </pc:spChg>
        <pc:spChg chg="add del mod">
          <ac:chgData name="Silva Sorkazian" userId="2254538b-b605-4f79-b4e4-b95c7455a773" providerId="ADAL" clId="{3BF87A5E-EA95-42B2-BA26-83E7E4FC2DDF}" dt="2024-11-04T21:00:09.066" v="163" actId="478"/>
          <ac:spMkLst>
            <pc:docMk/>
            <pc:sldMk cId="3283119683" sldId="806"/>
            <ac:spMk id="12" creationId="{87CCA81D-1B34-4F29-8AB0-2ED64397DFB0}"/>
          </ac:spMkLst>
        </pc:spChg>
        <pc:graphicFrameChg chg="add del mod modGraphic">
          <ac:chgData name="Silva Sorkazian" userId="2254538b-b605-4f79-b4e4-b95c7455a773" providerId="ADAL" clId="{3BF87A5E-EA95-42B2-BA26-83E7E4FC2DDF}" dt="2024-11-04T21:00:48.547" v="172" actId="5793"/>
          <ac:graphicFrameMkLst>
            <pc:docMk/>
            <pc:sldMk cId="3283119683" sldId="806"/>
            <ac:graphicFrameMk id="3" creationId="{DCCDB20E-1343-4E05-A31A-176546F5FC40}"/>
          </ac:graphicFrameMkLst>
        </pc:graphicFrameChg>
        <pc:graphicFrameChg chg="add del mod modGraphic">
          <ac:chgData name="Silva Sorkazian" userId="2254538b-b605-4f79-b4e4-b95c7455a773" providerId="ADAL" clId="{3BF87A5E-EA95-42B2-BA26-83E7E4FC2DDF}" dt="2024-11-04T21:00:29.284" v="167" actId="478"/>
          <ac:graphicFrameMkLst>
            <pc:docMk/>
            <pc:sldMk cId="3283119683" sldId="806"/>
            <ac:graphicFrameMk id="4" creationId="{0E2CF5C0-1C59-485D-874C-39B8BF874601}"/>
          </ac:graphicFrameMkLst>
        </pc:graphicFrameChg>
        <pc:graphicFrameChg chg="del">
          <ac:chgData name="Silva Sorkazian" userId="2254538b-b605-4f79-b4e4-b95c7455a773" providerId="ADAL" clId="{3BF87A5E-EA95-42B2-BA26-83E7E4FC2DDF}" dt="2024-11-04T20:57:57.541" v="138" actId="21"/>
          <ac:graphicFrameMkLst>
            <pc:docMk/>
            <pc:sldMk cId="3283119683" sldId="806"/>
            <ac:graphicFrameMk id="5" creationId="{58A8DA52-21D8-4899-AA67-9DA233E428A3}"/>
          </ac:graphicFrameMkLst>
        </pc:graphicFrameChg>
        <pc:graphicFrameChg chg="add del mod modGraphic">
          <ac:chgData name="Silva Sorkazian" userId="2254538b-b605-4f79-b4e4-b95c7455a773" providerId="ADAL" clId="{3BF87A5E-EA95-42B2-BA26-83E7E4FC2DDF}" dt="2024-11-04T21:01:02.177" v="175" actId="20577"/>
          <ac:graphicFrameMkLst>
            <pc:docMk/>
            <pc:sldMk cId="3283119683" sldId="806"/>
            <ac:graphicFrameMk id="6" creationId="{16E2144A-60E4-4A80-99D9-28114601D225}"/>
          </ac:graphicFrameMkLst>
        </pc:graphicFrameChg>
        <pc:picChg chg="add del mod">
          <ac:chgData name="Silva Sorkazian" userId="2254538b-b605-4f79-b4e4-b95c7455a773" providerId="ADAL" clId="{3BF87A5E-EA95-42B2-BA26-83E7E4FC2DDF}" dt="2024-11-04T21:00:17.072" v="165" actId="1076"/>
          <ac:picMkLst>
            <pc:docMk/>
            <pc:sldMk cId="3283119683" sldId="806"/>
            <ac:picMk id="7" creationId="{DAF2DD35-2E5A-42A4-85D4-B9CFA8AF918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lendale0-my.sharepoint.com/personal/ssorkazian_glendale_edu/Documents/GCC-PM/Measure%20GC/Business%20Services-Nov2021/Measure%20GC%20&amp;%20Bond%20Priorities/CBOC/2025Feb03-CBOC/SGL2-Math-Monet-Change_Orders_1-6-$596,648.5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San Gabriel Level 2 Math Renovations</a:t>
            </a:r>
          </a:p>
          <a:p>
            <a:pPr>
              <a:defRPr/>
            </a:pPr>
            <a:r>
              <a:rPr lang="en-US"/>
              <a:t>Change Order Summary $596,648.51</a:t>
            </a:r>
            <a:r>
              <a:rPr lang="en-US" baseline="0"/>
              <a:t> (22.1%)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solidFill>
                  <a:schemeClr val="accent1"/>
                </a:solidFill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3F-451A-B000-48B8E692B6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3F-451A-B000-48B8E692B6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3F-451A-B000-48B8E692B6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3F-451A-B000-48B8E692B6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3F-451A-B000-48B8E692B6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3F-451A-B000-48B8E692B6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83F-451A-B000-48B8E692B64E}"/>
              </c:ext>
            </c:extLst>
          </c:dPt>
          <c:dLbls>
            <c:dLbl>
              <c:idx val="6"/>
              <c:layout>
                <c:manualLayout>
                  <c:x val="-7.7502200374207381E-2"/>
                  <c:y val="-0.354472291220292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Base Contract Value (BCV) =  </a:t>
                    </a:r>
                  </a:p>
                  <a:p>
                    <a:pPr>
                      <a:defRPr sz="1200"/>
                    </a:pPr>
                    <a:fld id="{978F944A-E136-4118-99B8-0BE0964AC1EB}" type="VALUE">
                      <a:rPr lang="en-US" baseline="0" smtClean="0"/>
                      <a:pPr>
                        <a:defRPr sz="1200"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ln>
                        <a:solidFill>
                          <a:schemeClr val="accent1"/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13803383496505"/>
                      <c:h val="0.261273349352297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83F-451A-B000-48B8E692B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ln>
                      <a:solidFill>
                        <a:schemeClr val="accent1"/>
                      </a:soli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('Summary-$596,648.51'!$D$4:$D$9,'Summary-$596,648.51'!$D$11)</c:f>
              <c:numCache>
                <c:formatCode>_("$"* #,##0.00_);_("$"* \(#,##0.00\);_("$"* "-"??_);_(@_)</c:formatCode>
                <c:ptCount val="7"/>
                <c:pt idx="0">
                  <c:v>130288.53</c:v>
                </c:pt>
                <c:pt idx="1">
                  <c:v>264061.84999999998</c:v>
                </c:pt>
                <c:pt idx="2">
                  <c:v>89483.13</c:v>
                </c:pt>
                <c:pt idx="3">
                  <c:v>89264.28</c:v>
                </c:pt>
                <c:pt idx="4">
                  <c:v>15936.72</c:v>
                </c:pt>
                <c:pt idx="5">
                  <c:v>7614</c:v>
                </c:pt>
                <c:pt idx="6">
                  <c:v>2698000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383F-451A-B000-48B8E692B64E}"/>
            </c:ext>
          </c:extLst>
        </c:ser>
        <c:ser>
          <c:idx val="1"/>
          <c:order val="1"/>
          <c:tx>
            <c:v>Change Order(s)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383F-451A-B000-48B8E692B6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383F-451A-B000-48B8E692B6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383F-451A-B000-48B8E692B6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383F-451A-B000-48B8E692B6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383F-451A-B000-48B8E692B6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383F-451A-B000-48B8E692B6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83F-451A-B000-48B8E692B64E}"/>
              </c:ext>
            </c:extLst>
          </c:dPt>
          <c:cat>
            <c:strLit>
              <c:ptCount val="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('Summary-$596,648.51'!$D$4:$D$9,'Summary-$596,648.51'!$D$11)</c:f>
              <c:numCache>
                <c:formatCode>_("$"* #,##0.00_);_("$"* \(#,##0.00\);_("$"* "-"??_);_(@_)</c:formatCode>
                <c:ptCount val="7"/>
                <c:pt idx="0">
                  <c:v>130288.53</c:v>
                </c:pt>
                <c:pt idx="1">
                  <c:v>264061.84999999998</c:v>
                </c:pt>
                <c:pt idx="2">
                  <c:v>89483.13</c:v>
                </c:pt>
                <c:pt idx="3">
                  <c:v>89264.28</c:v>
                </c:pt>
                <c:pt idx="4">
                  <c:v>15936.72</c:v>
                </c:pt>
                <c:pt idx="5">
                  <c:v>7614</c:v>
                </c:pt>
                <c:pt idx="6">
                  <c:v>2698000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D-383F-451A-B000-48B8E692B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chemeClr val="accent1"/>
            </a:solidFill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7B31A-AD66-4C56-8BF9-D41E0D56CB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1D296-895C-4399-8F08-28E7235C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1D296-895C-4399-8F08-28E7235CE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7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7927" y="136784"/>
            <a:ext cx="11802745" cy="6585584"/>
          </a:xfrm>
          <a:custGeom>
            <a:avLst/>
            <a:gdLst/>
            <a:ahLst/>
            <a:cxnLst/>
            <a:rect l="l" t="t" r="r" b="b"/>
            <a:pathLst>
              <a:path w="11802745" h="6585584">
                <a:moveTo>
                  <a:pt x="0" y="1097546"/>
                </a:moveTo>
                <a:lnTo>
                  <a:pt x="1014" y="1049937"/>
                </a:lnTo>
                <a:lnTo>
                  <a:pt x="4028" y="1002846"/>
                </a:lnTo>
                <a:lnTo>
                  <a:pt x="9002" y="956314"/>
                </a:lnTo>
                <a:lnTo>
                  <a:pt x="15894" y="910382"/>
                </a:lnTo>
                <a:lnTo>
                  <a:pt x="24664" y="865092"/>
                </a:lnTo>
                <a:lnTo>
                  <a:pt x="35269" y="820485"/>
                </a:lnTo>
                <a:lnTo>
                  <a:pt x="47669" y="776602"/>
                </a:lnTo>
                <a:lnTo>
                  <a:pt x="61822" y="733484"/>
                </a:lnTo>
                <a:lnTo>
                  <a:pt x="77688" y="691172"/>
                </a:lnTo>
                <a:lnTo>
                  <a:pt x="95225" y="649708"/>
                </a:lnTo>
                <a:lnTo>
                  <a:pt x="114392" y="609132"/>
                </a:lnTo>
                <a:lnTo>
                  <a:pt x="135147" y="569487"/>
                </a:lnTo>
                <a:lnTo>
                  <a:pt x="157451" y="530812"/>
                </a:lnTo>
                <a:lnTo>
                  <a:pt x="181260" y="493150"/>
                </a:lnTo>
                <a:lnTo>
                  <a:pt x="206535" y="456541"/>
                </a:lnTo>
                <a:lnTo>
                  <a:pt x="233234" y="421027"/>
                </a:lnTo>
                <a:lnTo>
                  <a:pt x="261316" y="386648"/>
                </a:lnTo>
                <a:lnTo>
                  <a:pt x="290739" y="353447"/>
                </a:lnTo>
                <a:lnTo>
                  <a:pt x="321463" y="321463"/>
                </a:lnTo>
                <a:lnTo>
                  <a:pt x="353447" y="290739"/>
                </a:lnTo>
                <a:lnTo>
                  <a:pt x="386648" y="261316"/>
                </a:lnTo>
                <a:lnTo>
                  <a:pt x="421027" y="233234"/>
                </a:lnTo>
                <a:lnTo>
                  <a:pt x="456541" y="206535"/>
                </a:lnTo>
                <a:lnTo>
                  <a:pt x="493150" y="181260"/>
                </a:lnTo>
                <a:lnTo>
                  <a:pt x="530812" y="157451"/>
                </a:lnTo>
                <a:lnTo>
                  <a:pt x="569487" y="135147"/>
                </a:lnTo>
                <a:lnTo>
                  <a:pt x="609132" y="114392"/>
                </a:lnTo>
                <a:lnTo>
                  <a:pt x="649708" y="95225"/>
                </a:lnTo>
                <a:lnTo>
                  <a:pt x="691172" y="77688"/>
                </a:lnTo>
                <a:lnTo>
                  <a:pt x="733484" y="61822"/>
                </a:lnTo>
                <a:lnTo>
                  <a:pt x="776602" y="47669"/>
                </a:lnTo>
                <a:lnTo>
                  <a:pt x="820485" y="35269"/>
                </a:lnTo>
                <a:lnTo>
                  <a:pt x="865092" y="24664"/>
                </a:lnTo>
                <a:lnTo>
                  <a:pt x="910382" y="15894"/>
                </a:lnTo>
                <a:lnTo>
                  <a:pt x="956314" y="9002"/>
                </a:lnTo>
                <a:lnTo>
                  <a:pt x="1002846" y="4028"/>
                </a:lnTo>
                <a:lnTo>
                  <a:pt x="1049937" y="1014"/>
                </a:lnTo>
                <a:lnTo>
                  <a:pt x="1097546" y="0"/>
                </a:lnTo>
                <a:lnTo>
                  <a:pt x="10705071" y="0"/>
                </a:lnTo>
                <a:lnTo>
                  <a:pt x="10752680" y="1014"/>
                </a:lnTo>
                <a:lnTo>
                  <a:pt x="10799771" y="4028"/>
                </a:lnTo>
                <a:lnTo>
                  <a:pt x="10846303" y="9002"/>
                </a:lnTo>
                <a:lnTo>
                  <a:pt x="10892235" y="15894"/>
                </a:lnTo>
                <a:lnTo>
                  <a:pt x="10937525" y="24664"/>
                </a:lnTo>
                <a:lnTo>
                  <a:pt x="10982132" y="35269"/>
                </a:lnTo>
                <a:lnTo>
                  <a:pt x="11026015" y="47669"/>
                </a:lnTo>
                <a:lnTo>
                  <a:pt x="11069133" y="61822"/>
                </a:lnTo>
                <a:lnTo>
                  <a:pt x="11111445" y="77688"/>
                </a:lnTo>
                <a:lnTo>
                  <a:pt x="11152909" y="95225"/>
                </a:lnTo>
                <a:lnTo>
                  <a:pt x="11193485" y="114392"/>
                </a:lnTo>
                <a:lnTo>
                  <a:pt x="11233130" y="135147"/>
                </a:lnTo>
                <a:lnTo>
                  <a:pt x="11271805" y="157451"/>
                </a:lnTo>
                <a:lnTo>
                  <a:pt x="11309467" y="181260"/>
                </a:lnTo>
                <a:lnTo>
                  <a:pt x="11346076" y="206535"/>
                </a:lnTo>
                <a:lnTo>
                  <a:pt x="11381590" y="233234"/>
                </a:lnTo>
                <a:lnTo>
                  <a:pt x="11415969" y="261316"/>
                </a:lnTo>
                <a:lnTo>
                  <a:pt x="11449170" y="290739"/>
                </a:lnTo>
                <a:lnTo>
                  <a:pt x="11481154" y="321463"/>
                </a:lnTo>
                <a:lnTo>
                  <a:pt x="11511878" y="353447"/>
                </a:lnTo>
                <a:lnTo>
                  <a:pt x="11541301" y="386648"/>
                </a:lnTo>
                <a:lnTo>
                  <a:pt x="11569383" y="421027"/>
                </a:lnTo>
                <a:lnTo>
                  <a:pt x="11596082" y="456541"/>
                </a:lnTo>
                <a:lnTo>
                  <a:pt x="11621357" y="493150"/>
                </a:lnTo>
                <a:lnTo>
                  <a:pt x="11645166" y="530812"/>
                </a:lnTo>
                <a:lnTo>
                  <a:pt x="11667470" y="569487"/>
                </a:lnTo>
                <a:lnTo>
                  <a:pt x="11688225" y="609132"/>
                </a:lnTo>
                <a:lnTo>
                  <a:pt x="11707392" y="649708"/>
                </a:lnTo>
                <a:lnTo>
                  <a:pt x="11724929" y="691172"/>
                </a:lnTo>
                <a:lnTo>
                  <a:pt x="11740795" y="733484"/>
                </a:lnTo>
                <a:lnTo>
                  <a:pt x="11754948" y="776602"/>
                </a:lnTo>
                <a:lnTo>
                  <a:pt x="11767348" y="820485"/>
                </a:lnTo>
                <a:lnTo>
                  <a:pt x="11777953" y="865092"/>
                </a:lnTo>
                <a:lnTo>
                  <a:pt x="11786723" y="910382"/>
                </a:lnTo>
                <a:lnTo>
                  <a:pt x="11793615" y="956314"/>
                </a:lnTo>
                <a:lnTo>
                  <a:pt x="11798589" y="1002846"/>
                </a:lnTo>
                <a:lnTo>
                  <a:pt x="11801603" y="1049937"/>
                </a:lnTo>
                <a:lnTo>
                  <a:pt x="11802618" y="1097546"/>
                </a:lnTo>
                <a:lnTo>
                  <a:pt x="11802618" y="5487644"/>
                </a:lnTo>
                <a:lnTo>
                  <a:pt x="11801603" y="5535253"/>
                </a:lnTo>
                <a:lnTo>
                  <a:pt x="11798589" y="5582345"/>
                </a:lnTo>
                <a:lnTo>
                  <a:pt x="11793615" y="5628877"/>
                </a:lnTo>
                <a:lnTo>
                  <a:pt x="11786723" y="5674809"/>
                </a:lnTo>
                <a:lnTo>
                  <a:pt x="11777953" y="5720099"/>
                </a:lnTo>
                <a:lnTo>
                  <a:pt x="11767348" y="5764706"/>
                </a:lnTo>
                <a:lnTo>
                  <a:pt x="11754948" y="5808590"/>
                </a:lnTo>
                <a:lnTo>
                  <a:pt x="11740795" y="5851708"/>
                </a:lnTo>
                <a:lnTo>
                  <a:pt x="11724929" y="5894020"/>
                </a:lnTo>
                <a:lnTo>
                  <a:pt x="11707392" y="5935485"/>
                </a:lnTo>
                <a:lnTo>
                  <a:pt x="11688225" y="5976060"/>
                </a:lnTo>
                <a:lnTo>
                  <a:pt x="11667470" y="6015706"/>
                </a:lnTo>
                <a:lnTo>
                  <a:pt x="11645166" y="6054381"/>
                </a:lnTo>
                <a:lnTo>
                  <a:pt x="11621357" y="6092044"/>
                </a:lnTo>
                <a:lnTo>
                  <a:pt x="11596082" y="6128654"/>
                </a:lnTo>
                <a:lnTo>
                  <a:pt x="11569383" y="6164168"/>
                </a:lnTo>
                <a:lnTo>
                  <a:pt x="11541301" y="6198547"/>
                </a:lnTo>
                <a:lnTo>
                  <a:pt x="11511878" y="6231749"/>
                </a:lnTo>
                <a:lnTo>
                  <a:pt x="11481154" y="6263733"/>
                </a:lnTo>
                <a:lnTo>
                  <a:pt x="11449170" y="6294458"/>
                </a:lnTo>
                <a:lnTo>
                  <a:pt x="11415969" y="6323882"/>
                </a:lnTo>
                <a:lnTo>
                  <a:pt x="11381590" y="6351964"/>
                </a:lnTo>
                <a:lnTo>
                  <a:pt x="11346076" y="6378663"/>
                </a:lnTo>
                <a:lnTo>
                  <a:pt x="11309467" y="6403939"/>
                </a:lnTo>
                <a:lnTo>
                  <a:pt x="11271805" y="6427749"/>
                </a:lnTo>
                <a:lnTo>
                  <a:pt x="11233130" y="6450053"/>
                </a:lnTo>
                <a:lnTo>
                  <a:pt x="11193485" y="6470809"/>
                </a:lnTo>
                <a:lnTo>
                  <a:pt x="11152909" y="6489976"/>
                </a:lnTo>
                <a:lnTo>
                  <a:pt x="11111445" y="6507513"/>
                </a:lnTo>
                <a:lnTo>
                  <a:pt x="11069133" y="6523379"/>
                </a:lnTo>
                <a:lnTo>
                  <a:pt x="11026015" y="6537533"/>
                </a:lnTo>
                <a:lnTo>
                  <a:pt x="10982132" y="6549933"/>
                </a:lnTo>
                <a:lnTo>
                  <a:pt x="10937525" y="6560539"/>
                </a:lnTo>
                <a:lnTo>
                  <a:pt x="10892235" y="6569308"/>
                </a:lnTo>
                <a:lnTo>
                  <a:pt x="10846303" y="6576201"/>
                </a:lnTo>
                <a:lnTo>
                  <a:pt x="10799771" y="6581175"/>
                </a:lnTo>
                <a:lnTo>
                  <a:pt x="10752680" y="6584189"/>
                </a:lnTo>
                <a:lnTo>
                  <a:pt x="10705071" y="6585204"/>
                </a:lnTo>
                <a:lnTo>
                  <a:pt x="1097546" y="6585204"/>
                </a:lnTo>
                <a:lnTo>
                  <a:pt x="1049937" y="6584189"/>
                </a:lnTo>
                <a:lnTo>
                  <a:pt x="1002846" y="6581175"/>
                </a:lnTo>
                <a:lnTo>
                  <a:pt x="956314" y="6576201"/>
                </a:lnTo>
                <a:lnTo>
                  <a:pt x="910382" y="6569308"/>
                </a:lnTo>
                <a:lnTo>
                  <a:pt x="865092" y="6560539"/>
                </a:lnTo>
                <a:lnTo>
                  <a:pt x="820485" y="6549933"/>
                </a:lnTo>
                <a:lnTo>
                  <a:pt x="776602" y="6537533"/>
                </a:lnTo>
                <a:lnTo>
                  <a:pt x="733484" y="6523379"/>
                </a:lnTo>
                <a:lnTo>
                  <a:pt x="691172" y="6507513"/>
                </a:lnTo>
                <a:lnTo>
                  <a:pt x="649708" y="6489976"/>
                </a:lnTo>
                <a:lnTo>
                  <a:pt x="609132" y="6470809"/>
                </a:lnTo>
                <a:lnTo>
                  <a:pt x="569487" y="6450053"/>
                </a:lnTo>
                <a:lnTo>
                  <a:pt x="530812" y="6427749"/>
                </a:lnTo>
                <a:lnTo>
                  <a:pt x="493150" y="6403939"/>
                </a:lnTo>
                <a:lnTo>
                  <a:pt x="456541" y="6378663"/>
                </a:lnTo>
                <a:lnTo>
                  <a:pt x="421027" y="6351964"/>
                </a:lnTo>
                <a:lnTo>
                  <a:pt x="386648" y="6323882"/>
                </a:lnTo>
                <a:lnTo>
                  <a:pt x="353447" y="6294458"/>
                </a:lnTo>
                <a:lnTo>
                  <a:pt x="321463" y="6263733"/>
                </a:lnTo>
                <a:lnTo>
                  <a:pt x="290739" y="6231749"/>
                </a:lnTo>
                <a:lnTo>
                  <a:pt x="261316" y="6198547"/>
                </a:lnTo>
                <a:lnTo>
                  <a:pt x="233234" y="6164168"/>
                </a:lnTo>
                <a:lnTo>
                  <a:pt x="206535" y="6128654"/>
                </a:lnTo>
                <a:lnTo>
                  <a:pt x="181260" y="6092044"/>
                </a:lnTo>
                <a:lnTo>
                  <a:pt x="157451" y="6054381"/>
                </a:lnTo>
                <a:lnTo>
                  <a:pt x="135147" y="6015706"/>
                </a:lnTo>
                <a:lnTo>
                  <a:pt x="114392" y="5976060"/>
                </a:lnTo>
                <a:lnTo>
                  <a:pt x="95225" y="5935485"/>
                </a:lnTo>
                <a:lnTo>
                  <a:pt x="77688" y="5894020"/>
                </a:lnTo>
                <a:lnTo>
                  <a:pt x="61822" y="5851708"/>
                </a:lnTo>
                <a:lnTo>
                  <a:pt x="47669" y="5808590"/>
                </a:lnTo>
                <a:lnTo>
                  <a:pt x="35269" y="5764706"/>
                </a:lnTo>
                <a:lnTo>
                  <a:pt x="24664" y="5720099"/>
                </a:lnTo>
                <a:lnTo>
                  <a:pt x="15894" y="5674809"/>
                </a:lnTo>
                <a:lnTo>
                  <a:pt x="9002" y="5628877"/>
                </a:lnTo>
                <a:lnTo>
                  <a:pt x="4028" y="5582345"/>
                </a:lnTo>
                <a:lnTo>
                  <a:pt x="1014" y="5535253"/>
                </a:lnTo>
                <a:lnTo>
                  <a:pt x="0" y="5487644"/>
                </a:lnTo>
                <a:lnTo>
                  <a:pt x="0" y="1097546"/>
                </a:lnTo>
                <a:close/>
              </a:path>
            </a:pathLst>
          </a:custGeom>
          <a:ln w="57150">
            <a:solidFill>
              <a:srgbClr val="A602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366010" cy="100660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2950" y="269239"/>
            <a:ext cx="8486099" cy="951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3159" y="1261604"/>
            <a:ext cx="11705681" cy="4474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811" y="6462966"/>
            <a:ext cx="243204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www.glendale.edu/home/showpublisheddocument/64002/63868147896117000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endale.edu/campusprojects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9AF802-8528-4032-BC5A-53B4E8A74E45}"/>
              </a:ext>
            </a:extLst>
          </p:cNvPr>
          <p:cNvSpPr/>
          <p:nvPr/>
        </p:nvSpPr>
        <p:spPr>
          <a:xfrm>
            <a:off x="785069" y="990600"/>
            <a:ext cx="1062186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/>
              <a:t>Citizens’ Bond Oversight Committee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/>
              <a:t>Measure GC Progress Report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/>
              <a:t>Glendale Community College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Project Updates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February 3, 2025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b="1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Presented by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Silva Sorkazian, Interim Assistant Facilities Director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Bond Projects &amp; Construction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3962400" y="304800"/>
            <a:ext cx="5050790" cy="1213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3020"/>
              </a:lnSpc>
              <a:spcBef>
                <a:spcPts val="484"/>
              </a:spcBef>
            </a:pPr>
            <a:r>
              <a:rPr lang="en-US" sz="2400" spc="-20" dirty="0"/>
              <a:t>Measure</a:t>
            </a:r>
            <a:r>
              <a:rPr lang="en-US" sz="2400" spc="-100" dirty="0"/>
              <a:t> </a:t>
            </a:r>
            <a:r>
              <a:rPr lang="en-US" sz="2400" dirty="0"/>
              <a:t>GC</a:t>
            </a:r>
            <a:r>
              <a:rPr lang="en-US" sz="2400" spc="-90" dirty="0"/>
              <a:t> </a:t>
            </a:r>
            <a:r>
              <a:rPr lang="en-US" sz="2400" dirty="0"/>
              <a:t>&amp;</a:t>
            </a:r>
            <a:r>
              <a:rPr lang="en-US" sz="2400" spc="-100" dirty="0"/>
              <a:t> </a:t>
            </a:r>
            <a:r>
              <a:rPr lang="en-US" sz="2400" dirty="0"/>
              <a:t>Bond</a:t>
            </a:r>
            <a:r>
              <a:rPr lang="en-US" sz="2400" spc="-100" dirty="0"/>
              <a:t> </a:t>
            </a:r>
            <a:r>
              <a:rPr lang="en-US" sz="2400" spc="-10" dirty="0"/>
              <a:t>Priorities</a:t>
            </a:r>
            <a:r>
              <a:rPr lang="en-US" sz="2400" spc="-95" dirty="0"/>
              <a:t> </a:t>
            </a:r>
            <a:r>
              <a:rPr lang="en-US" sz="2400" spc="-25" dirty="0"/>
              <a:t>Report Through January</a:t>
            </a:r>
            <a:r>
              <a:rPr lang="en-US" sz="2400" dirty="0"/>
              <a:t> 31, 2025</a:t>
            </a:r>
          </a:p>
          <a:p>
            <a:pPr marL="12700" marR="5080" algn="ctr">
              <a:lnSpc>
                <a:spcPts val="3020"/>
              </a:lnSpc>
              <a:spcBef>
                <a:spcPts val="484"/>
              </a:spcBef>
            </a:pPr>
            <a:r>
              <a:rPr lang="en-US" sz="2400" spc="-20" dirty="0"/>
              <a:t>Current</a:t>
            </a:r>
            <a:r>
              <a:rPr lang="en-US" sz="2400" spc="-130" dirty="0"/>
              <a:t> </a:t>
            </a:r>
            <a:r>
              <a:rPr lang="en-US" sz="2400" spc="-10" dirty="0"/>
              <a:t>Financial</a:t>
            </a:r>
            <a:r>
              <a:rPr lang="en-US" sz="2400" spc="-110" dirty="0"/>
              <a:t> </a:t>
            </a:r>
            <a:r>
              <a:rPr lang="en-US" sz="2400" spc="-10" dirty="0"/>
              <a:t>Status</a:t>
            </a:r>
            <a:endParaRPr lang="en-US" sz="2400" dirty="0">
              <a:latin typeface="Calibri Light"/>
              <a:cs typeface="Calibri Light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C440B38-0D29-44FF-9435-50B7BAA07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29184"/>
              </p:ext>
            </p:extLst>
          </p:nvPr>
        </p:nvGraphicFramePr>
        <p:xfrm>
          <a:off x="2667000" y="1795174"/>
          <a:ext cx="7924800" cy="3996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52197635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044886167"/>
                    </a:ext>
                  </a:extLst>
                </a:gridCol>
              </a:tblGrid>
              <a:tr h="570527"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Measure GC through January 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84941"/>
                  </a:ext>
                </a:extLst>
              </a:tr>
              <a:tr h="572862">
                <a:tc>
                  <a:txBody>
                    <a:bodyPr/>
                    <a:lstStyle/>
                    <a:p>
                      <a:r>
                        <a:rPr lang="en-US" dirty="0"/>
                        <a:t>Original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$328,320,857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18673"/>
                  </a:ext>
                </a:extLst>
              </a:tr>
              <a:tr h="570527">
                <a:tc>
                  <a:txBody>
                    <a:bodyPr/>
                    <a:lstStyle/>
                    <a:p>
                      <a:r>
                        <a:rPr lang="en-US" dirty="0"/>
                        <a:t>Adjusted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$333,385,267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971468"/>
                  </a:ext>
                </a:extLst>
              </a:tr>
              <a:tr h="570527">
                <a:tc>
                  <a:txBody>
                    <a:bodyPr/>
                    <a:lstStyle/>
                    <a:p>
                      <a:r>
                        <a:rPr lang="en-US" dirty="0"/>
                        <a:t>Encumbrance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5888" indent="0"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$312,897,442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591171190"/>
                  </a:ext>
                </a:extLst>
              </a:tr>
              <a:tr h="570527">
                <a:tc>
                  <a:txBody>
                    <a:bodyPr/>
                    <a:lstStyle/>
                    <a:p>
                      <a:r>
                        <a:rPr lang="en-US" dirty="0"/>
                        <a:t>Unencumbered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$16,203,745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3512031564"/>
                  </a:ext>
                </a:extLst>
              </a:tr>
              <a:tr h="570527">
                <a:tc>
                  <a:txBody>
                    <a:bodyPr/>
                    <a:lstStyle/>
                    <a:p>
                      <a:r>
                        <a:rPr lang="en-US" dirty="0"/>
                        <a:t>Spent to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$300,477,508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64660426"/>
                  </a:ext>
                </a:extLst>
              </a:tr>
              <a:tr h="570527">
                <a:tc>
                  <a:txBody>
                    <a:bodyPr/>
                    <a:lstStyle/>
                    <a:p>
                      <a:r>
                        <a:rPr lang="en-US" dirty="0"/>
                        <a:t>Program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$4,284,080</a:t>
                      </a: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13421055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7053" y="212972"/>
            <a:ext cx="5238750" cy="121635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ts val="3020"/>
              </a:lnSpc>
              <a:spcBef>
                <a:spcPts val="484"/>
              </a:spcBef>
            </a:pPr>
            <a:r>
              <a:rPr sz="2800" spc="-20" dirty="0"/>
              <a:t>Measure</a:t>
            </a:r>
            <a:r>
              <a:rPr sz="2800" spc="-100" dirty="0"/>
              <a:t> </a:t>
            </a:r>
            <a:r>
              <a:rPr sz="2800" dirty="0"/>
              <a:t>GC</a:t>
            </a:r>
            <a:r>
              <a:rPr sz="2800" spc="-90" dirty="0"/>
              <a:t> </a:t>
            </a:r>
            <a:r>
              <a:rPr sz="2800" dirty="0"/>
              <a:t>&amp;</a:t>
            </a:r>
            <a:r>
              <a:rPr sz="2800" spc="-100" dirty="0"/>
              <a:t> </a:t>
            </a:r>
            <a:r>
              <a:rPr sz="2800" dirty="0"/>
              <a:t>Bond</a:t>
            </a:r>
            <a:r>
              <a:rPr sz="2800" spc="-100" dirty="0"/>
              <a:t> </a:t>
            </a:r>
            <a:r>
              <a:rPr sz="2800" spc="-10" dirty="0"/>
              <a:t>Priorities</a:t>
            </a:r>
            <a:r>
              <a:rPr sz="2800" spc="-95" dirty="0"/>
              <a:t> </a:t>
            </a:r>
            <a:r>
              <a:rPr sz="2800" spc="-25" dirty="0"/>
              <a:t>Report </a:t>
            </a:r>
            <a:r>
              <a:rPr lang="en-US" sz="2800" spc="-25" dirty="0"/>
              <a:t>Through  January</a:t>
            </a:r>
            <a:r>
              <a:rPr lang="en-US" sz="2800" dirty="0"/>
              <a:t> 31, 2025</a:t>
            </a:r>
            <a:br>
              <a:rPr lang="en-US" sz="2800" dirty="0"/>
            </a:br>
            <a:r>
              <a:rPr sz="2800" spc="-20" dirty="0"/>
              <a:t>Completed</a:t>
            </a:r>
            <a:r>
              <a:rPr sz="2800" spc="-105" dirty="0"/>
              <a:t> </a:t>
            </a:r>
            <a:r>
              <a:rPr sz="2800" spc="-10" dirty="0"/>
              <a:t>Projects</a:t>
            </a:r>
            <a:endParaRPr sz="28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9DE016-9EE0-4668-B8AF-C3C345891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33341"/>
            <a:ext cx="10230611" cy="50885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7053" y="212972"/>
            <a:ext cx="5238750" cy="121635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algn="ctr">
              <a:lnSpc>
                <a:spcPts val="3020"/>
              </a:lnSpc>
              <a:spcBef>
                <a:spcPts val="484"/>
              </a:spcBef>
            </a:pPr>
            <a:r>
              <a:rPr sz="2800" spc="-20" dirty="0"/>
              <a:t>Measure</a:t>
            </a:r>
            <a:r>
              <a:rPr sz="2800" spc="-100" dirty="0"/>
              <a:t> </a:t>
            </a:r>
            <a:r>
              <a:rPr sz="2800" dirty="0"/>
              <a:t>GC</a:t>
            </a:r>
            <a:r>
              <a:rPr sz="2800" spc="-90" dirty="0"/>
              <a:t> </a:t>
            </a:r>
            <a:r>
              <a:rPr sz="2800" dirty="0"/>
              <a:t>&amp;</a:t>
            </a:r>
            <a:r>
              <a:rPr sz="2800" spc="-100" dirty="0"/>
              <a:t> </a:t>
            </a:r>
            <a:r>
              <a:rPr sz="2800" dirty="0"/>
              <a:t>Bond</a:t>
            </a:r>
            <a:r>
              <a:rPr sz="2800" spc="-100" dirty="0"/>
              <a:t> </a:t>
            </a:r>
            <a:r>
              <a:rPr sz="2800" spc="-10" dirty="0"/>
              <a:t>Priorities</a:t>
            </a:r>
            <a:r>
              <a:rPr sz="2800" spc="-95" dirty="0"/>
              <a:t> </a:t>
            </a:r>
            <a:r>
              <a:rPr sz="2800" spc="-25" dirty="0"/>
              <a:t>Report </a:t>
            </a:r>
            <a:r>
              <a:rPr lang="en-US" sz="2800" spc="-25" dirty="0"/>
              <a:t>Through  January</a:t>
            </a:r>
            <a:r>
              <a:rPr lang="en-US" sz="2800" dirty="0"/>
              <a:t> 31, 2025</a:t>
            </a:r>
            <a:br>
              <a:rPr lang="en-US" sz="2800" dirty="0"/>
            </a:br>
            <a:r>
              <a:rPr sz="2800" spc="-20" dirty="0"/>
              <a:t>Projects</a:t>
            </a:r>
            <a:r>
              <a:rPr sz="2800" spc="-80" dirty="0"/>
              <a:t> </a:t>
            </a:r>
            <a:r>
              <a:rPr sz="2800" dirty="0"/>
              <a:t>In</a:t>
            </a:r>
            <a:r>
              <a:rPr sz="2800" spc="-75" dirty="0"/>
              <a:t> </a:t>
            </a:r>
            <a:r>
              <a:rPr sz="2800" spc="-10" dirty="0"/>
              <a:t>Progress</a:t>
            </a:r>
            <a:endParaRPr sz="28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8F45F-3484-4000-8DEA-202689AED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17" y="1668317"/>
            <a:ext cx="11417033" cy="3741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929DB-C790-4900-A29E-077EF781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430253"/>
            <a:ext cx="7543800" cy="10715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5745" y="324080"/>
            <a:ext cx="835466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/>
              <a:t>Buena Vista (FKA </a:t>
            </a:r>
            <a:r>
              <a:rPr sz="2800" b="1" dirty="0"/>
              <a:t>New</a:t>
            </a:r>
            <a:r>
              <a:rPr sz="2800" b="1" spc="-180" dirty="0"/>
              <a:t> </a:t>
            </a:r>
            <a:r>
              <a:rPr sz="2800" b="1" spc="-10" dirty="0"/>
              <a:t>Science</a:t>
            </a:r>
            <a:r>
              <a:rPr sz="2800" b="1" spc="-165" dirty="0"/>
              <a:t> </a:t>
            </a:r>
            <a:r>
              <a:rPr sz="2800" b="1" spc="-10" dirty="0"/>
              <a:t>Building</a:t>
            </a:r>
            <a:r>
              <a:rPr sz="2800" b="1" spc="-20" dirty="0"/>
              <a:t>)</a:t>
            </a:r>
            <a:endParaRPr sz="28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963619" y="934080"/>
            <a:ext cx="5999781" cy="579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Description:</a:t>
            </a:r>
            <a:endParaRPr lang="en-US" sz="1400" dirty="0">
              <a:latin typeface="Calibri"/>
              <a:cs typeface="Calibri"/>
            </a:endParaRPr>
          </a:p>
          <a:p>
            <a:pPr marL="12700" marR="173355"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b="1" u="sng" dirty="0">
                <a:latin typeface="Calibri"/>
                <a:cs typeface="Calibri"/>
              </a:rPr>
              <a:t>Phase I: Building Structure</a:t>
            </a:r>
          </a:p>
          <a:p>
            <a:pPr marL="457200" marR="173355" lvl="5"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99% complete </a:t>
            </a:r>
          </a:p>
          <a:p>
            <a:pPr marL="457200" marR="173355" lvl="5"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Construction</a:t>
            </a:r>
            <a:r>
              <a:rPr lang="en-US" sz="1400" spc="-3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Start</a:t>
            </a:r>
            <a:r>
              <a:rPr lang="en-US" sz="1400" spc="-3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–</a:t>
            </a:r>
            <a:r>
              <a:rPr lang="en-US" sz="1400" spc="-2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March</a:t>
            </a:r>
            <a:r>
              <a:rPr lang="en-US" sz="1400" spc="-40" dirty="0">
                <a:latin typeface="Calibri"/>
                <a:cs typeface="Calibri"/>
              </a:rPr>
              <a:t> </a:t>
            </a:r>
            <a:r>
              <a:rPr lang="en-US" sz="1400" spc="-20" dirty="0">
                <a:latin typeface="Calibri"/>
                <a:cs typeface="Calibri"/>
              </a:rPr>
              <a:t>2021 </a:t>
            </a:r>
          </a:p>
          <a:p>
            <a:pPr marL="457200" marR="173355" lvl="4">
              <a:buChar char="•"/>
              <a:tabLst>
                <a:tab pos="160655" algn="l"/>
              </a:tabLst>
            </a:pPr>
            <a:r>
              <a:rPr sz="1400" spc="-10" dirty="0">
                <a:latin typeface="Calibri"/>
                <a:cs typeface="Calibri"/>
              </a:rPr>
              <a:t>Substantial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completion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&amp;</a:t>
            </a:r>
            <a:r>
              <a:rPr lang="en-US" sz="1400" spc="-20" dirty="0">
                <a:latin typeface="Calibri"/>
                <a:cs typeface="Calibri"/>
              </a:rPr>
              <a:t> Occupancy Spring 2024</a:t>
            </a:r>
            <a:r>
              <a:rPr lang="en-US" sz="1400" dirty="0">
                <a:latin typeface="Calibri"/>
                <a:cs typeface="Calibri"/>
              </a:rPr>
              <a:t> (Feb 21, 2024)</a:t>
            </a:r>
          </a:p>
          <a:p>
            <a:pPr marL="457200" marR="173355" lvl="4"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DSA Certification efforts in progress for Phase I &amp; II</a:t>
            </a:r>
          </a:p>
          <a:p>
            <a:pPr marL="571500" marR="173355" lvl="4" indent="-114300">
              <a:buChar char="•"/>
              <a:tabLst>
                <a:tab pos="160655" algn="l"/>
              </a:tabLst>
            </a:pPr>
            <a:endParaRPr lang="en-US" sz="1400" b="0" i="0" u="none" strike="noStrike" baseline="0" dirty="0">
              <a:solidFill>
                <a:srgbClr val="000000"/>
              </a:solidFill>
            </a:endParaRPr>
          </a:p>
          <a:p>
            <a:pPr marR="173355" lvl="1">
              <a:buFont typeface="Arial" panose="020B0604020202020204" pitchFamily="34" charset="0"/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b="1" u="sng" dirty="0">
                <a:latin typeface="Calibri"/>
                <a:cs typeface="Calibri"/>
              </a:rPr>
              <a:t>Phase II: Demolition, Accessible Parking, ADA POT  </a:t>
            </a:r>
          </a:p>
          <a:p>
            <a:pPr marL="457200" marR="173355" lvl="4">
              <a:buFontTx/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99% complete </a:t>
            </a:r>
          </a:p>
          <a:p>
            <a:pPr marL="457200" marR="173355" lvl="4">
              <a:buFontTx/>
              <a:buChar char="•"/>
              <a:tabLst>
                <a:tab pos="160655" algn="l"/>
              </a:tabLst>
            </a:pPr>
            <a:r>
              <a:rPr lang="en-US" sz="1400" dirty="0">
                <a:latin typeface="Calibri"/>
                <a:cs typeface="Calibri"/>
              </a:rPr>
              <a:t>Construction</a:t>
            </a:r>
            <a:r>
              <a:rPr lang="en-US" sz="1400" spc="-3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Start</a:t>
            </a:r>
            <a:r>
              <a:rPr lang="en-US" sz="1400" spc="-3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–</a:t>
            </a:r>
            <a:r>
              <a:rPr lang="en-US" sz="1400" spc="-2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March</a:t>
            </a:r>
            <a:r>
              <a:rPr lang="en-US" sz="1400" spc="-40" dirty="0">
                <a:latin typeface="Calibri"/>
                <a:cs typeface="Calibri"/>
              </a:rPr>
              <a:t> </a:t>
            </a:r>
            <a:r>
              <a:rPr lang="en-US" sz="1400" spc="-20" dirty="0">
                <a:latin typeface="Calibri"/>
                <a:cs typeface="Calibri"/>
              </a:rPr>
              <a:t>2024</a:t>
            </a:r>
          </a:p>
          <a:p>
            <a:pPr marL="457200" marR="173355" lvl="4">
              <a:buFontTx/>
              <a:buChar char="•"/>
              <a:tabLst>
                <a:tab pos="160655" algn="l"/>
              </a:tabLst>
            </a:pPr>
            <a:r>
              <a:rPr lang="en-US" sz="1400" spc="-20" dirty="0">
                <a:latin typeface="Calibri"/>
                <a:cs typeface="Calibri"/>
              </a:rPr>
              <a:t>Target Completion – November 2024</a:t>
            </a:r>
            <a:endParaRPr lang="en-US" sz="1400" b="0" i="0" u="none" strike="noStrike" baseline="0" dirty="0">
              <a:solidFill>
                <a:srgbClr val="000000"/>
              </a:solidFill>
            </a:endParaRPr>
          </a:p>
          <a:p>
            <a:pPr marL="457200" marR="173355" lvl="4">
              <a:buFontTx/>
              <a:buChar char="•"/>
              <a:tabLst>
                <a:tab pos="160655" algn="l"/>
              </a:tabLst>
            </a:pPr>
            <a:r>
              <a:rPr lang="en-US" sz="1400" spc="-20" dirty="0">
                <a:latin typeface="Calibri"/>
                <a:cs typeface="Calibri"/>
              </a:rPr>
              <a:t>Final Striping scheduled for Nov 22, 2024</a:t>
            </a:r>
          </a:p>
          <a:p>
            <a:pPr marL="160020" indent="-147955">
              <a:spcBef>
                <a:spcPts val="1200"/>
              </a:spcBef>
              <a:buChar char="•"/>
              <a:tabLst>
                <a:tab pos="160655" algn="l"/>
              </a:tabLst>
            </a:pPr>
            <a:r>
              <a:rPr sz="1400" b="1" u="sng" dirty="0">
                <a:latin typeface="Calibri"/>
                <a:cs typeface="Calibri"/>
              </a:rPr>
              <a:t>Ancillary</a:t>
            </a:r>
            <a:r>
              <a:rPr sz="1400" b="1" u="sng" spc="-65" dirty="0">
                <a:latin typeface="Calibri"/>
                <a:cs typeface="Calibri"/>
              </a:rPr>
              <a:t> </a:t>
            </a:r>
            <a:r>
              <a:rPr sz="1400" b="1" u="sng" dirty="0">
                <a:latin typeface="Calibri"/>
                <a:cs typeface="Calibri"/>
              </a:rPr>
              <a:t>projects</a:t>
            </a:r>
            <a:r>
              <a:rPr sz="1400" b="1" u="sng" spc="-40" dirty="0">
                <a:latin typeface="Calibri"/>
                <a:cs typeface="Calibri"/>
              </a:rPr>
              <a:t> </a:t>
            </a:r>
            <a:r>
              <a:rPr sz="1400" b="1" u="sng" spc="-10" dirty="0">
                <a:latin typeface="Calibri"/>
                <a:cs typeface="Calibri"/>
              </a:rPr>
              <a:t>tracked</a:t>
            </a:r>
            <a:r>
              <a:rPr sz="1400" b="1" u="sng" spc="-45" dirty="0">
                <a:latin typeface="Calibri"/>
                <a:cs typeface="Calibri"/>
              </a:rPr>
              <a:t> </a:t>
            </a:r>
            <a:r>
              <a:rPr sz="1400" b="1" u="sng" dirty="0">
                <a:latin typeface="Calibri"/>
                <a:cs typeface="Calibri"/>
              </a:rPr>
              <a:t>under</a:t>
            </a:r>
            <a:r>
              <a:rPr sz="1400" b="1" u="sng" spc="-50" dirty="0">
                <a:latin typeface="Calibri"/>
                <a:cs typeface="Calibri"/>
              </a:rPr>
              <a:t> </a:t>
            </a:r>
            <a:r>
              <a:rPr sz="1400" b="1" u="sng" dirty="0">
                <a:latin typeface="Calibri"/>
                <a:cs typeface="Calibri"/>
              </a:rPr>
              <a:t>separate</a:t>
            </a:r>
            <a:r>
              <a:rPr sz="1400" b="1" u="sng" spc="-35" dirty="0">
                <a:latin typeface="Calibri"/>
                <a:cs typeface="Calibri"/>
              </a:rPr>
              <a:t> </a:t>
            </a:r>
            <a:r>
              <a:rPr sz="1400" b="1" u="sng" spc="-10" dirty="0">
                <a:latin typeface="Calibri"/>
                <a:cs typeface="Calibri"/>
              </a:rPr>
              <a:t>budgets:</a:t>
            </a:r>
            <a:endParaRPr sz="1400" b="1" u="sng" dirty="0">
              <a:latin typeface="Calibri"/>
              <a:cs typeface="Calibri"/>
            </a:endParaRPr>
          </a:p>
          <a:p>
            <a:pPr marL="755650" lvl="1" indent="-286385">
              <a:buFont typeface="Courier New"/>
              <a:buChar char="o"/>
              <a:tabLst>
                <a:tab pos="756285" algn="l"/>
              </a:tabLst>
            </a:pPr>
            <a:r>
              <a:rPr sz="1400" dirty="0">
                <a:latin typeface="Calibri"/>
                <a:cs typeface="Calibri"/>
              </a:rPr>
              <a:t>Central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connected for Chilled Water; Complete </a:t>
            </a:r>
            <a:endParaRPr sz="1400" dirty="0">
              <a:latin typeface="Calibri"/>
              <a:cs typeface="Calibri"/>
            </a:endParaRPr>
          </a:p>
          <a:p>
            <a:pPr marL="755650" lvl="1" indent="-286385">
              <a:buFont typeface="Courier New"/>
              <a:buChar char="o"/>
              <a:tabLst>
                <a:tab pos="756285" algn="l"/>
              </a:tabLst>
            </a:pPr>
            <a:r>
              <a:rPr sz="1400" spc="-10" dirty="0">
                <a:latin typeface="Calibri"/>
                <a:cs typeface="Calibri"/>
              </a:rPr>
              <a:t>Centralized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Storage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Facility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incorporated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ground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floor</a:t>
            </a:r>
            <a:r>
              <a:rPr lang="en-US" sz="1400" dirty="0">
                <a:latin typeface="Calibri"/>
                <a:cs typeface="Calibri"/>
              </a:rPr>
              <a:t> pending Measure GC fund availability to proceed </a:t>
            </a:r>
            <a:endParaRPr sz="1400" dirty="0">
              <a:latin typeface="Calibri"/>
              <a:cs typeface="Calibri"/>
            </a:endParaRPr>
          </a:p>
          <a:p>
            <a:pPr marL="58419" algn="l" rtl="0">
              <a:spcBef>
                <a:spcPts val="1200"/>
              </a:spcBef>
            </a:pPr>
            <a:r>
              <a:rPr lang="en-US" sz="1400" b="1" u="sng" dirty="0">
                <a:solidFill>
                  <a:schemeClr val="tx1"/>
                </a:solidFill>
                <a:latin typeface="+mn-lt"/>
              </a:rPr>
              <a:t>Key Milestone Completion Dates</a:t>
            </a:r>
          </a:p>
          <a:p>
            <a:pPr marL="344169" indent="-285750" algn="l" rtl="0">
              <a:buFont typeface="Arial" panose="020B0604020202020204" pitchFamily="34" charset="0"/>
              <a:buChar char="•"/>
            </a:pPr>
            <a:r>
              <a:rPr lang="en-US" sz="1400" b="1" kern="1200" dirty="0">
                <a:solidFill>
                  <a:schemeClr val="tx1"/>
                </a:solidFill>
                <a:latin typeface="Calibri"/>
                <a:cs typeface="Calibri"/>
              </a:rPr>
              <a:t>Feb 21, 2024</a:t>
            </a:r>
            <a:r>
              <a:rPr lang="en-US" sz="1400" kern="1200" dirty="0">
                <a:solidFill>
                  <a:schemeClr val="tx1"/>
                </a:solidFill>
                <a:latin typeface="Calibri"/>
                <a:cs typeface="Calibri"/>
              </a:rPr>
              <a:t> Beneficial Occupancy for Spring 2024 Semester</a:t>
            </a:r>
          </a:p>
          <a:p>
            <a:pPr marL="344169" indent="-285750" algn="l" rtl="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June 13, 2024 </a:t>
            </a:r>
            <a:r>
              <a:rPr lang="en-US" sz="1400" dirty="0">
                <a:latin typeface="Calibri"/>
                <a:cs typeface="Calibri"/>
              </a:rPr>
              <a:t>Ribbon Cutting Celebration &amp; Building Opening</a:t>
            </a:r>
          </a:p>
          <a:p>
            <a:pPr marL="344169" indent="-285750" algn="l" rtl="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Jan 6, 2025 </a:t>
            </a:r>
            <a:r>
              <a:rPr lang="en-US" sz="1400" dirty="0">
                <a:latin typeface="Calibri"/>
                <a:cs typeface="Calibri"/>
              </a:rPr>
              <a:t>Circle Drive &amp; Campus Way Road resurfacing complete</a:t>
            </a:r>
          </a:p>
          <a:p>
            <a:pPr marL="344169" indent="-285750" algn="l" rtl="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Jan 24, 2025 </a:t>
            </a:r>
            <a:r>
              <a:rPr lang="en-US" sz="1400" dirty="0">
                <a:latin typeface="Calibri"/>
                <a:cs typeface="Calibri"/>
              </a:rPr>
              <a:t>All project elevators operable and state certified</a:t>
            </a:r>
          </a:p>
          <a:p>
            <a:pPr marL="344169" indent="-285750" algn="l" rtl="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Jan 30, 2025</a:t>
            </a:r>
            <a:r>
              <a:rPr lang="en-US" sz="1400" dirty="0">
                <a:latin typeface="Calibri"/>
                <a:cs typeface="Calibri"/>
              </a:rPr>
              <a:t> SWRCB Notice of Termination (NOT) Approved</a:t>
            </a:r>
          </a:p>
          <a:p>
            <a:pPr marL="58419">
              <a:spcBef>
                <a:spcPts val="1200"/>
              </a:spcBef>
            </a:pPr>
            <a:r>
              <a:rPr lang="en-US" sz="1400" b="1" dirty="0">
                <a:latin typeface="Calibri"/>
                <a:cs typeface="Calibri"/>
              </a:rPr>
              <a:t>Total Project</a:t>
            </a:r>
            <a:r>
              <a:rPr lang="en-US" sz="1400" b="1" spc="-45" dirty="0">
                <a:latin typeface="Calibri"/>
                <a:cs typeface="Calibri"/>
              </a:rPr>
              <a:t> </a:t>
            </a:r>
            <a:r>
              <a:rPr lang="en-US" sz="1400" b="1" dirty="0">
                <a:latin typeface="Calibri"/>
                <a:cs typeface="Calibri"/>
              </a:rPr>
              <a:t>Status:</a:t>
            </a:r>
            <a:r>
              <a:rPr lang="en-US" sz="1400" b="1" spc="-55" dirty="0">
                <a:latin typeface="Calibri"/>
                <a:cs typeface="Calibri"/>
              </a:rPr>
              <a:t> </a:t>
            </a:r>
            <a:r>
              <a:rPr lang="en-US" sz="1400" b="1" spc="-10" dirty="0">
                <a:latin typeface="Calibri"/>
                <a:cs typeface="Calibri"/>
              </a:rPr>
              <a:t>Construction 99% Complete </a:t>
            </a:r>
          </a:p>
          <a:p>
            <a:pPr marL="58419">
              <a:spcBef>
                <a:spcPts val="1200"/>
              </a:spcBef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Project Budget-Total Estimated at Completion: $132.8 M</a:t>
            </a:r>
            <a:endParaRPr sz="1400" dirty="0">
              <a:latin typeface="+mn-lt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69F2D-48AF-4D97-8BE5-7EDFF2424B8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4848"/>
          <a:stretch/>
        </p:blipFill>
        <p:spPr bwMode="auto">
          <a:xfrm>
            <a:off x="304800" y="3532909"/>
            <a:ext cx="2743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F1ADD-9FC7-4430-9E7D-AF4825FB60D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12874"/>
          <a:stretch/>
        </p:blipFill>
        <p:spPr bwMode="auto">
          <a:xfrm>
            <a:off x="3068782" y="3534293"/>
            <a:ext cx="2743200" cy="251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2064D-9D97-45AC-A4DE-6DC91E20E3E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031"/>
          <a:stretch/>
        </p:blipFill>
        <p:spPr bwMode="auto">
          <a:xfrm>
            <a:off x="304800" y="1040758"/>
            <a:ext cx="2743200" cy="246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B975B1-DE08-45B9-B982-149A3EF5905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r="12881"/>
          <a:stretch/>
        </p:blipFill>
        <p:spPr bwMode="auto">
          <a:xfrm>
            <a:off x="3068782" y="1040757"/>
            <a:ext cx="2743200" cy="2464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698" y="1017919"/>
            <a:ext cx="5372102" cy="3120043"/>
            <a:chOff x="107947" y="575541"/>
            <a:chExt cx="4650344" cy="3120043"/>
          </a:xfrm>
        </p:grpSpPr>
        <p:pic>
          <p:nvPicPr>
            <p:cNvPr id="4" name="object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75"/>
            <a:stretch/>
          </p:blipFill>
          <p:spPr>
            <a:xfrm>
              <a:off x="107947" y="624421"/>
              <a:ext cx="2209091" cy="30711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object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3647" y="575541"/>
              <a:ext cx="2374644" cy="15728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47620" y="482900"/>
            <a:ext cx="898080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San</a:t>
            </a:r>
            <a:r>
              <a:rPr lang="en-US" spc="-6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Gabriel</a:t>
            </a:r>
            <a:r>
              <a:rPr lang="en-US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Renovations L2 -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Math</a:t>
            </a:r>
            <a:r>
              <a:rPr lang="en-US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Department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6187029" y="1323912"/>
            <a:ext cx="5341396" cy="4344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Description: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Calibri"/>
              <a:cs typeface="Calibri"/>
            </a:endParaRPr>
          </a:p>
          <a:p>
            <a:pPr marL="12700" marR="69215">
              <a:lnSpc>
                <a:spcPct val="100000"/>
              </a:lnSpc>
              <a:spcBef>
                <a:spcPts val="5"/>
              </a:spcBef>
              <a:buChar char="•"/>
              <a:tabLst>
                <a:tab pos="207010" algn="l"/>
              </a:tabLst>
            </a:pPr>
            <a:r>
              <a:rPr sz="1600" spc="-10" dirty="0">
                <a:latin typeface="Calibri"/>
                <a:cs typeface="Calibri"/>
              </a:rPr>
              <a:t>Renovate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floor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San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Gabriel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Building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 Math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into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state-</a:t>
            </a:r>
            <a:r>
              <a:rPr sz="1600" spc="-10" dirty="0">
                <a:latin typeface="Calibri"/>
                <a:cs typeface="Calibri"/>
              </a:rPr>
              <a:t>of-the-</a:t>
            </a:r>
            <a:r>
              <a:rPr sz="1600" dirty="0">
                <a:latin typeface="Calibri"/>
                <a:cs typeface="Calibri"/>
              </a:rPr>
              <a:t>art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math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classrooms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labs, </a:t>
            </a:r>
            <a:r>
              <a:rPr sz="1600" dirty="0">
                <a:latin typeface="Calibri"/>
                <a:cs typeface="Calibri"/>
              </a:rPr>
              <a:t>including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Math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Discovery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Center</a:t>
            </a:r>
            <a:endParaRPr lang="en-US" sz="1600" spc="-10" dirty="0">
              <a:latin typeface="Calibri"/>
              <a:cs typeface="Calibri"/>
            </a:endParaRPr>
          </a:p>
          <a:p>
            <a:pPr marL="12700" marR="69215">
              <a:lnSpc>
                <a:spcPct val="100000"/>
              </a:lnSpc>
              <a:spcBef>
                <a:spcPts val="5"/>
              </a:spcBef>
              <a:buChar char="•"/>
              <a:tabLst>
                <a:tab pos="207010" algn="l"/>
              </a:tabLst>
            </a:pPr>
            <a:r>
              <a:rPr lang="en-US" sz="1600" spc="-10" dirty="0">
                <a:latin typeface="Calibri"/>
                <a:cs typeface="Calibri"/>
              </a:rPr>
              <a:t>Experienced significant cost increase due to unforeseen causes, abatement issues, omitted plumbing &amp; structural scope</a:t>
            </a:r>
            <a:endParaRPr lang="en-US" sz="16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algn="l">
              <a:buFontTx/>
              <a:buChar char="•"/>
              <a:tabLst>
                <a:tab pos="160655" algn="l"/>
              </a:tabLst>
            </a:pP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lvl="1">
              <a:buFontTx/>
              <a:buChar char="•"/>
              <a:tabLst>
                <a:tab pos="160655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Progress: </a:t>
            </a:r>
          </a:p>
          <a:p>
            <a:pPr marL="12700" marR="5080" lvl="1">
              <a:tabLst>
                <a:tab pos="16065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18, 2024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Substantial Completion Date </a:t>
            </a:r>
          </a:p>
          <a:p>
            <a:pPr marL="12700" marR="5080" lvl="1">
              <a:tabLst>
                <a:tab pos="16065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29, 2025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Furniture Move-in</a:t>
            </a:r>
          </a:p>
          <a:p>
            <a:pPr marL="12700" marR="5080" lvl="1">
              <a:tabLst>
                <a:tab pos="160655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Jan 31, 2025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Sliding Glass Partition Installation</a:t>
            </a:r>
          </a:p>
          <a:p>
            <a:pPr marL="12700" marR="5080" lvl="1">
              <a:tabLst>
                <a:tab pos="16065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 19, 2025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BKM Furniture Delivery</a:t>
            </a:r>
          </a:p>
          <a:p>
            <a:pPr marL="12700" marR="5080" lvl="1">
              <a:tabLst>
                <a:tab pos="160655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 28, 2025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Completion; Phased Move-in</a:t>
            </a: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lvl="1">
              <a:buChar char="•"/>
              <a:tabLst>
                <a:tab pos="160655" algn="l"/>
              </a:tabLst>
            </a:pPr>
            <a:endParaRPr lang="en-US" sz="1600" b="1" dirty="0">
              <a:solidFill>
                <a:srgbClr val="1E2D3B"/>
              </a:solidFill>
              <a:latin typeface="+mn-lt"/>
              <a:cs typeface="Calibri"/>
            </a:endParaRPr>
          </a:p>
          <a:p>
            <a:pPr marL="12700" marR="5080" lvl="1">
              <a:buChar char="•"/>
              <a:tabLst>
                <a:tab pos="160655" algn="l"/>
              </a:tabLst>
            </a:pPr>
            <a:r>
              <a:rPr lang="en-US" sz="1600" b="1" dirty="0">
                <a:latin typeface="+mj-lt"/>
                <a:cs typeface="Calibri"/>
              </a:rPr>
              <a:t>Project</a:t>
            </a:r>
            <a:r>
              <a:rPr lang="en-US" sz="1600" b="1" spc="-45" dirty="0">
                <a:latin typeface="+mj-lt"/>
                <a:cs typeface="Calibri"/>
              </a:rPr>
              <a:t> </a:t>
            </a:r>
            <a:r>
              <a:rPr lang="en-US" sz="1600" b="1" dirty="0">
                <a:latin typeface="+mj-lt"/>
                <a:cs typeface="Calibri"/>
              </a:rPr>
              <a:t>Status:</a:t>
            </a:r>
            <a:r>
              <a:rPr lang="en-US" sz="1600" b="1" spc="-55" dirty="0">
                <a:latin typeface="+mj-lt"/>
                <a:cs typeface="Calibri"/>
              </a:rPr>
              <a:t> </a:t>
            </a:r>
            <a:r>
              <a:rPr lang="en-US" sz="1600" b="1" spc="-10" dirty="0">
                <a:latin typeface="+mj-lt"/>
                <a:cs typeface="Calibri"/>
              </a:rPr>
              <a:t>Construction 98%</a:t>
            </a:r>
          </a:p>
          <a:p>
            <a:pPr marL="58419">
              <a:lnSpc>
                <a:spcPct val="100000"/>
              </a:lnSpc>
              <a:spcBef>
                <a:spcPts val="1200"/>
              </a:spcBef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Project Budget-Total Estimated at Completion: $4.58M</a:t>
            </a:r>
            <a:endParaRPr lang="en-US" sz="1600" dirty="0">
              <a:latin typeface="+mj-lt"/>
              <a:cs typeface="Calibri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7F7B99BF-12B5-4B09-92A6-C45C763DC1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652671"/>
            <a:ext cx="2819400" cy="1538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86F3856-951C-4379-B01B-899C15C78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212987"/>
              </p:ext>
            </p:extLst>
          </p:nvPr>
        </p:nvGraphicFramePr>
        <p:xfrm>
          <a:off x="-152401" y="4114800"/>
          <a:ext cx="6781801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8DD15D-345A-40D6-9FA4-285F78FFF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808" y="4121429"/>
            <a:ext cx="3693097" cy="2341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5745" y="324080"/>
            <a:ext cx="835466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/>
              <a:t>Camino Real Building Renovation</a:t>
            </a:r>
            <a:endParaRPr sz="28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6400800" y="914400"/>
            <a:ext cx="5521325" cy="57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latin typeface="Calibri"/>
                <a:cs typeface="Calibri"/>
              </a:rPr>
              <a:t>Description:</a:t>
            </a:r>
            <a:r>
              <a:rPr lang="en-US" sz="1500" dirty="0">
                <a:latin typeface="Calibri"/>
                <a:cs typeface="Calibri"/>
              </a:rPr>
              <a:t> 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dirty="0">
                <a:latin typeface="Calibri"/>
                <a:cs typeface="Calibri"/>
              </a:rPr>
              <a:t>Design</a:t>
            </a:r>
            <a:r>
              <a:rPr lang="en-US" sz="1500" spc="-35" dirty="0">
                <a:latin typeface="Calibri"/>
                <a:cs typeface="Calibri"/>
              </a:rPr>
              <a:t> </a:t>
            </a:r>
            <a:r>
              <a:rPr lang="en-US" sz="1500" dirty="0">
                <a:latin typeface="Calibri"/>
                <a:cs typeface="Calibri"/>
              </a:rPr>
              <a:t>began</a:t>
            </a:r>
            <a:r>
              <a:rPr lang="en-US" sz="1500" spc="-25" dirty="0">
                <a:latin typeface="Calibri"/>
                <a:cs typeface="Calibri"/>
              </a:rPr>
              <a:t> </a:t>
            </a:r>
            <a:r>
              <a:rPr lang="en-US" sz="1500" dirty="0">
                <a:latin typeface="Calibri"/>
                <a:cs typeface="Calibri"/>
              </a:rPr>
              <a:t>September 2023 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spc="-10" dirty="0">
                <a:latin typeface="Calibri"/>
                <a:cs typeface="Calibri"/>
              </a:rPr>
              <a:t>Existing Building is 2 floors, located on the North West side of the Verdugo Campus 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spc="-10" dirty="0">
                <a:latin typeface="Calibri"/>
                <a:cs typeface="Calibri"/>
              </a:rPr>
              <a:t>Renovation of 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17,660</a:t>
            </a:r>
            <a:r>
              <a:rPr lang="en-US" sz="1500" spc="-10" dirty="0">
                <a:latin typeface="Calibri"/>
                <a:cs typeface="Calibri"/>
              </a:rPr>
              <a:t> </a:t>
            </a:r>
            <a:r>
              <a:rPr lang="en-US" sz="1500" spc="-10" dirty="0" err="1">
                <a:latin typeface="Calibri"/>
                <a:cs typeface="Calibri"/>
              </a:rPr>
              <a:t>gsf</a:t>
            </a:r>
            <a:r>
              <a:rPr lang="en-US" sz="1500" spc="-10" dirty="0">
                <a:latin typeface="Calibri"/>
                <a:cs typeface="Calibri"/>
              </a:rPr>
              <a:t> to begin once occupants relocate to Buena Vista Building (Spring-Feb 2024)</a:t>
            </a:r>
          </a:p>
          <a:p>
            <a:pPr marL="755650" lvl="1" indent="-287020">
              <a:buFont typeface="Wingdings"/>
              <a:buChar char=""/>
              <a:tabLst>
                <a:tab pos="756285" algn="l"/>
              </a:tabLst>
            </a:pPr>
            <a:r>
              <a:rPr lang="en-US" sz="1500" spc="-10" dirty="0">
                <a:latin typeface="Calibri"/>
                <a:cs typeface="Calibri"/>
              </a:rPr>
              <a:t>Occupants: Dreamscape Virtual Reality (VR), Sandbox, Maker space and Esports, Student Inclusion</a:t>
            </a:r>
          </a:p>
          <a:p>
            <a:pPr marL="57150" lvl="1">
              <a:tabLst>
                <a:tab pos="756285" algn="l"/>
              </a:tabLst>
            </a:pPr>
            <a:endParaRPr lang="en-US" sz="15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lvl="1">
              <a:tabLst>
                <a:tab pos="75628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Update: </a:t>
            </a:r>
            <a:endParaRPr lang="en-US" sz="1500" b="1" spc="-10" dirty="0">
              <a:latin typeface="Calibri"/>
              <a:cs typeface="Calibri"/>
            </a:endParaRP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HUD - Form 50.4 (CEST) Public Review Exemption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Feb 2025 DSA backcheck comments / approval expected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RFQ/P Timeline </a:t>
            </a:r>
          </a:p>
          <a:p>
            <a:pPr marL="1028700" lvl="8" indent="-285750"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Feb 2025 Bid solicitation </a:t>
            </a:r>
          </a:p>
          <a:p>
            <a:pPr marL="1028700" lvl="8" indent="-285750"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Mar 18, 2025 BOT Approval – Notice to Proceed (NTP) </a:t>
            </a:r>
          </a:p>
          <a:p>
            <a:pPr marL="1028700" lvl="8" indent="-285750"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9-12 Mo Construction Duration (Aggressive)</a:t>
            </a:r>
          </a:p>
          <a:p>
            <a:pPr marL="755650" lvl="1" indent="-28702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lang="en-US" sz="1500" i="1" spc="-10" dirty="0">
                <a:latin typeface="Calibri"/>
                <a:cs typeface="Calibri"/>
              </a:rPr>
              <a:t>Target Substantial Completion is Fall 2025 (Dec 2025)  </a:t>
            </a:r>
            <a:endParaRPr lang="en-US" sz="1500" i="1" dirty="0">
              <a:latin typeface="Calibri"/>
              <a:cs typeface="Calibri"/>
            </a:endParaRPr>
          </a:p>
          <a:p>
            <a:pPr marL="58419">
              <a:spcBef>
                <a:spcPts val="1200"/>
              </a:spcBef>
            </a:pPr>
            <a:r>
              <a:rPr lang="en-US" sz="1500" b="1" dirty="0">
                <a:latin typeface="Calibri"/>
                <a:cs typeface="Calibri"/>
              </a:rPr>
              <a:t>Supplementary Funding:</a:t>
            </a:r>
            <a:r>
              <a:rPr lang="en-US" sz="1500" b="1" spc="-55" dirty="0">
                <a:latin typeface="Calibri"/>
                <a:cs typeface="Calibri"/>
              </a:rPr>
              <a:t> </a:t>
            </a:r>
          </a:p>
          <a:p>
            <a:pPr marL="344169" indent="-285750">
              <a:buFont typeface="Arial" panose="020B0604020202020204" pitchFamily="34" charset="0"/>
              <a:buChar char="•"/>
            </a:pPr>
            <a:r>
              <a:rPr lang="en-US" sz="1500" spc="-55" dirty="0">
                <a:latin typeface="Calibri"/>
                <a:cs typeface="Calibri"/>
              </a:rPr>
              <a:t>Senator Anthony Portantino $4.5M  for Licensing &amp; Virtual Reality Equipment</a:t>
            </a:r>
          </a:p>
          <a:p>
            <a:pPr marL="344169" indent="-285750">
              <a:buFont typeface="Arial" panose="020B0604020202020204" pitchFamily="34" charset="0"/>
              <a:buChar char="•"/>
            </a:pPr>
            <a:r>
              <a:rPr lang="en-US" sz="1500" spc="-55" dirty="0">
                <a:latin typeface="Calibri"/>
                <a:cs typeface="Calibri"/>
              </a:rPr>
              <a:t>Congressman Adam Schiff $1.5 M - Student Success (earmarked); </a:t>
            </a:r>
          </a:p>
          <a:p>
            <a:pPr marL="58419">
              <a:spcBef>
                <a:spcPts val="1200"/>
              </a:spcBef>
            </a:pPr>
            <a:r>
              <a:rPr lang="en-US" sz="1500" b="1" dirty="0">
                <a:latin typeface="Calibri"/>
                <a:cs typeface="Calibri"/>
              </a:rPr>
              <a:t>Project</a:t>
            </a:r>
            <a:r>
              <a:rPr lang="en-US" sz="1500" b="1" spc="-45" dirty="0">
                <a:latin typeface="Calibri"/>
                <a:cs typeface="Calibri"/>
              </a:rPr>
              <a:t> </a:t>
            </a:r>
            <a:r>
              <a:rPr lang="en-US" sz="1500" b="1" dirty="0">
                <a:latin typeface="Calibri"/>
                <a:cs typeface="Calibri"/>
              </a:rPr>
              <a:t>Status:</a:t>
            </a:r>
            <a:r>
              <a:rPr lang="en-US" sz="1500" b="1" spc="-55" dirty="0">
                <a:latin typeface="Calibri"/>
                <a:cs typeface="Calibri"/>
              </a:rPr>
              <a:t> </a:t>
            </a:r>
            <a:r>
              <a:rPr lang="en-US" sz="1500" b="1" spc="-10" dirty="0">
                <a:latin typeface="Calibri"/>
                <a:cs typeface="Calibri"/>
              </a:rPr>
              <a:t>Design 98% Complete </a:t>
            </a:r>
          </a:p>
          <a:p>
            <a:pPr marL="58419">
              <a:lnSpc>
                <a:spcPct val="100000"/>
              </a:lnSpc>
              <a:spcBef>
                <a:spcPts val="1200"/>
              </a:spcBef>
            </a:pPr>
            <a:r>
              <a:rPr lang="en-US" sz="1500" b="1" dirty="0">
                <a:solidFill>
                  <a:schemeClr val="tx1"/>
                </a:solidFill>
                <a:latin typeface="+mn-lt"/>
              </a:rPr>
              <a:t>Project Budget-Total Estimated at Completion: $14.5M</a:t>
            </a:r>
            <a:endParaRPr sz="1500" dirty="0">
              <a:latin typeface="+mn-lt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F55EDD-7D51-4F4F-9A67-59D38074D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65" y="2845119"/>
            <a:ext cx="3210754" cy="17941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8D0FBF-5D8B-470F-BC1A-03B0AE812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808" y="990600"/>
            <a:ext cx="3769708" cy="2125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5745" y="324080"/>
            <a:ext cx="835466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/>
              <a:t>Facilities Strategic Plan (FKA Facilities Master Plan)</a:t>
            </a:r>
            <a:endParaRPr sz="2800" b="1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2DD35-2E5A-42A4-85D4-B9CFA8AF9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06" y="1085677"/>
            <a:ext cx="4909531" cy="41910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CCDB20E-1343-4E05-A31A-176546F5F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27162"/>
              </p:ext>
            </p:extLst>
          </p:nvPr>
        </p:nvGraphicFramePr>
        <p:xfrm>
          <a:off x="5597014" y="1185987"/>
          <a:ext cx="6290186" cy="5276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0186">
                  <a:extLst>
                    <a:ext uri="{9D8B030D-6E8A-4147-A177-3AD203B41FA5}">
                      <a16:colId xmlns:a16="http://schemas.microsoft.com/office/drawing/2014/main" val="1985300012"/>
                    </a:ext>
                  </a:extLst>
                </a:gridCol>
              </a:tblGrid>
              <a:tr h="437113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Project Updates: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Nov 18, 2024 – Board of Trustees Approved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u="non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 to </a:t>
                      </a:r>
                      <a:r>
                        <a:rPr lang="en-US" sz="1600" b="1" u="sng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2024 -2035 Facilities Strategic Plan – </a:t>
                      </a:r>
                      <a:r>
                        <a:rPr lang="en-US" sz="1600" b="1" u="sng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</a:t>
                      </a:r>
                      <a:r>
                        <a:rPr lang="en-US" sz="1600" b="1" u="sng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(Abridged)</a:t>
                      </a:r>
                      <a:endParaRPr lang="en-US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Auditorium – Programming in Progress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Initial Project Proposals (IPP) / Final Project Proposals (FPP)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 / Feb 2025 - Programming with user groups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2025 - Patrick run proposal through Campus Development 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June 2025 – Present to Board of Trustees (BOT) for Approval   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 for Governor’s 2027/2028 budget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Project</a:t>
                      </a:r>
                      <a:r>
                        <a:rPr lang="en-US" sz="1600" b="1" spc="-4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Status:</a:t>
                      </a:r>
                      <a:r>
                        <a:rPr lang="en-US" sz="1600" b="1" spc="-5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600" b="1" spc="-1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99% Complete 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spc="-1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Project Budget-Total Estimated at Completion: $555,000</a:t>
                      </a:r>
                      <a:endParaRPr lang="en-US" sz="1600" dirty="0">
                        <a:latin typeface="+mn-lt"/>
                        <a:cs typeface="Calibri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27535"/>
                  </a:ext>
                </a:extLst>
              </a:tr>
              <a:tr h="90584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79122"/>
                  </a:ext>
                </a:extLst>
              </a:tr>
            </a:tbl>
          </a:graphicData>
        </a:graphic>
      </p:graphicFrame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6E2144A-60E4-4A80-99D9-28114601D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490930"/>
              </p:ext>
            </p:extLst>
          </p:nvPr>
        </p:nvGraphicFramePr>
        <p:xfrm>
          <a:off x="436246" y="5334000"/>
          <a:ext cx="490953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505">
                  <a:extLst>
                    <a:ext uri="{9D8B030D-6E8A-4147-A177-3AD203B41FA5}">
                      <a16:colId xmlns:a16="http://schemas.microsoft.com/office/drawing/2014/main" val="3583076775"/>
                    </a:ext>
                  </a:extLst>
                </a:gridCol>
                <a:gridCol w="2255026">
                  <a:extLst>
                    <a:ext uri="{9D8B030D-6E8A-4147-A177-3AD203B41FA5}">
                      <a16:colId xmlns:a16="http://schemas.microsoft.com/office/drawing/2014/main" val="2266708901"/>
                    </a:ext>
                  </a:extLst>
                </a:gridCol>
              </a:tblGrid>
              <a:tr h="624613">
                <a:tc>
                  <a:txBody>
                    <a:bodyPr/>
                    <a:lstStyle/>
                    <a:p>
                      <a:pPr algn="ctr"/>
                      <a:br>
                        <a:rPr lang="en-US" sz="1400" b="1" u="sng" dirty="0">
                          <a:solidFill>
                            <a:srgbClr val="80008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2024 -2035 </a:t>
                      </a:r>
                    </a:p>
                    <a:p>
                      <a:pPr algn="ctr"/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Facilities Strategic Plan - </a:t>
                      </a: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 2025-2035 Facilities Strategic Plan - DRAFT as presented to the Board of Trustees on July 26, 2024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11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6246" y="1589289"/>
            <a:ext cx="1639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dirty="0">
                <a:latin typeface="Calibri Light"/>
                <a:cs typeface="Calibri Light"/>
              </a:rPr>
              <a:t>Q</a:t>
            </a:r>
            <a:r>
              <a:rPr sz="5400" b="0" spc="5" dirty="0">
                <a:latin typeface="Calibri Light"/>
                <a:cs typeface="Calibri Light"/>
              </a:rPr>
              <a:t> </a:t>
            </a:r>
            <a:r>
              <a:rPr sz="5400" b="0" dirty="0">
                <a:latin typeface="Calibri Light"/>
                <a:cs typeface="Calibri Light"/>
              </a:rPr>
              <a:t>&amp; </a:t>
            </a:r>
            <a:r>
              <a:rPr sz="5400" b="0" spc="-50" dirty="0">
                <a:latin typeface="Calibri Light"/>
                <a:cs typeface="Calibri Light"/>
              </a:rPr>
              <a:t>A</a:t>
            </a:r>
            <a:endParaRPr sz="54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5420" y="3070617"/>
            <a:ext cx="8761730" cy="214947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001394" marR="994410" indent="-1905" algn="ctr">
              <a:lnSpc>
                <a:spcPts val="5830"/>
              </a:lnSpc>
              <a:spcBef>
                <a:spcPts val="835"/>
              </a:spcBef>
            </a:pPr>
            <a:r>
              <a:rPr sz="5400" dirty="0"/>
              <a:t>For</a:t>
            </a:r>
            <a:r>
              <a:rPr sz="5400" spc="-60" dirty="0"/>
              <a:t> </a:t>
            </a:r>
            <a:r>
              <a:rPr sz="5400" dirty="0"/>
              <a:t>more</a:t>
            </a:r>
            <a:r>
              <a:rPr sz="5400" spc="-65" dirty="0"/>
              <a:t> </a:t>
            </a:r>
            <a:r>
              <a:rPr sz="5400" dirty="0"/>
              <a:t>up</a:t>
            </a:r>
            <a:r>
              <a:rPr sz="5400" spc="-65" dirty="0"/>
              <a:t> </a:t>
            </a:r>
            <a:r>
              <a:rPr sz="5400" dirty="0"/>
              <a:t>to</a:t>
            </a:r>
            <a:r>
              <a:rPr sz="5400" spc="-60" dirty="0"/>
              <a:t> </a:t>
            </a:r>
            <a:r>
              <a:rPr sz="5400" spc="-20" dirty="0"/>
              <a:t>date </a:t>
            </a:r>
            <a:r>
              <a:rPr sz="5400" dirty="0"/>
              <a:t>information,</a:t>
            </a:r>
            <a:r>
              <a:rPr sz="5400" spc="-150" dirty="0"/>
              <a:t> </a:t>
            </a:r>
            <a:r>
              <a:rPr sz="5400" dirty="0"/>
              <a:t>please</a:t>
            </a:r>
            <a:r>
              <a:rPr sz="5400" spc="-135" dirty="0"/>
              <a:t> </a:t>
            </a:r>
            <a:r>
              <a:rPr sz="5400" spc="-10" dirty="0"/>
              <a:t>visit:</a:t>
            </a:r>
            <a:endParaRPr sz="5400"/>
          </a:p>
          <a:p>
            <a:pPr algn="ctr">
              <a:lnSpc>
                <a:spcPts val="4330"/>
              </a:lnSpc>
            </a:pPr>
            <a:r>
              <a:rPr sz="40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hlinkClick r:id="rId2"/>
              </a:rPr>
              <a:t>https://www.glendale.edu/campusprojects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895015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2c4077f-952a-449e-bab8-7aae615ec7a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8283CE9CC34A921116A94E83D671" ma:contentTypeVersion="18" ma:contentTypeDescription="Create a new document." ma:contentTypeScope="" ma:versionID="22db4770647493f6ba450511341f112d">
  <xsd:schema xmlns:xsd="http://www.w3.org/2001/XMLSchema" xmlns:xs="http://www.w3.org/2001/XMLSchema" xmlns:p="http://schemas.microsoft.com/office/2006/metadata/properties" xmlns:ns3="62c4077f-952a-449e-bab8-7aae615ec7a8" xmlns:ns4="7bd309da-60dd-497b-86d8-cd190c8cdad6" targetNamespace="http://schemas.microsoft.com/office/2006/metadata/properties" ma:root="true" ma:fieldsID="0702ec239fbd6044ce7645bd850b826c" ns3:_="" ns4:_="">
    <xsd:import namespace="62c4077f-952a-449e-bab8-7aae615ec7a8"/>
    <xsd:import namespace="7bd309da-60dd-497b-86d8-cd190c8cda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4077f-952a-449e-bab8-7aae615ec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309da-60dd-497b-86d8-cd190c8cda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5A65D4-398E-4568-A48F-FF5BFFF607EA}">
  <ds:schemaRefs>
    <ds:schemaRef ds:uri="7bd309da-60dd-497b-86d8-cd190c8cda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2c4077f-952a-449e-bab8-7aae615ec7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53412E-FDA0-488E-A10C-345C491D5C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4077f-952a-449e-bab8-7aae615ec7a8"/>
    <ds:schemaRef ds:uri="7bd309da-60dd-497b-86d8-cd190c8cda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2E5AE1-D161-47F5-9F47-AFAF3CFE62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7560</TotalTime>
  <Words>741</Words>
  <Application>Microsoft Office PowerPoint</Application>
  <PresentationFormat>Widescreen</PresentationFormat>
  <Paragraphs>121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Measure GC &amp; Bond Priorities Report Through  January 31, 2025 Completed Projects</vt:lpstr>
      <vt:lpstr>Measure GC &amp; Bond Priorities Report Through  January 31, 2025 Projects In Progress</vt:lpstr>
      <vt:lpstr>Buena Vista (FKA New Science Building)</vt:lpstr>
      <vt:lpstr>San Gabriel Renovations L2 - Math Department</vt:lpstr>
      <vt:lpstr>Camino Real Building Renovation</vt:lpstr>
      <vt:lpstr>Facilities Strategic Plan (FKA Facilities Master Plan)</vt:lpstr>
      <vt:lpstr>For more up to date information, please visit: https://www.glendale.edu/campusprojects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Peterson</dc:creator>
  <cp:lastModifiedBy>Silva Sorkazian</cp:lastModifiedBy>
  <cp:revision>105</cp:revision>
  <cp:lastPrinted>2023-02-03T23:36:20Z</cp:lastPrinted>
  <dcterms:created xsi:type="dcterms:W3CDTF">2022-04-18T06:47:24Z</dcterms:created>
  <dcterms:modified xsi:type="dcterms:W3CDTF">2025-02-03T20:00:08Z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2022-04-18T00:00:00Z</vt:filetime>
  </property>
  <property fmtid="{D5CDD505-2E9C-101B-9397-08002B2CF9AE}" pid="5" name="ContentTypeId">
    <vt:lpwstr>0x010100FC248283CE9CC34A921116A94E83D671</vt:lpwstr>
  </property>
</Properties>
</file>