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6"/>
  </p:notesMasterIdLst>
  <p:sldIdLst>
    <p:sldId id="256" r:id="rId5"/>
    <p:sldId id="802" r:id="rId6"/>
    <p:sldId id="258" r:id="rId7"/>
    <p:sldId id="259" r:id="rId8"/>
    <p:sldId id="262" r:id="rId9"/>
    <p:sldId id="267" r:id="rId10"/>
    <p:sldId id="807" r:id="rId11"/>
    <p:sldId id="815" r:id="rId12"/>
    <p:sldId id="816" r:id="rId13"/>
    <p:sldId id="808" r:id="rId14"/>
    <p:sldId id="804" r:id="rId1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va Sorkazian" initials="SS" lastIdx="1" clrIdx="0">
    <p:extLst>
      <p:ext uri="{19B8F6BF-5375-455C-9EA6-DF929625EA0E}">
        <p15:presenceInfo xmlns:p15="http://schemas.microsoft.com/office/powerpoint/2012/main" userId="S::ssorkazian@Glendale.edu::2254538b-b605-4f79-b4e4-b95c7455a7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1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va Sorkazian" userId="2254538b-b605-4f79-b4e4-b95c7455a773" providerId="ADAL" clId="{CC87DC62-7898-4193-8034-D86E764C4D30}"/>
    <pc:docChg chg="undo custSel modSld">
      <pc:chgData name="Silva Sorkazian" userId="2254538b-b605-4f79-b4e4-b95c7455a773" providerId="ADAL" clId="{CC87DC62-7898-4193-8034-D86E764C4D30}" dt="2025-05-01T18:41:08.524" v="132" actId="1076"/>
      <pc:docMkLst>
        <pc:docMk/>
      </pc:docMkLst>
      <pc:sldChg chg="addSp delSp modSp mod">
        <pc:chgData name="Silva Sorkazian" userId="2254538b-b605-4f79-b4e4-b95c7455a773" providerId="ADAL" clId="{CC87DC62-7898-4193-8034-D86E764C4D30}" dt="2025-05-01T18:38:17.177" v="120" actId="1076"/>
        <pc:sldMkLst>
          <pc:docMk/>
          <pc:sldMk cId="0" sldId="258"/>
        </pc:sldMkLst>
        <pc:picChg chg="add del">
          <ac:chgData name="Silva Sorkazian" userId="2254538b-b605-4f79-b4e4-b95c7455a773" providerId="ADAL" clId="{CC87DC62-7898-4193-8034-D86E764C4D30}" dt="2025-05-01T18:12:23.509" v="1" actId="478"/>
          <ac:picMkLst>
            <pc:docMk/>
            <pc:sldMk cId="0" sldId="258"/>
            <ac:picMk id="5" creationId="{163A06B0-B916-4C75-B6AA-B9B6EF851819}"/>
          </ac:picMkLst>
        </pc:picChg>
        <pc:picChg chg="add del mod">
          <ac:chgData name="Silva Sorkazian" userId="2254538b-b605-4f79-b4e4-b95c7455a773" providerId="ADAL" clId="{CC87DC62-7898-4193-8034-D86E764C4D30}" dt="2025-05-01T18:37:24.128" v="109" actId="478"/>
          <ac:picMkLst>
            <pc:docMk/>
            <pc:sldMk cId="0" sldId="258"/>
            <ac:picMk id="5" creationId="{9CC4A6EB-1B38-4728-8063-CDF4A17C2753}"/>
          </ac:picMkLst>
        </pc:picChg>
        <pc:picChg chg="add del mod">
          <ac:chgData name="Silva Sorkazian" userId="2254538b-b605-4f79-b4e4-b95c7455a773" providerId="ADAL" clId="{CC87DC62-7898-4193-8034-D86E764C4D30}" dt="2025-05-01T18:36:25.798" v="104" actId="478"/>
          <ac:picMkLst>
            <pc:docMk/>
            <pc:sldMk cId="0" sldId="258"/>
            <ac:picMk id="7" creationId="{37A83D8C-3711-4454-AFBD-76A6C946498C}"/>
          </ac:picMkLst>
        </pc:picChg>
        <pc:picChg chg="add del mod">
          <ac:chgData name="Silva Sorkazian" userId="2254538b-b605-4f79-b4e4-b95c7455a773" providerId="ADAL" clId="{CC87DC62-7898-4193-8034-D86E764C4D30}" dt="2025-05-01T18:38:07.392" v="115" actId="478"/>
          <ac:picMkLst>
            <pc:docMk/>
            <pc:sldMk cId="0" sldId="258"/>
            <ac:picMk id="8" creationId="{D7E1399E-2CA4-4085-93E1-B2BEFD40F548}"/>
          </ac:picMkLst>
        </pc:picChg>
        <pc:picChg chg="add mod">
          <ac:chgData name="Silva Sorkazian" userId="2254538b-b605-4f79-b4e4-b95c7455a773" providerId="ADAL" clId="{CC87DC62-7898-4193-8034-D86E764C4D30}" dt="2025-05-01T18:38:17.177" v="120" actId="1076"/>
          <ac:picMkLst>
            <pc:docMk/>
            <pc:sldMk cId="0" sldId="258"/>
            <ac:picMk id="10" creationId="{8E5CFAD1-48A5-4E2C-83CC-7A6992D5BF39}"/>
          </ac:picMkLst>
        </pc:picChg>
      </pc:sldChg>
      <pc:sldChg chg="addSp delSp modSp mod">
        <pc:chgData name="Silva Sorkazian" userId="2254538b-b605-4f79-b4e4-b95c7455a773" providerId="ADAL" clId="{CC87DC62-7898-4193-8034-D86E764C4D30}" dt="2025-05-01T18:41:08.524" v="132" actId="1076"/>
        <pc:sldMkLst>
          <pc:docMk/>
          <pc:sldMk cId="0" sldId="259"/>
        </pc:sldMkLst>
        <pc:picChg chg="add del mod">
          <ac:chgData name="Silva Sorkazian" userId="2254538b-b605-4f79-b4e4-b95c7455a773" providerId="ADAL" clId="{CC87DC62-7898-4193-8034-D86E764C4D30}" dt="2025-05-01T18:15:45.007" v="11" actId="478"/>
          <ac:picMkLst>
            <pc:docMk/>
            <pc:sldMk cId="0" sldId="259"/>
            <ac:picMk id="5" creationId="{0479C490-B190-43EE-B063-7CD8D6709F42}"/>
          </ac:picMkLst>
        </pc:picChg>
        <pc:picChg chg="add mod">
          <ac:chgData name="Silva Sorkazian" userId="2254538b-b605-4f79-b4e4-b95c7455a773" providerId="ADAL" clId="{CC87DC62-7898-4193-8034-D86E764C4D30}" dt="2025-05-01T18:41:08.524" v="132" actId="1076"/>
          <ac:picMkLst>
            <pc:docMk/>
            <pc:sldMk cId="0" sldId="259"/>
            <ac:picMk id="5" creationId="{1C8B45AB-564D-470A-A19F-DDAA0F7FBFA9}"/>
          </ac:picMkLst>
        </pc:picChg>
        <pc:picChg chg="add del mod">
          <ac:chgData name="Silva Sorkazian" userId="2254538b-b605-4f79-b4e4-b95c7455a773" providerId="ADAL" clId="{CC87DC62-7898-4193-8034-D86E764C4D30}" dt="2025-05-01T18:34:30.599" v="92" actId="478"/>
          <ac:picMkLst>
            <pc:docMk/>
            <pc:sldMk cId="0" sldId="259"/>
            <ac:picMk id="5" creationId="{54DDAC96-5E72-4C4A-88F8-9C0488D4BAE4}"/>
          </ac:picMkLst>
        </pc:picChg>
        <pc:picChg chg="del">
          <ac:chgData name="Silva Sorkazian" userId="2254538b-b605-4f79-b4e4-b95c7455a773" providerId="ADAL" clId="{CC87DC62-7898-4193-8034-D86E764C4D30}" dt="2025-05-01T18:13:43.020" v="2" actId="478"/>
          <ac:picMkLst>
            <pc:docMk/>
            <pc:sldMk cId="0" sldId="259"/>
            <ac:picMk id="6" creationId="{9AC0A10A-ECF0-4FDC-A0D3-03A75B2EADF2}"/>
          </ac:picMkLst>
        </pc:picChg>
        <pc:picChg chg="add del mod">
          <ac:chgData name="Silva Sorkazian" userId="2254538b-b605-4f79-b4e4-b95c7455a773" providerId="ADAL" clId="{CC87DC62-7898-4193-8034-D86E764C4D30}" dt="2025-05-01T18:40:33.986" v="130" actId="478"/>
          <ac:picMkLst>
            <pc:docMk/>
            <pc:sldMk cId="0" sldId="259"/>
            <ac:picMk id="7" creationId="{C5476515-4A1B-43D4-A16B-84603780644D}"/>
          </ac:picMkLst>
        </pc:picChg>
        <pc:picChg chg="del">
          <ac:chgData name="Silva Sorkazian" userId="2254538b-b605-4f79-b4e4-b95c7455a773" providerId="ADAL" clId="{CC87DC62-7898-4193-8034-D86E764C4D30}" dt="2025-05-01T18:19:13.871" v="28" actId="478"/>
          <ac:picMkLst>
            <pc:docMk/>
            <pc:sldMk cId="0" sldId="259"/>
            <ac:picMk id="8" creationId="{C3C16623-05F6-4C3B-8246-F068C2B7717C}"/>
          </ac:picMkLst>
        </pc:picChg>
        <pc:picChg chg="add del mod">
          <ac:chgData name="Silva Sorkazian" userId="2254538b-b605-4f79-b4e4-b95c7455a773" providerId="ADAL" clId="{CC87DC62-7898-4193-8034-D86E764C4D30}" dt="2025-05-01T18:38:57.694" v="121" actId="478"/>
          <ac:picMkLst>
            <pc:docMk/>
            <pc:sldMk cId="0" sldId="259"/>
            <ac:picMk id="9" creationId="{AE3883E1-C043-4AC6-AB1D-268DACA48ED5}"/>
          </ac:picMkLst>
        </pc:picChg>
        <pc:picChg chg="add del mod">
          <ac:chgData name="Silva Sorkazian" userId="2254538b-b605-4f79-b4e4-b95c7455a773" providerId="ADAL" clId="{CC87DC62-7898-4193-8034-D86E764C4D30}" dt="2025-05-01T18:17:51.950" v="22" actId="478"/>
          <ac:picMkLst>
            <pc:docMk/>
            <pc:sldMk cId="0" sldId="259"/>
            <ac:picMk id="9" creationId="{F14406EE-5FF5-4F47-AF07-654E2F517150}"/>
          </ac:picMkLst>
        </pc:picChg>
        <pc:picChg chg="add del mod">
          <ac:chgData name="Silva Sorkazian" userId="2254538b-b605-4f79-b4e4-b95c7455a773" providerId="ADAL" clId="{CC87DC62-7898-4193-8034-D86E764C4D30}" dt="2025-05-01T18:35:30.057" v="99" actId="478"/>
          <ac:picMkLst>
            <pc:docMk/>
            <pc:sldMk cId="0" sldId="259"/>
            <ac:picMk id="11" creationId="{4E383C40-B926-422A-A8D1-D21DAD1F63FA}"/>
          </ac:picMkLst>
        </pc:picChg>
        <pc:picChg chg="add mod">
          <ac:chgData name="Silva Sorkazian" userId="2254538b-b605-4f79-b4e4-b95c7455a773" providerId="ADAL" clId="{CC87DC62-7898-4193-8034-D86E764C4D30}" dt="2025-05-01T18:39:23.539" v="128" actId="14100"/>
          <ac:picMkLst>
            <pc:docMk/>
            <pc:sldMk cId="0" sldId="259"/>
            <ac:picMk id="12" creationId="{F7582B38-F535-43E4-B98C-9AEBA73822D9}"/>
          </ac:picMkLst>
        </pc:picChg>
        <pc:picChg chg="add del mod">
          <ac:chgData name="Silva Sorkazian" userId="2254538b-b605-4f79-b4e4-b95c7455a773" providerId="ADAL" clId="{CC87DC62-7898-4193-8034-D86E764C4D30}" dt="2025-05-01T18:19:28.290" v="33" actId="478"/>
          <ac:picMkLst>
            <pc:docMk/>
            <pc:sldMk cId="0" sldId="259"/>
            <ac:picMk id="13" creationId="{9F41ABEC-9682-46B1-AEF8-1AA593EE2AD7}"/>
          </ac:picMkLst>
        </pc:picChg>
        <pc:picChg chg="add del mod">
          <ac:chgData name="Silva Sorkazian" userId="2254538b-b605-4f79-b4e4-b95c7455a773" providerId="ADAL" clId="{CC87DC62-7898-4193-8034-D86E764C4D30}" dt="2025-05-01T18:21:07.303" v="57" actId="478"/>
          <ac:picMkLst>
            <pc:docMk/>
            <pc:sldMk cId="0" sldId="259"/>
            <ac:picMk id="15" creationId="{0E7C6FFB-C0D3-489E-952D-9ACE07422471}"/>
          </ac:picMkLst>
        </pc:picChg>
        <pc:picChg chg="add del mod">
          <ac:chgData name="Silva Sorkazian" userId="2254538b-b605-4f79-b4e4-b95c7455a773" providerId="ADAL" clId="{CC87DC62-7898-4193-8034-D86E764C4D30}" dt="2025-05-01T18:21:38.528" v="64" actId="478"/>
          <ac:picMkLst>
            <pc:docMk/>
            <pc:sldMk cId="0" sldId="259"/>
            <ac:picMk id="17" creationId="{966A8754-AAC9-4C3C-8887-8AD913D36970}"/>
          </ac:picMkLst>
        </pc:picChg>
        <pc:picChg chg="add del mod">
          <ac:chgData name="Silva Sorkazian" userId="2254538b-b605-4f79-b4e4-b95c7455a773" providerId="ADAL" clId="{CC87DC62-7898-4193-8034-D86E764C4D30}" dt="2025-05-01T18:21:52.348" v="74" actId="22"/>
          <ac:picMkLst>
            <pc:docMk/>
            <pc:sldMk cId="0" sldId="259"/>
            <ac:picMk id="19" creationId="{AD316C17-C0E5-43FE-B44F-3F0C95B2A6D8}"/>
          </ac:picMkLst>
        </pc:picChg>
        <pc:picChg chg="add del mod">
          <ac:chgData name="Silva Sorkazian" userId="2254538b-b605-4f79-b4e4-b95c7455a773" providerId="ADAL" clId="{CC87DC62-7898-4193-8034-D86E764C4D30}" dt="2025-05-01T18:34:14.013" v="89" actId="478"/>
          <ac:picMkLst>
            <pc:docMk/>
            <pc:sldMk cId="0" sldId="259"/>
            <ac:picMk id="21" creationId="{71FDB5F8-6A4A-447A-AECA-18BD27545CF5}"/>
          </ac:picMkLst>
        </pc:picChg>
      </pc:sldChg>
      <pc:sldChg chg="modSp mod">
        <pc:chgData name="Silva Sorkazian" userId="2254538b-b605-4f79-b4e4-b95c7455a773" providerId="ADAL" clId="{CC87DC62-7898-4193-8034-D86E764C4D30}" dt="2025-05-01T18:25:28.314" v="88" actId="20577"/>
        <pc:sldMkLst>
          <pc:docMk/>
          <pc:sldMk cId="0" sldId="802"/>
        </pc:sldMkLst>
        <pc:graphicFrameChg chg="modGraphic">
          <ac:chgData name="Silva Sorkazian" userId="2254538b-b605-4f79-b4e4-b95c7455a773" providerId="ADAL" clId="{CC87DC62-7898-4193-8034-D86E764C4D30}" dt="2025-05-01T18:25:28.314" v="88" actId="20577"/>
          <ac:graphicFrameMkLst>
            <pc:docMk/>
            <pc:sldMk cId="0" sldId="802"/>
            <ac:graphicFrameMk id="11" creationId="{AC440B38-0D29-44FF-9435-50B7BAA073B7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7B31A-AD66-4C56-8BF9-D41E0D56CB36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1D296-895C-4399-8F08-28E7235CE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83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1D296-895C-4399-8F08-28E7235CEE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73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77927" y="136784"/>
            <a:ext cx="11802745" cy="6585584"/>
          </a:xfrm>
          <a:custGeom>
            <a:avLst/>
            <a:gdLst/>
            <a:ahLst/>
            <a:cxnLst/>
            <a:rect l="l" t="t" r="r" b="b"/>
            <a:pathLst>
              <a:path w="11802745" h="6585584">
                <a:moveTo>
                  <a:pt x="0" y="1097546"/>
                </a:moveTo>
                <a:lnTo>
                  <a:pt x="1014" y="1049937"/>
                </a:lnTo>
                <a:lnTo>
                  <a:pt x="4028" y="1002846"/>
                </a:lnTo>
                <a:lnTo>
                  <a:pt x="9002" y="956314"/>
                </a:lnTo>
                <a:lnTo>
                  <a:pt x="15894" y="910382"/>
                </a:lnTo>
                <a:lnTo>
                  <a:pt x="24664" y="865092"/>
                </a:lnTo>
                <a:lnTo>
                  <a:pt x="35269" y="820485"/>
                </a:lnTo>
                <a:lnTo>
                  <a:pt x="47669" y="776602"/>
                </a:lnTo>
                <a:lnTo>
                  <a:pt x="61822" y="733484"/>
                </a:lnTo>
                <a:lnTo>
                  <a:pt x="77688" y="691172"/>
                </a:lnTo>
                <a:lnTo>
                  <a:pt x="95225" y="649708"/>
                </a:lnTo>
                <a:lnTo>
                  <a:pt x="114392" y="609132"/>
                </a:lnTo>
                <a:lnTo>
                  <a:pt x="135147" y="569487"/>
                </a:lnTo>
                <a:lnTo>
                  <a:pt x="157451" y="530812"/>
                </a:lnTo>
                <a:lnTo>
                  <a:pt x="181260" y="493150"/>
                </a:lnTo>
                <a:lnTo>
                  <a:pt x="206535" y="456541"/>
                </a:lnTo>
                <a:lnTo>
                  <a:pt x="233234" y="421027"/>
                </a:lnTo>
                <a:lnTo>
                  <a:pt x="261316" y="386648"/>
                </a:lnTo>
                <a:lnTo>
                  <a:pt x="290739" y="353447"/>
                </a:lnTo>
                <a:lnTo>
                  <a:pt x="321463" y="321463"/>
                </a:lnTo>
                <a:lnTo>
                  <a:pt x="353447" y="290739"/>
                </a:lnTo>
                <a:lnTo>
                  <a:pt x="386648" y="261316"/>
                </a:lnTo>
                <a:lnTo>
                  <a:pt x="421027" y="233234"/>
                </a:lnTo>
                <a:lnTo>
                  <a:pt x="456541" y="206535"/>
                </a:lnTo>
                <a:lnTo>
                  <a:pt x="493150" y="181260"/>
                </a:lnTo>
                <a:lnTo>
                  <a:pt x="530812" y="157451"/>
                </a:lnTo>
                <a:lnTo>
                  <a:pt x="569487" y="135147"/>
                </a:lnTo>
                <a:lnTo>
                  <a:pt x="609132" y="114392"/>
                </a:lnTo>
                <a:lnTo>
                  <a:pt x="649708" y="95225"/>
                </a:lnTo>
                <a:lnTo>
                  <a:pt x="691172" y="77688"/>
                </a:lnTo>
                <a:lnTo>
                  <a:pt x="733484" y="61822"/>
                </a:lnTo>
                <a:lnTo>
                  <a:pt x="776602" y="47669"/>
                </a:lnTo>
                <a:lnTo>
                  <a:pt x="820485" y="35269"/>
                </a:lnTo>
                <a:lnTo>
                  <a:pt x="865092" y="24664"/>
                </a:lnTo>
                <a:lnTo>
                  <a:pt x="910382" y="15894"/>
                </a:lnTo>
                <a:lnTo>
                  <a:pt x="956314" y="9002"/>
                </a:lnTo>
                <a:lnTo>
                  <a:pt x="1002846" y="4028"/>
                </a:lnTo>
                <a:lnTo>
                  <a:pt x="1049937" y="1014"/>
                </a:lnTo>
                <a:lnTo>
                  <a:pt x="1097546" y="0"/>
                </a:lnTo>
                <a:lnTo>
                  <a:pt x="10705071" y="0"/>
                </a:lnTo>
                <a:lnTo>
                  <a:pt x="10752680" y="1014"/>
                </a:lnTo>
                <a:lnTo>
                  <a:pt x="10799771" y="4028"/>
                </a:lnTo>
                <a:lnTo>
                  <a:pt x="10846303" y="9002"/>
                </a:lnTo>
                <a:lnTo>
                  <a:pt x="10892235" y="15894"/>
                </a:lnTo>
                <a:lnTo>
                  <a:pt x="10937525" y="24664"/>
                </a:lnTo>
                <a:lnTo>
                  <a:pt x="10982132" y="35269"/>
                </a:lnTo>
                <a:lnTo>
                  <a:pt x="11026015" y="47669"/>
                </a:lnTo>
                <a:lnTo>
                  <a:pt x="11069133" y="61822"/>
                </a:lnTo>
                <a:lnTo>
                  <a:pt x="11111445" y="77688"/>
                </a:lnTo>
                <a:lnTo>
                  <a:pt x="11152909" y="95225"/>
                </a:lnTo>
                <a:lnTo>
                  <a:pt x="11193485" y="114392"/>
                </a:lnTo>
                <a:lnTo>
                  <a:pt x="11233130" y="135147"/>
                </a:lnTo>
                <a:lnTo>
                  <a:pt x="11271805" y="157451"/>
                </a:lnTo>
                <a:lnTo>
                  <a:pt x="11309467" y="181260"/>
                </a:lnTo>
                <a:lnTo>
                  <a:pt x="11346076" y="206535"/>
                </a:lnTo>
                <a:lnTo>
                  <a:pt x="11381590" y="233234"/>
                </a:lnTo>
                <a:lnTo>
                  <a:pt x="11415969" y="261316"/>
                </a:lnTo>
                <a:lnTo>
                  <a:pt x="11449170" y="290739"/>
                </a:lnTo>
                <a:lnTo>
                  <a:pt x="11481154" y="321463"/>
                </a:lnTo>
                <a:lnTo>
                  <a:pt x="11511878" y="353447"/>
                </a:lnTo>
                <a:lnTo>
                  <a:pt x="11541301" y="386648"/>
                </a:lnTo>
                <a:lnTo>
                  <a:pt x="11569383" y="421027"/>
                </a:lnTo>
                <a:lnTo>
                  <a:pt x="11596082" y="456541"/>
                </a:lnTo>
                <a:lnTo>
                  <a:pt x="11621357" y="493150"/>
                </a:lnTo>
                <a:lnTo>
                  <a:pt x="11645166" y="530812"/>
                </a:lnTo>
                <a:lnTo>
                  <a:pt x="11667470" y="569487"/>
                </a:lnTo>
                <a:lnTo>
                  <a:pt x="11688225" y="609132"/>
                </a:lnTo>
                <a:lnTo>
                  <a:pt x="11707392" y="649708"/>
                </a:lnTo>
                <a:lnTo>
                  <a:pt x="11724929" y="691172"/>
                </a:lnTo>
                <a:lnTo>
                  <a:pt x="11740795" y="733484"/>
                </a:lnTo>
                <a:lnTo>
                  <a:pt x="11754948" y="776602"/>
                </a:lnTo>
                <a:lnTo>
                  <a:pt x="11767348" y="820485"/>
                </a:lnTo>
                <a:lnTo>
                  <a:pt x="11777953" y="865092"/>
                </a:lnTo>
                <a:lnTo>
                  <a:pt x="11786723" y="910382"/>
                </a:lnTo>
                <a:lnTo>
                  <a:pt x="11793615" y="956314"/>
                </a:lnTo>
                <a:lnTo>
                  <a:pt x="11798589" y="1002846"/>
                </a:lnTo>
                <a:lnTo>
                  <a:pt x="11801603" y="1049937"/>
                </a:lnTo>
                <a:lnTo>
                  <a:pt x="11802618" y="1097546"/>
                </a:lnTo>
                <a:lnTo>
                  <a:pt x="11802618" y="5487644"/>
                </a:lnTo>
                <a:lnTo>
                  <a:pt x="11801603" y="5535253"/>
                </a:lnTo>
                <a:lnTo>
                  <a:pt x="11798589" y="5582345"/>
                </a:lnTo>
                <a:lnTo>
                  <a:pt x="11793615" y="5628877"/>
                </a:lnTo>
                <a:lnTo>
                  <a:pt x="11786723" y="5674809"/>
                </a:lnTo>
                <a:lnTo>
                  <a:pt x="11777953" y="5720099"/>
                </a:lnTo>
                <a:lnTo>
                  <a:pt x="11767348" y="5764706"/>
                </a:lnTo>
                <a:lnTo>
                  <a:pt x="11754948" y="5808590"/>
                </a:lnTo>
                <a:lnTo>
                  <a:pt x="11740795" y="5851708"/>
                </a:lnTo>
                <a:lnTo>
                  <a:pt x="11724929" y="5894020"/>
                </a:lnTo>
                <a:lnTo>
                  <a:pt x="11707392" y="5935485"/>
                </a:lnTo>
                <a:lnTo>
                  <a:pt x="11688225" y="5976060"/>
                </a:lnTo>
                <a:lnTo>
                  <a:pt x="11667470" y="6015706"/>
                </a:lnTo>
                <a:lnTo>
                  <a:pt x="11645166" y="6054381"/>
                </a:lnTo>
                <a:lnTo>
                  <a:pt x="11621357" y="6092044"/>
                </a:lnTo>
                <a:lnTo>
                  <a:pt x="11596082" y="6128654"/>
                </a:lnTo>
                <a:lnTo>
                  <a:pt x="11569383" y="6164168"/>
                </a:lnTo>
                <a:lnTo>
                  <a:pt x="11541301" y="6198547"/>
                </a:lnTo>
                <a:lnTo>
                  <a:pt x="11511878" y="6231749"/>
                </a:lnTo>
                <a:lnTo>
                  <a:pt x="11481154" y="6263733"/>
                </a:lnTo>
                <a:lnTo>
                  <a:pt x="11449170" y="6294458"/>
                </a:lnTo>
                <a:lnTo>
                  <a:pt x="11415969" y="6323882"/>
                </a:lnTo>
                <a:lnTo>
                  <a:pt x="11381590" y="6351964"/>
                </a:lnTo>
                <a:lnTo>
                  <a:pt x="11346076" y="6378663"/>
                </a:lnTo>
                <a:lnTo>
                  <a:pt x="11309467" y="6403939"/>
                </a:lnTo>
                <a:lnTo>
                  <a:pt x="11271805" y="6427749"/>
                </a:lnTo>
                <a:lnTo>
                  <a:pt x="11233130" y="6450053"/>
                </a:lnTo>
                <a:lnTo>
                  <a:pt x="11193485" y="6470809"/>
                </a:lnTo>
                <a:lnTo>
                  <a:pt x="11152909" y="6489976"/>
                </a:lnTo>
                <a:lnTo>
                  <a:pt x="11111445" y="6507513"/>
                </a:lnTo>
                <a:lnTo>
                  <a:pt x="11069133" y="6523379"/>
                </a:lnTo>
                <a:lnTo>
                  <a:pt x="11026015" y="6537533"/>
                </a:lnTo>
                <a:lnTo>
                  <a:pt x="10982132" y="6549933"/>
                </a:lnTo>
                <a:lnTo>
                  <a:pt x="10937525" y="6560539"/>
                </a:lnTo>
                <a:lnTo>
                  <a:pt x="10892235" y="6569308"/>
                </a:lnTo>
                <a:lnTo>
                  <a:pt x="10846303" y="6576201"/>
                </a:lnTo>
                <a:lnTo>
                  <a:pt x="10799771" y="6581175"/>
                </a:lnTo>
                <a:lnTo>
                  <a:pt x="10752680" y="6584189"/>
                </a:lnTo>
                <a:lnTo>
                  <a:pt x="10705071" y="6585204"/>
                </a:lnTo>
                <a:lnTo>
                  <a:pt x="1097546" y="6585204"/>
                </a:lnTo>
                <a:lnTo>
                  <a:pt x="1049937" y="6584189"/>
                </a:lnTo>
                <a:lnTo>
                  <a:pt x="1002846" y="6581175"/>
                </a:lnTo>
                <a:lnTo>
                  <a:pt x="956314" y="6576201"/>
                </a:lnTo>
                <a:lnTo>
                  <a:pt x="910382" y="6569308"/>
                </a:lnTo>
                <a:lnTo>
                  <a:pt x="865092" y="6560539"/>
                </a:lnTo>
                <a:lnTo>
                  <a:pt x="820485" y="6549933"/>
                </a:lnTo>
                <a:lnTo>
                  <a:pt x="776602" y="6537533"/>
                </a:lnTo>
                <a:lnTo>
                  <a:pt x="733484" y="6523379"/>
                </a:lnTo>
                <a:lnTo>
                  <a:pt x="691172" y="6507513"/>
                </a:lnTo>
                <a:lnTo>
                  <a:pt x="649708" y="6489976"/>
                </a:lnTo>
                <a:lnTo>
                  <a:pt x="609132" y="6470809"/>
                </a:lnTo>
                <a:lnTo>
                  <a:pt x="569487" y="6450053"/>
                </a:lnTo>
                <a:lnTo>
                  <a:pt x="530812" y="6427749"/>
                </a:lnTo>
                <a:lnTo>
                  <a:pt x="493150" y="6403939"/>
                </a:lnTo>
                <a:lnTo>
                  <a:pt x="456541" y="6378663"/>
                </a:lnTo>
                <a:lnTo>
                  <a:pt x="421027" y="6351964"/>
                </a:lnTo>
                <a:lnTo>
                  <a:pt x="386648" y="6323882"/>
                </a:lnTo>
                <a:lnTo>
                  <a:pt x="353447" y="6294458"/>
                </a:lnTo>
                <a:lnTo>
                  <a:pt x="321463" y="6263733"/>
                </a:lnTo>
                <a:lnTo>
                  <a:pt x="290739" y="6231749"/>
                </a:lnTo>
                <a:lnTo>
                  <a:pt x="261316" y="6198547"/>
                </a:lnTo>
                <a:lnTo>
                  <a:pt x="233234" y="6164168"/>
                </a:lnTo>
                <a:lnTo>
                  <a:pt x="206535" y="6128654"/>
                </a:lnTo>
                <a:lnTo>
                  <a:pt x="181260" y="6092044"/>
                </a:lnTo>
                <a:lnTo>
                  <a:pt x="157451" y="6054381"/>
                </a:lnTo>
                <a:lnTo>
                  <a:pt x="135147" y="6015706"/>
                </a:lnTo>
                <a:lnTo>
                  <a:pt x="114392" y="5976060"/>
                </a:lnTo>
                <a:lnTo>
                  <a:pt x="95225" y="5935485"/>
                </a:lnTo>
                <a:lnTo>
                  <a:pt x="77688" y="5894020"/>
                </a:lnTo>
                <a:lnTo>
                  <a:pt x="61822" y="5851708"/>
                </a:lnTo>
                <a:lnTo>
                  <a:pt x="47669" y="5808590"/>
                </a:lnTo>
                <a:lnTo>
                  <a:pt x="35269" y="5764706"/>
                </a:lnTo>
                <a:lnTo>
                  <a:pt x="24664" y="5720099"/>
                </a:lnTo>
                <a:lnTo>
                  <a:pt x="15894" y="5674809"/>
                </a:lnTo>
                <a:lnTo>
                  <a:pt x="9002" y="5628877"/>
                </a:lnTo>
                <a:lnTo>
                  <a:pt x="4028" y="5582345"/>
                </a:lnTo>
                <a:lnTo>
                  <a:pt x="1014" y="5535253"/>
                </a:lnTo>
                <a:lnTo>
                  <a:pt x="0" y="5487644"/>
                </a:lnTo>
                <a:lnTo>
                  <a:pt x="0" y="1097546"/>
                </a:lnTo>
                <a:close/>
              </a:path>
            </a:pathLst>
          </a:custGeom>
          <a:ln w="57150">
            <a:solidFill>
              <a:srgbClr val="A602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366010" cy="100660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52950" y="269239"/>
            <a:ext cx="8486099" cy="951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3159" y="1261604"/>
            <a:ext cx="11705681" cy="4474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068811" y="6462966"/>
            <a:ext cx="243204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lendale.edu/campusprojects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s://capitalimprovements.glendale.edu/projects/verdugo-projects/buena-vista-building-phase-i/" TargetMode="Externa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https://capitalimprovements.glendale.edu/projects/verdugo-projects/buena-vista-building-phase-ii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capitalimprovements.glendale.edu/projects/verdugo-projects/san-gabriel-renovations%e2%80%90math-department-relocation-2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apitalimprovements.glendale.edu/projects/verdugo-projects/camino-real-renovation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</a:t>
            </a:fld>
            <a:endParaRPr spc="-25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9AF802-8528-4032-BC5A-53B4E8A74E45}"/>
              </a:ext>
            </a:extLst>
          </p:cNvPr>
          <p:cNvSpPr/>
          <p:nvPr/>
        </p:nvSpPr>
        <p:spPr>
          <a:xfrm>
            <a:off x="785069" y="990600"/>
            <a:ext cx="10621861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b="1" dirty="0"/>
              <a:t>Citizens’ Bond Oversight Committee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 b="1" dirty="0"/>
              <a:t>Measure GC Progress Report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000" b="1" dirty="0"/>
              <a:t>Glendale Community College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/>
              <a:t>Project Updates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dirty="0"/>
              <a:t>May 5, 2025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2400" b="1" dirty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 dirty="0"/>
              <a:t>Presented by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dirty="0"/>
              <a:t>Silva Sorkazian, Interim Assistant Facilities Director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dirty="0"/>
              <a:t>Bond Construction Projects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5745" y="324080"/>
            <a:ext cx="8354668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2800" b="1" dirty="0"/>
              <a:t>Camino Real Building Renovation</a:t>
            </a:r>
            <a:br>
              <a:rPr lang="en-US" sz="2800" b="1" dirty="0"/>
            </a:br>
            <a:r>
              <a:rPr lang="en-US" sz="2800" spc="-10" dirty="0">
                <a:latin typeface="Calibri"/>
                <a:cs typeface="Calibri"/>
              </a:rPr>
              <a:t>Demolition Event on Wednesday, April 23, 2025</a:t>
            </a:r>
            <a:br>
              <a:rPr lang="en-US" sz="2800" b="1" dirty="0">
                <a:latin typeface="Calibri"/>
                <a:cs typeface="Calibri"/>
              </a:rPr>
            </a:br>
            <a:endParaRPr sz="2800" b="1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E40D7B-BFFF-4450-9789-25C87572A7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1371600"/>
            <a:ext cx="3522602" cy="186655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E04181-E343-4CCC-9D1C-4EE0E77AB2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107" y="3372398"/>
            <a:ext cx="4553275" cy="30068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C98AD1-F5D4-4A35-9572-92BEDEA315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19630" y="1263549"/>
            <a:ext cx="3522601" cy="315605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272FC4-085B-467F-B82F-AB2B2CF8CF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42861" y="1263549"/>
            <a:ext cx="3166510" cy="507453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6514433-B9DF-496B-87F8-9601AB55CF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1600" y="4495800"/>
            <a:ext cx="2960631" cy="186823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3412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76246" y="1589289"/>
            <a:ext cx="16395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dirty="0">
                <a:latin typeface="Calibri Light"/>
                <a:cs typeface="Calibri Light"/>
              </a:rPr>
              <a:t>Q</a:t>
            </a:r>
            <a:r>
              <a:rPr sz="5400" b="0" spc="5" dirty="0">
                <a:latin typeface="Calibri Light"/>
                <a:cs typeface="Calibri Light"/>
              </a:rPr>
              <a:t> </a:t>
            </a:r>
            <a:r>
              <a:rPr sz="5400" b="0" dirty="0">
                <a:latin typeface="Calibri Light"/>
                <a:cs typeface="Calibri Light"/>
              </a:rPr>
              <a:t>&amp; </a:t>
            </a:r>
            <a:r>
              <a:rPr sz="5400" b="0" spc="-50" dirty="0">
                <a:latin typeface="Calibri Light"/>
                <a:cs typeface="Calibri Light"/>
              </a:rPr>
              <a:t>A</a:t>
            </a:r>
            <a:endParaRPr sz="5400" dirty="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15420" y="3070617"/>
            <a:ext cx="8761730" cy="214947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001394" marR="994410" indent="-1905" algn="ctr">
              <a:lnSpc>
                <a:spcPts val="5830"/>
              </a:lnSpc>
              <a:spcBef>
                <a:spcPts val="835"/>
              </a:spcBef>
            </a:pPr>
            <a:r>
              <a:rPr sz="5400" dirty="0"/>
              <a:t>For</a:t>
            </a:r>
            <a:r>
              <a:rPr sz="5400" spc="-60" dirty="0"/>
              <a:t> </a:t>
            </a:r>
            <a:r>
              <a:rPr sz="5400" dirty="0"/>
              <a:t>more</a:t>
            </a:r>
            <a:r>
              <a:rPr sz="5400" spc="-65" dirty="0"/>
              <a:t> </a:t>
            </a:r>
            <a:r>
              <a:rPr sz="5400" dirty="0"/>
              <a:t>up</a:t>
            </a:r>
            <a:r>
              <a:rPr sz="5400" spc="-65" dirty="0"/>
              <a:t> </a:t>
            </a:r>
            <a:r>
              <a:rPr sz="5400" dirty="0"/>
              <a:t>to</a:t>
            </a:r>
            <a:r>
              <a:rPr sz="5400" spc="-60" dirty="0"/>
              <a:t> </a:t>
            </a:r>
            <a:r>
              <a:rPr sz="5400" spc="-20" dirty="0"/>
              <a:t>date </a:t>
            </a:r>
            <a:r>
              <a:rPr sz="5400" dirty="0"/>
              <a:t>information,</a:t>
            </a:r>
            <a:r>
              <a:rPr sz="5400" spc="-150" dirty="0"/>
              <a:t> </a:t>
            </a:r>
            <a:r>
              <a:rPr sz="5400" dirty="0"/>
              <a:t>please</a:t>
            </a:r>
            <a:r>
              <a:rPr sz="5400" spc="-135" dirty="0"/>
              <a:t> </a:t>
            </a:r>
            <a:r>
              <a:rPr sz="5400" spc="-10" dirty="0"/>
              <a:t>visit:</a:t>
            </a:r>
            <a:endParaRPr sz="5400" dirty="0"/>
          </a:p>
          <a:p>
            <a:pPr algn="ctr">
              <a:lnSpc>
                <a:spcPts val="4330"/>
              </a:lnSpc>
            </a:pPr>
            <a:r>
              <a:rPr sz="4000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hlinkClick r:id="rId2"/>
              </a:rPr>
              <a:t>https://www.glendale.edu/campusprojects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895015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  <p:sp>
        <p:nvSpPr>
          <p:cNvPr id="7" name="object 7"/>
          <p:cNvSpPr txBox="1"/>
          <p:nvPr/>
        </p:nvSpPr>
        <p:spPr>
          <a:xfrm>
            <a:off x="3962400" y="304800"/>
            <a:ext cx="5050790" cy="12137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ts val="3020"/>
              </a:lnSpc>
              <a:spcBef>
                <a:spcPts val="484"/>
              </a:spcBef>
            </a:pPr>
            <a:r>
              <a:rPr lang="en-US" sz="2400" spc="-20" dirty="0"/>
              <a:t>Measure</a:t>
            </a:r>
            <a:r>
              <a:rPr lang="en-US" sz="2400" spc="-100" dirty="0"/>
              <a:t> </a:t>
            </a:r>
            <a:r>
              <a:rPr lang="en-US" sz="2400" dirty="0"/>
              <a:t>GC</a:t>
            </a:r>
            <a:r>
              <a:rPr lang="en-US" sz="2400" spc="-90" dirty="0"/>
              <a:t> </a:t>
            </a:r>
            <a:r>
              <a:rPr lang="en-US" sz="2400" dirty="0"/>
              <a:t>&amp;</a:t>
            </a:r>
            <a:r>
              <a:rPr lang="en-US" sz="2400" spc="-100" dirty="0"/>
              <a:t> </a:t>
            </a:r>
            <a:r>
              <a:rPr lang="en-US" sz="2400" dirty="0"/>
              <a:t>Bond</a:t>
            </a:r>
            <a:r>
              <a:rPr lang="en-US" sz="2400" spc="-100" dirty="0"/>
              <a:t> </a:t>
            </a:r>
            <a:r>
              <a:rPr lang="en-US" sz="2400" spc="-10" dirty="0"/>
              <a:t>Priorities</a:t>
            </a:r>
            <a:r>
              <a:rPr lang="en-US" sz="2400" spc="-95" dirty="0"/>
              <a:t> </a:t>
            </a:r>
            <a:r>
              <a:rPr lang="en-US" sz="2400" spc="-25" dirty="0"/>
              <a:t>Report Through April 29</a:t>
            </a:r>
            <a:r>
              <a:rPr lang="en-US" sz="2400" dirty="0"/>
              <a:t>, 2025</a:t>
            </a:r>
          </a:p>
          <a:p>
            <a:pPr marL="12700" marR="5080" algn="ctr">
              <a:lnSpc>
                <a:spcPts val="3020"/>
              </a:lnSpc>
              <a:spcBef>
                <a:spcPts val="484"/>
              </a:spcBef>
            </a:pPr>
            <a:r>
              <a:rPr lang="en-US" sz="2400" spc="-20" dirty="0"/>
              <a:t>Current</a:t>
            </a:r>
            <a:r>
              <a:rPr lang="en-US" sz="2400" spc="-130" dirty="0"/>
              <a:t> </a:t>
            </a:r>
            <a:r>
              <a:rPr lang="en-US" sz="2400" spc="-10" dirty="0"/>
              <a:t>Financial</a:t>
            </a:r>
            <a:r>
              <a:rPr lang="en-US" sz="2400" spc="-110" dirty="0"/>
              <a:t> </a:t>
            </a:r>
            <a:r>
              <a:rPr lang="en-US" sz="2400" spc="-10" dirty="0"/>
              <a:t>Status</a:t>
            </a:r>
            <a:endParaRPr lang="en-US" sz="2400" dirty="0">
              <a:latin typeface="Calibri Light"/>
              <a:cs typeface="Calibri Light"/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AC440B38-0D29-44FF-9435-50B7BAA073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843051"/>
              </p:ext>
            </p:extLst>
          </p:nvPr>
        </p:nvGraphicFramePr>
        <p:xfrm>
          <a:off x="2667000" y="1795174"/>
          <a:ext cx="7924800" cy="4065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1600">
                  <a:extLst>
                    <a:ext uri="{9D8B030D-6E8A-4147-A177-3AD203B41FA5}">
                      <a16:colId xmlns:a16="http://schemas.microsoft.com/office/drawing/2014/main" val="2521976354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1658474963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426712746"/>
                    </a:ext>
                  </a:extLst>
                </a:gridCol>
              </a:tblGrid>
              <a:tr h="570527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Measure GC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Funds thru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-25" dirty="0"/>
                        <a:t>January</a:t>
                      </a:r>
                      <a:r>
                        <a:rPr lang="en-US" sz="1800" dirty="0"/>
                        <a:t> 31, 2025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Funds thru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April 29,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984941"/>
                  </a:ext>
                </a:extLst>
              </a:tr>
              <a:tr h="572862">
                <a:tc>
                  <a:txBody>
                    <a:bodyPr/>
                    <a:lstStyle/>
                    <a:p>
                      <a:r>
                        <a:rPr lang="en-US" dirty="0"/>
                        <a:t>Original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$328,320,857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$328,320,857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18673"/>
                  </a:ext>
                </a:extLst>
              </a:tr>
              <a:tr h="570527">
                <a:tc>
                  <a:txBody>
                    <a:bodyPr/>
                    <a:lstStyle/>
                    <a:p>
                      <a:r>
                        <a:rPr lang="en-US" dirty="0"/>
                        <a:t>Adjusted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$</a:t>
                      </a:r>
                      <a:r>
                        <a:rPr lang="en-US" sz="1800" b="0" i="0" u="none" strike="noStrik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333,340,267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$</a:t>
                      </a:r>
                      <a:r>
                        <a:rPr lang="en-US" sz="1800" b="1" i="0" u="none" strike="noStrik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333,340,267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971468"/>
                  </a:ext>
                </a:extLst>
              </a:tr>
              <a:tr h="570527">
                <a:tc>
                  <a:txBody>
                    <a:bodyPr/>
                    <a:lstStyle/>
                    <a:p>
                      <a:r>
                        <a:rPr lang="en-US" dirty="0"/>
                        <a:t>Encumbrance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5888" indent="0"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$312,897,442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$321,613,065</a:t>
                      </a:r>
                      <a:endParaRPr lang="en-US" b="1" dirty="0"/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2591171190"/>
                  </a:ext>
                </a:extLst>
              </a:tr>
              <a:tr h="570527">
                <a:tc>
                  <a:txBody>
                    <a:bodyPr/>
                    <a:lstStyle/>
                    <a:p>
                      <a:r>
                        <a:rPr lang="en-US" dirty="0"/>
                        <a:t>Unencumbered Funds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$16,203,745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$11,727,360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12031564"/>
                  </a:ext>
                </a:extLst>
              </a:tr>
              <a:tr h="570527">
                <a:tc>
                  <a:txBody>
                    <a:bodyPr/>
                    <a:lstStyle/>
                    <a:p>
                      <a:r>
                        <a:rPr lang="en-US" dirty="0"/>
                        <a:t>Spent to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$300,477,508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$304,173,902</a:t>
                      </a:r>
                      <a:endParaRPr lang="en-US" b="1" dirty="0"/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1364660426"/>
                  </a:ext>
                </a:extLst>
              </a:tr>
              <a:tr h="570527">
                <a:tc>
                  <a:txBody>
                    <a:bodyPr/>
                    <a:lstStyle/>
                    <a:p>
                      <a:r>
                        <a:rPr lang="en-US" dirty="0"/>
                        <a:t>Program Reserve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$4,284,080</a:t>
                      </a: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$7,150,000</a:t>
                      </a:r>
                      <a:endParaRPr lang="en-US" b="1" dirty="0"/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val="13421055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7053" y="212972"/>
            <a:ext cx="5238750" cy="1216358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 algn="ctr">
              <a:lnSpc>
                <a:spcPts val="3020"/>
              </a:lnSpc>
              <a:spcBef>
                <a:spcPts val="484"/>
              </a:spcBef>
            </a:pPr>
            <a:r>
              <a:rPr sz="2800" spc="-20" dirty="0"/>
              <a:t>Measure</a:t>
            </a:r>
            <a:r>
              <a:rPr sz="2800" spc="-100" dirty="0"/>
              <a:t> </a:t>
            </a:r>
            <a:r>
              <a:rPr sz="2800" dirty="0"/>
              <a:t>GC</a:t>
            </a:r>
            <a:r>
              <a:rPr sz="2800" spc="-90" dirty="0"/>
              <a:t> </a:t>
            </a:r>
            <a:r>
              <a:rPr sz="2800" dirty="0"/>
              <a:t>&amp;</a:t>
            </a:r>
            <a:r>
              <a:rPr sz="2800" spc="-100" dirty="0"/>
              <a:t> </a:t>
            </a:r>
            <a:r>
              <a:rPr sz="2800" dirty="0"/>
              <a:t>Bond</a:t>
            </a:r>
            <a:r>
              <a:rPr sz="2800" spc="-100" dirty="0"/>
              <a:t> </a:t>
            </a:r>
            <a:r>
              <a:rPr sz="2800" spc="-10" dirty="0"/>
              <a:t>Priorities</a:t>
            </a:r>
            <a:r>
              <a:rPr sz="2800" spc="-95" dirty="0"/>
              <a:t> </a:t>
            </a:r>
            <a:r>
              <a:rPr sz="2800" spc="-25" dirty="0"/>
              <a:t>Report </a:t>
            </a:r>
            <a:r>
              <a:rPr lang="en-US" sz="2800" spc="-25" dirty="0"/>
              <a:t>Through April 29</a:t>
            </a:r>
            <a:r>
              <a:rPr lang="en-US" sz="2800" dirty="0"/>
              <a:t>, 2025</a:t>
            </a:r>
            <a:br>
              <a:rPr lang="en-US" sz="2800" dirty="0"/>
            </a:br>
            <a:r>
              <a:rPr sz="2800" spc="-20" dirty="0"/>
              <a:t>Completed</a:t>
            </a:r>
            <a:r>
              <a:rPr sz="2800" spc="-105" dirty="0"/>
              <a:t> </a:t>
            </a:r>
            <a:r>
              <a:rPr sz="2800" spc="-10" dirty="0"/>
              <a:t>Projects</a:t>
            </a:r>
            <a:endParaRPr sz="28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5CFAD1-48A5-4E2C-83CC-7A6992D5B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338458"/>
            <a:ext cx="10668000" cy="51245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7053" y="212972"/>
            <a:ext cx="5238750" cy="1216358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 algn="ctr">
              <a:lnSpc>
                <a:spcPts val="3020"/>
              </a:lnSpc>
              <a:spcBef>
                <a:spcPts val="484"/>
              </a:spcBef>
            </a:pPr>
            <a:r>
              <a:rPr sz="2800" spc="-20" dirty="0"/>
              <a:t>Measure</a:t>
            </a:r>
            <a:r>
              <a:rPr sz="2800" spc="-100" dirty="0"/>
              <a:t> </a:t>
            </a:r>
            <a:r>
              <a:rPr sz="2800" dirty="0"/>
              <a:t>GC</a:t>
            </a:r>
            <a:r>
              <a:rPr sz="2800" spc="-90" dirty="0"/>
              <a:t> </a:t>
            </a:r>
            <a:r>
              <a:rPr sz="2800" dirty="0"/>
              <a:t>&amp;</a:t>
            </a:r>
            <a:r>
              <a:rPr sz="2800" spc="-100" dirty="0"/>
              <a:t> </a:t>
            </a:r>
            <a:r>
              <a:rPr sz="2800" dirty="0"/>
              <a:t>Bond</a:t>
            </a:r>
            <a:r>
              <a:rPr sz="2800" spc="-100" dirty="0"/>
              <a:t> </a:t>
            </a:r>
            <a:r>
              <a:rPr sz="2800" spc="-10" dirty="0"/>
              <a:t>Priorities</a:t>
            </a:r>
            <a:r>
              <a:rPr sz="2800" spc="-95" dirty="0"/>
              <a:t> </a:t>
            </a:r>
            <a:r>
              <a:rPr sz="2800" spc="-25" dirty="0"/>
              <a:t>Report </a:t>
            </a:r>
            <a:r>
              <a:rPr lang="en-US" sz="2800" spc="-25" dirty="0"/>
              <a:t>Through April 29</a:t>
            </a:r>
            <a:r>
              <a:rPr lang="en-US" sz="2800" dirty="0"/>
              <a:t>, 2025</a:t>
            </a:r>
            <a:br>
              <a:rPr lang="en-US" sz="2800" dirty="0"/>
            </a:br>
            <a:r>
              <a:rPr sz="2800" spc="-20" dirty="0"/>
              <a:t>Projects</a:t>
            </a:r>
            <a:r>
              <a:rPr sz="2800" spc="-80" dirty="0"/>
              <a:t> </a:t>
            </a:r>
            <a:r>
              <a:rPr sz="2800" dirty="0"/>
              <a:t>In</a:t>
            </a:r>
            <a:r>
              <a:rPr sz="2800" spc="-75" dirty="0"/>
              <a:t> </a:t>
            </a:r>
            <a:r>
              <a:rPr sz="2800" spc="-10" dirty="0"/>
              <a:t>Progress</a:t>
            </a:r>
            <a:endParaRPr sz="28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7582B38-F535-43E4-B98C-9AEBA7382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29330"/>
            <a:ext cx="11586558" cy="35998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8B45AB-564D-470A-A19F-DDAA0F7FB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856" y="5110227"/>
            <a:ext cx="9297698" cy="135273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5745" y="324080"/>
            <a:ext cx="835466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800" b="1" dirty="0"/>
              <a:t>Buena Vista (FKA </a:t>
            </a:r>
            <a:r>
              <a:rPr sz="2800" b="1" dirty="0"/>
              <a:t>New</a:t>
            </a:r>
            <a:r>
              <a:rPr sz="2800" b="1" spc="-180" dirty="0"/>
              <a:t> </a:t>
            </a:r>
            <a:r>
              <a:rPr sz="2800" b="1" spc="-10" dirty="0"/>
              <a:t>Science</a:t>
            </a:r>
            <a:r>
              <a:rPr sz="2800" b="1" spc="-165" dirty="0"/>
              <a:t> </a:t>
            </a:r>
            <a:r>
              <a:rPr sz="2800" b="1" spc="-10" dirty="0"/>
              <a:t>Building</a:t>
            </a:r>
            <a:r>
              <a:rPr sz="2800" b="1" spc="-20" dirty="0"/>
              <a:t>)</a:t>
            </a:r>
            <a:endParaRPr sz="28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5963619" y="934080"/>
            <a:ext cx="5999781" cy="52142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-10" dirty="0">
                <a:latin typeface="Calibri"/>
                <a:cs typeface="Calibri"/>
              </a:rPr>
              <a:t>Description:</a:t>
            </a:r>
            <a:endParaRPr lang="en-US" sz="1400" dirty="0">
              <a:latin typeface="Calibri"/>
              <a:cs typeface="Calibri"/>
            </a:endParaRPr>
          </a:p>
          <a:p>
            <a:pPr marL="12700" marR="173355">
              <a:buChar char="•"/>
              <a:tabLst>
                <a:tab pos="160655" algn="l"/>
              </a:tabLst>
            </a:pPr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b="1" u="sng" dirty="0">
                <a:latin typeface="Calibri"/>
                <a:cs typeface="Calibri"/>
                <a:hlinkClick r:id="rId3"/>
              </a:rPr>
              <a:t>Phase I: Building Structure</a:t>
            </a:r>
            <a:endParaRPr lang="en-US" sz="1400" b="1" u="sng" dirty="0">
              <a:latin typeface="Calibri"/>
              <a:cs typeface="Calibri"/>
            </a:endParaRPr>
          </a:p>
          <a:p>
            <a:pPr marL="457200" marR="173355" lvl="5">
              <a:buChar char="•"/>
              <a:tabLst>
                <a:tab pos="160655" algn="l"/>
              </a:tabLst>
            </a:pPr>
            <a:r>
              <a:rPr lang="en-US" sz="1400" dirty="0">
                <a:latin typeface="Calibri"/>
                <a:cs typeface="Calibri"/>
              </a:rPr>
              <a:t>100% complete </a:t>
            </a:r>
          </a:p>
          <a:p>
            <a:pPr marL="457200" marR="173355" lvl="5">
              <a:buChar char="•"/>
              <a:tabLst>
                <a:tab pos="160655" algn="l"/>
              </a:tabLst>
            </a:pPr>
            <a:r>
              <a:rPr lang="en-US" sz="1400" dirty="0">
                <a:latin typeface="Calibri"/>
                <a:cs typeface="Calibri"/>
              </a:rPr>
              <a:t>Construction</a:t>
            </a:r>
            <a:r>
              <a:rPr lang="en-US" sz="1400" spc="-35" dirty="0">
                <a:latin typeface="Calibri"/>
                <a:cs typeface="Calibri"/>
              </a:rPr>
              <a:t> </a:t>
            </a:r>
            <a:r>
              <a:rPr lang="en-US" sz="1400" dirty="0">
                <a:latin typeface="Calibri"/>
                <a:cs typeface="Calibri"/>
              </a:rPr>
              <a:t>Start</a:t>
            </a:r>
            <a:r>
              <a:rPr lang="en-US" sz="1400" spc="-30" dirty="0">
                <a:latin typeface="Calibri"/>
                <a:cs typeface="Calibri"/>
              </a:rPr>
              <a:t> </a:t>
            </a:r>
            <a:r>
              <a:rPr lang="en-US" sz="1400" dirty="0">
                <a:latin typeface="Calibri"/>
                <a:cs typeface="Calibri"/>
              </a:rPr>
              <a:t>–</a:t>
            </a:r>
            <a:r>
              <a:rPr lang="en-US" sz="1400" spc="-25" dirty="0">
                <a:latin typeface="Calibri"/>
                <a:cs typeface="Calibri"/>
              </a:rPr>
              <a:t> </a:t>
            </a:r>
            <a:r>
              <a:rPr lang="en-US" sz="1400" dirty="0">
                <a:latin typeface="Calibri"/>
                <a:cs typeface="Calibri"/>
              </a:rPr>
              <a:t>March</a:t>
            </a:r>
            <a:r>
              <a:rPr lang="en-US" sz="1400" spc="-40" dirty="0">
                <a:latin typeface="Calibri"/>
                <a:cs typeface="Calibri"/>
              </a:rPr>
              <a:t> </a:t>
            </a:r>
            <a:r>
              <a:rPr lang="en-US" sz="1400" spc="-20" dirty="0">
                <a:latin typeface="Calibri"/>
                <a:cs typeface="Calibri"/>
              </a:rPr>
              <a:t>2021 </a:t>
            </a:r>
          </a:p>
          <a:p>
            <a:pPr marL="457200" marR="173355" lvl="4">
              <a:buChar char="•"/>
              <a:tabLst>
                <a:tab pos="160655" algn="l"/>
              </a:tabLst>
            </a:pPr>
            <a:r>
              <a:rPr sz="1400" spc="-10" dirty="0">
                <a:latin typeface="Calibri"/>
                <a:cs typeface="Calibri"/>
              </a:rPr>
              <a:t>Substantial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completion</a:t>
            </a:r>
            <a:r>
              <a:rPr lang="en-US" sz="1400" spc="-15" dirty="0">
                <a:latin typeface="Calibri"/>
                <a:cs typeface="Calibri"/>
              </a:rPr>
              <a:t> </a:t>
            </a:r>
            <a:r>
              <a:rPr lang="en-US" sz="1400" dirty="0">
                <a:latin typeface="Calibri"/>
                <a:cs typeface="Calibri"/>
              </a:rPr>
              <a:t>&amp;</a:t>
            </a:r>
            <a:r>
              <a:rPr lang="en-US" sz="1400" spc="-20" dirty="0">
                <a:latin typeface="Calibri"/>
                <a:cs typeface="Calibri"/>
              </a:rPr>
              <a:t> Occupancy Spring 2024</a:t>
            </a:r>
            <a:r>
              <a:rPr lang="en-US" sz="1400" dirty="0">
                <a:latin typeface="Calibri"/>
                <a:cs typeface="Calibri"/>
              </a:rPr>
              <a:t> (Feb 21, 2024)</a:t>
            </a:r>
          </a:p>
          <a:p>
            <a:pPr marL="457200" marR="173355" lvl="4">
              <a:buChar char="•"/>
              <a:tabLst>
                <a:tab pos="160655" algn="l"/>
              </a:tabLst>
            </a:pPr>
            <a:r>
              <a:rPr lang="en-US" sz="1400" dirty="0">
                <a:latin typeface="Calibri"/>
                <a:cs typeface="Calibri"/>
              </a:rPr>
              <a:t>DSA Certification efforts in progress for Phase I &amp; II</a:t>
            </a:r>
          </a:p>
          <a:p>
            <a:pPr marL="571500" marR="173355" lvl="4" indent="-114300">
              <a:buChar char="•"/>
              <a:tabLst>
                <a:tab pos="160655" algn="l"/>
              </a:tabLst>
            </a:pPr>
            <a:endParaRPr lang="en-US" sz="1400" b="0" i="0" u="none" strike="noStrike" baseline="0" dirty="0">
              <a:solidFill>
                <a:srgbClr val="000000"/>
              </a:solidFill>
            </a:endParaRPr>
          </a:p>
          <a:p>
            <a:pPr marR="173355" lvl="1">
              <a:buFont typeface="Arial" panose="020B0604020202020204" pitchFamily="34" charset="0"/>
              <a:buChar char="•"/>
              <a:tabLst>
                <a:tab pos="160655" algn="l"/>
              </a:tabLst>
            </a:pPr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b="1" u="sng" dirty="0">
                <a:latin typeface="Calibri"/>
                <a:cs typeface="Calibri"/>
                <a:hlinkClick r:id="rId4"/>
              </a:rPr>
              <a:t>Phase II: Demolition, Accessible Parking, ADA POT  </a:t>
            </a:r>
            <a:endParaRPr lang="en-US" sz="1400" b="1" u="sng" dirty="0">
              <a:latin typeface="Calibri"/>
              <a:cs typeface="Calibri"/>
            </a:endParaRPr>
          </a:p>
          <a:p>
            <a:pPr marL="457200" marR="173355" lvl="4">
              <a:buFontTx/>
              <a:buChar char="•"/>
              <a:tabLst>
                <a:tab pos="160655" algn="l"/>
              </a:tabLst>
            </a:pPr>
            <a:r>
              <a:rPr lang="en-US" sz="1400" dirty="0">
                <a:latin typeface="Calibri"/>
                <a:cs typeface="Calibri"/>
              </a:rPr>
              <a:t>100% complete </a:t>
            </a:r>
          </a:p>
          <a:p>
            <a:pPr marL="457200" marR="173355" lvl="4">
              <a:buFontTx/>
              <a:buChar char="•"/>
              <a:tabLst>
                <a:tab pos="160655" algn="l"/>
              </a:tabLst>
            </a:pPr>
            <a:r>
              <a:rPr lang="en-US" sz="1400" dirty="0">
                <a:latin typeface="Calibri"/>
                <a:cs typeface="Calibri"/>
              </a:rPr>
              <a:t>Construction</a:t>
            </a:r>
            <a:r>
              <a:rPr lang="en-US" sz="1400" spc="-35" dirty="0">
                <a:latin typeface="Calibri"/>
                <a:cs typeface="Calibri"/>
              </a:rPr>
              <a:t> </a:t>
            </a:r>
            <a:r>
              <a:rPr lang="en-US" sz="1400" dirty="0">
                <a:latin typeface="Calibri"/>
                <a:cs typeface="Calibri"/>
              </a:rPr>
              <a:t>Start</a:t>
            </a:r>
            <a:r>
              <a:rPr lang="en-US" sz="1400" spc="-30" dirty="0">
                <a:latin typeface="Calibri"/>
                <a:cs typeface="Calibri"/>
              </a:rPr>
              <a:t> </a:t>
            </a:r>
            <a:r>
              <a:rPr lang="en-US" sz="1400" dirty="0">
                <a:latin typeface="Calibri"/>
                <a:cs typeface="Calibri"/>
              </a:rPr>
              <a:t>–</a:t>
            </a:r>
            <a:r>
              <a:rPr lang="en-US" sz="1400" spc="-25" dirty="0">
                <a:latin typeface="Calibri"/>
                <a:cs typeface="Calibri"/>
              </a:rPr>
              <a:t> </a:t>
            </a:r>
            <a:r>
              <a:rPr lang="en-US" sz="1400" dirty="0">
                <a:latin typeface="Calibri"/>
                <a:cs typeface="Calibri"/>
              </a:rPr>
              <a:t>March</a:t>
            </a:r>
            <a:r>
              <a:rPr lang="en-US" sz="1400" spc="-40" dirty="0">
                <a:latin typeface="Calibri"/>
                <a:cs typeface="Calibri"/>
              </a:rPr>
              <a:t> </a:t>
            </a:r>
            <a:r>
              <a:rPr lang="en-US" sz="1400" spc="-20" dirty="0">
                <a:latin typeface="Calibri"/>
                <a:cs typeface="Calibri"/>
              </a:rPr>
              <a:t>2024</a:t>
            </a:r>
          </a:p>
          <a:p>
            <a:pPr marL="457200" marR="173355" lvl="4">
              <a:buFontTx/>
              <a:buChar char="•"/>
              <a:tabLst>
                <a:tab pos="160655" algn="l"/>
              </a:tabLst>
            </a:pPr>
            <a:r>
              <a:rPr lang="en-US" sz="1400" spc="-20" dirty="0">
                <a:latin typeface="Calibri"/>
                <a:cs typeface="Calibri"/>
              </a:rPr>
              <a:t>Target Completion – November 2024</a:t>
            </a:r>
            <a:endParaRPr lang="en-US" sz="1400" b="0" i="0" u="none" strike="noStrike" baseline="0" dirty="0">
              <a:solidFill>
                <a:srgbClr val="000000"/>
              </a:solidFill>
            </a:endParaRPr>
          </a:p>
          <a:p>
            <a:pPr marL="457200" marR="173355" lvl="4">
              <a:buFontTx/>
              <a:buChar char="•"/>
              <a:tabLst>
                <a:tab pos="160655" algn="l"/>
              </a:tabLst>
            </a:pPr>
            <a:r>
              <a:rPr lang="en-US" sz="1400" spc="-20" dirty="0">
                <a:latin typeface="Calibri"/>
                <a:cs typeface="Calibri"/>
              </a:rPr>
              <a:t>Final Striping scheduled for Nov 22, 2024</a:t>
            </a:r>
          </a:p>
          <a:p>
            <a:pPr marL="457200" marR="173355" lvl="4">
              <a:buFontTx/>
              <a:buChar char="•"/>
              <a:tabLst>
                <a:tab pos="160655" algn="l"/>
              </a:tabLst>
            </a:pPr>
            <a:r>
              <a:rPr lang="en-US" sz="1400" spc="-10" dirty="0">
                <a:latin typeface="Calibri"/>
                <a:cs typeface="Calibri"/>
              </a:rPr>
              <a:t>Substantial</a:t>
            </a:r>
            <a:r>
              <a:rPr lang="en-US" sz="1400" spc="-50" dirty="0">
                <a:latin typeface="Calibri"/>
                <a:cs typeface="Calibri"/>
              </a:rPr>
              <a:t> </a:t>
            </a:r>
            <a:r>
              <a:rPr lang="en-US" sz="1400" dirty="0">
                <a:latin typeface="Calibri"/>
                <a:cs typeface="Calibri"/>
              </a:rPr>
              <a:t>completion</a:t>
            </a:r>
            <a:r>
              <a:rPr lang="en-US" sz="1400" spc="-15" dirty="0">
                <a:latin typeface="Calibri"/>
                <a:cs typeface="Calibri"/>
              </a:rPr>
              <a:t> </a:t>
            </a:r>
            <a:r>
              <a:rPr lang="en-US" sz="1400" dirty="0">
                <a:latin typeface="Calibri"/>
                <a:cs typeface="Calibri"/>
              </a:rPr>
              <a:t>&amp;</a:t>
            </a:r>
            <a:r>
              <a:rPr lang="en-US" sz="1400" spc="-20" dirty="0">
                <a:latin typeface="Calibri"/>
                <a:cs typeface="Calibri"/>
              </a:rPr>
              <a:t> use Spring 2025</a:t>
            </a:r>
            <a:r>
              <a:rPr lang="en-US" sz="1400" dirty="0">
                <a:latin typeface="Calibri"/>
                <a:cs typeface="Calibri"/>
              </a:rPr>
              <a:t> (Feb 04, 2025)</a:t>
            </a:r>
            <a:endParaRPr lang="en-US" sz="1400" spc="-20" dirty="0">
              <a:latin typeface="Calibri"/>
              <a:cs typeface="Calibri"/>
            </a:endParaRPr>
          </a:p>
          <a:p>
            <a:pPr marL="58419" algn="l" rtl="0">
              <a:spcBef>
                <a:spcPts val="1200"/>
              </a:spcBef>
            </a:pPr>
            <a:r>
              <a:rPr lang="en-US" sz="1400" b="1" u="sng" dirty="0">
                <a:solidFill>
                  <a:schemeClr val="tx1"/>
                </a:solidFill>
                <a:latin typeface="+mn-lt"/>
              </a:rPr>
              <a:t>Key Milestone Completion Dates</a:t>
            </a:r>
          </a:p>
          <a:p>
            <a:pPr marL="344169" indent="-285750" algn="l" rtl="0">
              <a:buFont typeface="Arial" panose="020B0604020202020204" pitchFamily="34" charset="0"/>
              <a:buChar char="•"/>
            </a:pPr>
            <a:r>
              <a:rPr lang="en-US" sz="1400" b="1" kern="1200" dirty="0">
                <a:solidFill>
                  <a:schemeClr val="tx1"/>
                </a:solidFill>
                <a:latin typeface="Calibri"/>
                <a:cs typeface="Calibri"/>
              </a:rPr>
              <a:t>Feb 21, 2024</a:t>
            </a:r>
            <a:r>
              <a:rPr lang="en-US" sz="1400" kern="1200" dirty="0">
                <a:solidFill>
                  <a:schemeClr val="tx1"/>
                </a:solidFill>
                <a:latin typeface="Calibri"/>
                <a:cs typeface="Calibri"/>
              </a:rPr>
              <a:t> Beneficial Occupancy for Spring 2024 Semester</a:t>
            </a:r>
          </a:p>
          <a:p>
            <a:pPr marL="344169" indent="-285750" algn="l" rtl="0">
              <a:buFont typeface="Arial" panose="020B0604020202020204" pitchFamily="34" charset="0"/>
              <a:buChar char="•"/>
            </a:pPr>
            <a:r>
              <a:rPr lang="en-US" sz="1400" b="1" dirty="0">
                <a:latin typeface="Calibri"/>
                <a:cs typeface="Calibri"/>
              </a:rPr>
              <a:t>June 13, 2024 </a:t>
            </a:r>
            <a:r>
              <a:rPr lang="en-US" sz="1400" dirty="0">
                <a:latin typeface="Calibri"/>
                <a:cs typeface="Calibri"/>
              </a:rPr>
              <a:t>Ribbon Cutting Celebration &amp; Building Opening</a:t>
            </a:r>
          </a:p>
          <a:p>
            <a:pPr marL="344169" indent="-285750" algn="l" rtl="0">
              <a:buFont typeface="Arial" panose="020B0604020202020204" pitchFamily="34" charset="0"/>
              <a:buChar char="•"/>
            </a:pPr>
            <a:r>
              <a:rPr lang="en-US" sz="1400" b="1" dirty="0">
                <a:latin typeface="Calibri"/>
                <a:cs typeface="Calibri"/>
              </a:rPr>
              <a:t>Jan 6, 2025 </a:t>
            </a:r>
            <a:r>
              <a:rPr lang="en-US" sz="1400" dirty="0">
                <a:latin typeface="Calibri"/>
                <a:cs typeface="Calibri"/>
              </a:rPr>
              <a:t>Circle Drive &amp; Campus Way Road resurfacing complete</a:t>
            </a:r>
          </a:p>
          <a:p>
            <a:pPr marL="344169" indent="-285750" algn="l" rtl="0">
              <a:buFont typeface="Arial" panose="020B0604020202020204" pitchFamily="34" charset="0"/>
              <a:buChar char="•"/>
            </a:pPr>
            <a:r>
              <a:rPr lang="en-US" sz="1400" b="1" dirty="0">
                <a:latin typeface="Calibri"/>
                <a:cs typeface="Calibri"/>
              </a:rPr>
              <a:t>Jan 24, 2025 </a:t>
            </a:r>
            <a:r>
              <a:rPr lang="en-US" sz="1400" dirty="0">
                <a:latin typeface="Calibri"/>
                <a:cs typeface="Calibri"/>
              </a:rPr>
              <a:t>All project elevators operable and state certified</a:t>
            </a:r>
          </a:p>
          <a:p>
            <a:pPr marL="344169" indent="-285750" algn="l" rtl="0">
              <a:buFont typeface="Arial" panose="020B0604020202020204" pitchFamily="34" charset="0"/>
              <a:buChar char="•"/>
            </a:pPr>
            <a:r>
              <a:rPr lang="en-US" sz="1400" b="1" dirty="0">
                <a:latin typeface="Calibri"/>
                <a:cs typeface="Calibri"/>
              </a:rPr>
              <a:t>Jan 30, 2025</a:t>
            </a:r>
            <a:r>
              <a:rPr lang="en-US" sz="1400" dirty="0">
                <a:latin typeface="Calibri"/>
                <a:cs typeface="Calibri"/>
              </a:rPr>
              <a:t> SWRCB Notice of Termination (NOT) Approved</a:t>
            </a:r>
          </a:p>
          <a:p>
            <a:pPr marL="344169" indent="-285750" algn="l" rtl="0">
              <a:buFont typeface="Arial" panose="020B0604020202020204" pitchFamily="34" charset="0"/>
              <a:buChar char="•"/>
            </a:pPr>
            <a:r>
              <a:rPr lang="en-US" sz="1400" b="1" dirty="0">
                <a:latin typeface="Calibri"/>
                <a:cs typeface="Calibri"/>
              </a:rPr>
              <a:t>May 2025 </a:t>
            </a:r>
            <a:r>
              <a:rPr lang="en-US" sz="1400" b="1" i="1" dirty="0">
                <a:latin typeface="Calibri"/>
                <a:cs typeface="Calibri"/>
              </a:rPr>
              <a:t>Pending Notice of Completion (NOC) recording with LA County</a:t>
            </a:r>
            <a:r>
              <a:rPr lang="en-US" sz="1400" b="1" dirty="0">
                <a:latin typeface="Calibri"/>
                <a:cs typeface="Calibri"/>
              </a:rPr>
              <a:t> </a:t>
            </a:r>
            <a:r>
              <a:rPr lang="en-US" sz="1400" dirty="0">
                <a:latin typeface="Calibri"/>
                <a:cs typeface="Calibri"/>
              </a:rPr>
              <a:t> </a:t>
            </a:r>
          </a:p>
          <a:p>
            <a:pPr marL="58419">
              <a:spcBef>
                <a:spcPts val="1200"/>
              </a:spcBef>
            </a:pPr>
            <a:r>
              <a:rPr lang="en-US" sz="1400" b="1" dirty="0">
                <a:latin typeface="Calibri"/>
                <a:cs typeface="Calibri"/>
              </a:rPr>
              <a:t>Total Project</a:t>
            </a:r>
            <a:r>
              <a:rPr lang="en-US" sz="1400" b="1" spc="-45" dirty="0">
                <a:latin typeface="Calibri"/>
                <a:cs typeface="Calibri"/>
              </a:rPr>
              <a:t> </a:t>
            </a:r>
            <a:r>
              <a:rPr lang="en-US" sz="1400" b="1" dirty="0">
                <a:latin typeface="Calibri"/>
                <a:cs typeface="Calibri"/>
              </a:rPr>
              <a:t>Status:</a:t>
            </a:r>
            <a:r>
              <a:rPr lang="en-US" sz="1400" b="1" spc="-55" dirty="0">
                <a:latin typeface="Calibri"/>
                <a:cs typeface="Calibri"/>
              </a:rPr>
              <a:t> </a:t>
            </a:r>
            <a:r>
              <a:rPr lang="en-US" sz="1400" b="1" spc="-10" dirty="0">
                <a:latin typeface="Calibri"/>
                <a:cs typeface="Calibri"/>
              </a:rPr>
              <a:t>Construction </a:t>
            </a:r>
            <a:r>
              <a:rPr lang="en-US" sz="1400" b="1" spc="-10" dirty="0">
                <a:latin typeface="+mj-lt"/>
                <a:cs typeface="Calibri"/>
              </a:rPr>
              <a:t> 100% - Pending DSA Certification</a:t>
            </a:r>
          </a:p>
          <a:p>
            <a:pPr marL="58419">
              <a:spcBef>
                <a:spcPts val="1200"/>
              </a:spcBef>
            </a:pPr>
            <a:r>
              <a:rPr lang="en-US" sz="1400" b="1" dirty="0">
                <a:solidFill>
                  <a:schemeClr val="tx1"/>
                </a:solidFill>
                <a:latin typeface="+mn-lt"/>
              </a:rPr>
              <a:t>Project Budget-Total Estimated at Completion: $130.5 M</a:t>
            </a:r>
            <a:endParaRPr sz="1400" dirty="0">
              <a:latin typeface="+mn-lt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C69F2D-48AF-4D97-8BE5-7EDFF2424B86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" r="4848"/>
          <a:stretch/>
        </p:blipFill>
        <p:spPr bwMode="auto">
          <a:xfrm>
            <a:off x="304800" y="3532909"/>
            <a:ext cx="274320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DF1ADD-9FC7-4430-9E7D-AF4825FB60D9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4" r="12874"/>
          <a:stretch/>
        </p:blipFill>
        <p:spPr bwMode="auto">
          <a:xfrm>
            <a:off x="3068782" y="3534293"/>
            <a:ext cx="2743200" cy="2513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F2064D-9D97-45AC-A4DE-6DC91E20E3EE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3031"/>
          <a:stretch/>
        </p:blipFill>
        <p:spPr bwMode="auto">
          <a:xfrm>
            <a:off x="304800" y="1040758"/>
            <a:ext cx="2743200" cy="2464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B975B1-DE08-45B9-B982-149A3EF59059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1" r="12881"/>
          <a:stretch/>
        </p:blipFill>
        <p:spPr bwMode="auto">
          <a:xfrm>
            <a:off x="3068782" y="1040757"/>
            <a:ext cx="2743200" cy="2464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1793" y="1092376"/>
            <a:ext cx="5480974" cy="2081504"/>
            <a:chOff x="69075" y="649998"/>
            <a:chExt cx="4744588" cy="2081504"/>
          </a:xfrm>
        </p:grpSpPr>
        <p:pic>
          <p:nvPicPr>
            <p:cNvPr id="4" name="object 4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296" b="18475"/>
            <a:stretch/>
          </p:blipFill>
          <p:spPr>
            <a:xfrm>
              <a:off x="69075" y="650940"/>
              <a:ext cx="2209091" cy="20805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" name="object 3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17686" y="649998"/>
              <a:ext cx="2495977" cy="208056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547620" y="482900"/>
            <a:ext cx="898080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San</a:t>
            </a:r>
            <a:r>
              <a:rPr lang="en-US" spc="-6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Gabriel</a:t>
            </a:r>
            <a:r>
              <a:rPr lang="en-US" spc="-5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pc="-35" dirty="0">
                <a:latin typeface="Calibri Light" panose="020F0302020204030204" pitchFamily="34" charset="0"/>
                <a:cs typeface="Calibri Light" panose="020F0302020204030204" pitchFamily="34" charset="0"/>
              </a:rPr>
              <a:t>Renovations L2 -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Math</a:t>
            </a:r>
            <a:r>
              <a:rPr lang="en-US" spc="-55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pc="-10" dirty="0">
                <a:latin typeface="Calibri Light" panose="020F0302020204030204" pitchFamily="34" charset="0"/>
                <a:cs typeface="Calibri Light" panose="020F0302020204030204" pitchFamily="34" charset="0"/>
              </a:rPr>
              <a:t>Department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  <p:sp>
        <p:nvSpPr>
          <p:cNvPr id="10" name="object 10"/>
          <p:cNvSpPr txBox="1"/>
          <p:nvPr/>
        </p:nvSpPr>
        <p:spPr>
          <a:xfrm>
            <a:off x="6187029" y="1323912"/>
            <a:ext cx="5341396" cy="43524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latin typeface="Calibri"/>
                <a:cs typeface="Calibri"/>
              </a:rPr>
              <a:t>Description:</a:t>
            </a:r>
            <a:endParaRPr sz="1600" dirty="0">
              <a:latin typeface="Calibri"/>
              <a:cs typeface="Calibri"/>
            </a:endParaRPr>
          </a:p>
          <a:p>
            <a:pPr marL="12700" marR="69215">
              <a:lnSpc>
                <a:spcPct val="100000"/>
              </a:lnSpc>
              <a:spcBef>
                <a:spcPts val="5"/>
              </a:spcBef>
              <a:buChar char="•"/>
              <a:tabLst>
                <a:tab pos="207010" algn="l"/>
              </a:tabLst>
            </a:pPr>
            <a:r>
              <a:rPr sz="1600" spc="-10" dirty="0">
                <a:latin typeface="Calibri"/>
                <a:cs typeface="Calibri"/>
              </a:rPr>
              <a:t>Renovate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2nd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floor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  <a:hlinkClick r:id="rId4"/>
              </a:rPr>
              <a:t>San</a:t>
            </a:r>
            <a:r>
              <a:rPr sz="1600" b="1" spc="-30" dirty="0">
                <a:latin typeface="Calibri"/>
                <a:cs typeface="Calibri"/>
                <a:hlinkClick r:id="rId4"/>
              </a:rPr>
              <a:t> </a:t>
            </a:r>
            <a:r>
              <a:rPr sz="1600" b="1" dirty="0">
                <a:latin typeface="Calibri"/>
                <a:cs typeface="Calibri"/>
                <a:hlinkClick r:id="rId4"/>
              </a:rPr>
              <a:t>Gabriel</a:t>
            </a:r>
            <a:r>
              <a:rPr sz="1600" b="1" spc="-25" dirty="0">
                <a:latin typeface="Calibri"/>
                <a:cs typeface="Calibri"/>
                <a:hlinkClick r:id="rId4"/>
              </a:rPr>
              <a:t> </a:t>
            </a:r>
            <a:r>
              <a:rPr sz="1600" b="1" dirty="0">
                <a:latin typeface="Calibri"/>
                <a:cs typeface="Calibri"/>
                <a:hlinkClick r:id="rId4"/>
              </a:rPr>
              <a:t>Building</a:t>
            </a:r>
            <a:r>
              <a:rPr sz="1600" b="1" spc="-35" dirty="0">
                <a:latin typeface="Calibri"/>
                <a:cs typeface="Calibri"/>
                <a:hlinkClick r:id="rId4"/>
              </a:rPr>
              <a:t> </a:t>
            </a:r>
            <a:r>
              <a:rPr sz="1600" b="1" dirty="0">
                <a:latin typeface="Calibri"/>
                <a:cs typeface="Calibri"/>
                <a:hlinkClick r:id="rId4"/>
              </a:rPr>
              <a:t>for Math</a:t>
            </a:r>
            <a:r>
              <a:rPr sz="1600" b="1" spc="-30" dirty="0">
                <a:latin typeface="Calibri"/>
                <a:cs typeface="Calibri"/>
                <a:hlinkClick r:id="rId4"/>
              </a:rPr>
              <a:t> </a:t>
            </a:r>
            <a:r>
              <a:rPr sz="1600" dirty="0">
                <a:latin typeface="Calibri"/>
                <a:cs typeface="Calibri"/>
              </a:rPr>
              <a:t>into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state-</a:t>
            </a:r>
            <a:r>
              <a:rPr sz="1600" spc="-10" dirty="0">
                <a:latin typeface="Calibri"/>
                <a:cs typeface="Calibri"/>
              </a:rPr>
              <a:t>of-the-</a:t>
            </a:r>
            <a:r>
              <a:rPr sz="1600" dirty="0">
                <a:latin typeface="Calibri"/>
                <a:cs typeface="Calibri"/>
              </a:rPr>
              <a:t>art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math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classrooms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labs, </a:t>
            </a:r>
            <a:r>
              <a:rPr sz="1600" dirty="0">
                <a:latin typeface="Calibri"/>
                <a:cs typeface="Calibri"/>
              </a:rPr>
              <a:t>including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Math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Discovery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Center</a:t>
            </a:r>
            <a:endParaRPr lang="en-US" sz="1600" spc="-10" dirty="0">
              <a:latin typeface="Calibri"/>
              <a:cs typeface="Calibri"/>
            </a:endParaRPr>
          </a:p>
          <a:p>
            <a:pPr marL="12700" marR="69215">
              <a:lnSpc>
                <a:spcPct val="100000"/>
              </a:lnSpc>
              <a:spcBef>
                <a:spcPts val="5"/>
              </a:spcBef>
              <a:buChar char="•"/>
              <a:tabLst>
                <a:tab pos="207010" algn="l"/>
              </a:tabLst>
            </a:pPr>
            <a:r>
              <a:rPr lang="en-US" sz="1600" spc="-10" dirty="0">
                <a:latin typeface="Calibri"/>
                <a:cs typeface="Calibri"/>
              </a:rPr>
              <a:t>Experienced significant cost increase due to unforeseen causes, abatement issues, omitted plumbing &amp; structural scope</a:t>
            </a:r>
            <a:endParaRPr lang="en-US" sz="1600" spc="-1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 algn="l">
              <a:buFontTx/>
              <a:buChar char="•"/>
              <a:tabLst>
                <a:tab pos="160655" algn="l"/>
              </a:tabLst>
            </a:pP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 lvl="1">
              <a:buFontTx/>
              <a:buChar char="•"/>
              <a:tabLst>
                <a:tab pos="160655" algn="l"/>
              </a:tabLst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Construction Progress: </a:t>
            </a:r>
          </a:p>
          <a:p>
            <a:pPr marL="12700" marR="5080" lvl="1">
              <a:tabLst>
                <a:tab pos="160655" algn="l"/>
              </a:tabLst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 18, 2024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Substantial Completion Date </a:t>
            </a:r>
          </a:p>
          <a:p>
            <a:pPr marL="12700" marR="5080" lvl="1">
              <a:tabLst>
                <a:tab pos="160655" algn="l"/>
              </a:tabLst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 29, 2025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Existing Furniture Move-in</a:t>
            </a:r>
          </a:p>
          <a:p>
            <a:pPr marL="12700" marR="5080" lvl="1">
              <a:tabLst>
                <a:tab pos="160655" algn="l"/>
              </a:tabLst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Jan 31, 2025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Sliding Glass Partition Installation</a:t>
            </a:r>
          </a:p>
          <a:p>
            <a:pPr marL="12700" marR="5080" lvl="1">
              <a:tabLst>
                <a:tab pos="160655" algn="l"/>
              </a:tabLst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Feb 19, 2025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BKM Furniture Delivery</a:t>
            </a:r>
          </a:p>
          <a:p>
            <a:pPr marL="12700" marR="5080" lvl="1">
              <a:tabLst>
                <a:tab pos="160655" algn="l"/>
              </a:tabLst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Feb 28, 2025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 Completion; Phased Move-in</a:t>
            </a:r>
          </a:p>
          <a:p>
            <a:pPr marL="12700" marR="5080" lvl="1" algn="l" rtl="0">
              <a:tabLst>
                <a:tab pos="160655" algn="l"/>
              </a:tabLst>
            </a:pPr>
            <a:r>
              <a:rPr lang="en-US" sz="1600" b="1" dirty="0">
                <a:latin typeface="Calibri"/>
                <a:cs typeface="Calibri"/>
              </a:rPr>
              <a:t>	May 3, 2025 Space will be s</a:t>
            </a:r>
            <a:r>
              <a:rPr lang="en-US" sz="1600" b="1" i="1" dirty="0">
                <a:latin typeface="Calibri"/>
                <a:cs typeface="Calibri"/>
              </a:rPr>
              <a:t>howcased in GCC Open House</a:t>
            </a:r>
            <a:endParaRPr lang="en-US" sz="1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700" marR="5080" lvl="1">
              <a:buChar char="•"/>
              <a:tabLst>
                <a:tab pos="160655" algn="l"/>
              </a:tabLst>
            </a:pPr>
            <a:endParaRPr lang="en-US" sz="1600" b="1" dirty="0">
              <a:solidFill>
                <a:srgbClr val="1E2D3B"/>
              </a:solidFill>
              <a:latin typeface="+mn-lt"/>
              <a:cs typeface="Calibri"/>
            </a:endParaRPr>
          </a:p>
          <a:p>
            <a:pPr marL="12700" marR="5080" lvl="1">
              <a:buChar char="•"/>
              <a:tabLst>
                <a:tab pos="160655" algn="l"/>
              </a:tabLst>
            </a:pPr>
            <a:r>
              <a:rPr lang="en-US" sz="1600" b="1" dirty="0">
                <a:latin typeface="+mj-lt"/>
                <a:cs typeface="Calibri"/>
              </a:rPr>
              <a:t>Project</a:t>
            </a:r>
            <a:r>
              <a:rPr lang="en-US" sz="1600" b="1" spc="-45" dirty="0">
                <a:latin typeface="+mj-lt"/>
                <a:cs typeface="Calibri"/>
              </a:rPr>
              <a:t> </a:t>
            </a:r>
            <a:r>
              <a:rPr lang="en-US" sz="1600" b="1" dirty="0">
                <a:latin typeface="+mj-lt"/>
                <a:cs typeface="Calibri"/>
              </a:rPr>
              <a:t>Status:</a:t>
            </a:r>
            <a:r>
              <a:rPr lang="en-US" sz="1600" b="1" spc="-55" dirty="0">
                <a:latin typeface="+mj-lt"/>
                <a:cs typeface="Calibri"/>
              </a:rPr>
              <a:t> </a:t>
            </a:r>
            <a:r>
              <a:rPr lang="en-US" sz="1600" b="1" spc="-10" dirty="0">
                <a:latin typeface="+mj-lt"/>
                <a:cs typeface="Calibri"/>
              </a:rPr>
              <a:t>Construction 100% - Pending DSA Certification</a:t>
            </a:r>
          </a:p>
          <a:p>
            <a:pPr marL="58419">
              <a:lnSpc>
                <a:spcPct val="100000"/>
              </a:lnSpc>
              <a:spcBef>
                <a:spcPts val="1200"/>
              </a:spcBef>
            </a:pPr>
            <a:r>
              <a:rPr lang="en-US" sz="1600" b="1" dirty="0">
                <a:solidFill>
                  <a:schemeClr val="tx1"/>
                </a:solidFill>
                <a:latin typeface="+mj-lt"/>
              </a:rPr>
              <a:t>Project Budget-Total Estimated at Completion: $4.58M</a:t>
            </a:r>
            <a:endParaRPr lang="en-US" sz="1600" dirty="0">
              <a:latin typeface="+mj-lt"/>
              <a:cs typeface="Calibri"/>
            </a:endParaRPr>
          </a:p>
        </p:txBody>
      </p:sp>
      <p:pic>
        <p:nvPicPr>
          <p:cNvPr id="18" name="object 3">
            <a:extLst>
              <a:ext uri="{FF2B5EF4-FFF2-40B4-BE49-F238E27FC236}">
                <a16:creationId xmlns:a16="http://schemas.microsoft.com/office/drawing/2014/main" id="{77A0C7B4-9E69-47E2-9386-CD7D3F6DDAC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996" y="3278731"/>
            <a:ext cx="4785771" cy="33463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8DD15D-345A-40D6-9FA4-285F78FFF2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0808" y="4121429"/>
            <a:ext cx="3693097" cy="234153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5745" y="324080"/>
            <a:ext cx="835466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800" b="1" dirty="0"/>
              <a:t>Camino Real Building Renovation</a:t>
            </a:r>
            <a:endParaRPr sz="28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6400800" y="914400"/>
            <a:ext cx="5521325" cy="5552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 dirty="0">
                <a:latin typeface="Calibri"/>
                <a:cs typeface="Calibri"/>
              </a:rPr>
              <a:t>Description:</a:t>
            </a:r>
            <a:r>
              <a:rPr lang="en-US" sz="1500" dirty="0">
                <a:latin typeface="Calibri"/>
                <a:cs typeface="Calibri"/>
              </a:rPr>
              <a:t> </a:t>
            </a:r>
          </a:p>
          <a:p>
            <a:pPr marL="755650" lvl="1" indent="-287020">
              <a:lnSpc>
                <a:spcPct val="100000"/>
              </a:lnSpc>
              <a:buFont typeface="Wingdings"/>
              <a:buChar char=""/>
              <a:tabLst>
                <a:tab pos="756285" algn="l"/>
              </a:tabLst>
            </a:pPr>
            <a:r>
              <a:rPr lang="en-US" sz="1500" dirty="0">
                <a:latin typeface="Calibri"/>
                <a:cs typeface="Calibri"/>
              </a:rPr>
              <a:t>Design</a:t>
            </a:r>
            <a:r>
              <a:rPr lang="en-US" sz="1500" spc="-35" dirty="0">
                <a:latin typeface="Calibri"/>
                <a:cs typeface="Calibri"/>
              </a:rPr>
              <a:t> </a:t>
            </a:r>
            <a:r>
              <a:rPr lang="en-US" sz="1500" dirty="0">
                <a:latin typeface="Calibri"/>
                <a:cs typeface="Calibri"/>
              </a:rPr>
              <a:t>began</a:t>
            </a:r>
            <a:r>
              <a:rPr lang="en-US" sz="1500" spc="-25" dirty="0">
                <a:latin typeface="Calibri"/>
                <a:cs typeface="Calibri"/>
              </a:rPr>
              <a:t> </a:t>
            </a:r>
            <a:r>
              <a:rPr lang="en-US" sz="1500" dirty="0">
                <a:latin typeface="Calibri"/>
                <a:cs typeface="Calibri"/>
              </a:rPr>
              <a:t>September 2023 </a:t>
            </a:r>
          </a:p>
          <a:p>
            <a:pPr marL="755650" lvl="1" indent="-287020">
              <a:lnSpc>
                <a:spcPct val="100000"/>
              </a:lnSpc>
              <a:buFont typeface="Wingdings"/>
              <a:buChar char=""/>
              <a:tabLst>
                <a:tab pos="756285" algn="l"/>
              </a:tabLst>
            </a:pPr>
            <a:r>
              <a:rPr lang="en-US" sz="1500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</a:rPr>
              <a:t>The </a:t>
            </a:r>
            <a:r>
              <a:rPr lang="en-US" sz="1500" b="1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hlinkClick r:id="rId3"/>
              </a:rPr>
              <a:t>Camino Real Renovation project</a:t>
            </a:r>
            <a:r>
              <a:rPr lang="en-US" sz="1500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  <a:hlinkClick r:id="rId3"/>
              </a:rPr>
              <a:t> </a:t>
            </a:r>
            <a:r>
              <a:rPr lang="en-US" sz="1500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</a:rPr>
              <a:t>(17,660 sf), spanning two floors in the Existing Building, will be renovated as the new home for </a:t>
            </a:r>
            <a:r>
              <a:rPr lang="en-US" sz="1500" b="1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</a:rPr>
              <a:t>Dreamscape Learn (DSL) Virtual Reality (VR), Makerspace, e-Gaming and Student Inclusion Spaces.</a:t>
            </a:r>
            <a:r>
              <a:rPr lang="en-US" sz="1500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</a:rPr>
              <a:t> </a:t>
            </a:r>
          </a:p>
          <a:p>
            <a:pPr marL="755650" lvl="1" indent="-287020">
              <a:lnSpc>
                <a:spcPct val="100000"/>
              </a:lnSpc>
              <a:buFont typeface="Wingdings"/>
              <a:buChar char=""/>
              <a:tabLst>
                <a:tab pos="756285" algn="l"/>
              </a:tabLst>
            </a:pPr>
            <a:r>
              <a:rPr lang="en-US" sz="1500" dirty="0">
                <a:solidFill>
                  <a:srgbClr val="000000"/>
                </a:solidFill>
                <a:effectLst/>
                <a:latin typeface="Aptos"/>
                <a:ea typeface="Times New Roman" panose="02020603050405020304" pitchFamily="18" charset="0"/>
              </a:rPr>
              <a:t>The project team comprises of 19six Architects, Horizons Construction Co. Int'l, and Cordoba Construction Management Services.</a:t>
            </a:r>
            <a:endParaRPr lang="en-US" sz="15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7150" lvl="1">
              <a:tabLst>
                <a:tab pos="756285" algn="l"/>
              </a:tabLst>
            </a:pPr>
            <a:endParaRPr lang="en-US" sz="15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" lvl="1">
              <a:tabLst>
                <a:tab pos="756285" algn="l"/>
              </a:tabLst>
            </a:pPr>
            <a:r>
              <a:rPr lang="en-US" sz="15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Schedule Update: </a:t>
            </a:r>
            <a:endParaRPr lang="en-US" sz="1500" b="1" spc="-10" dirty="0">
              <a:latin typeface="Calibri"/>
              <a:cs typeface="Calibri"/>
            </a:endParaRPr>
          </a:p>
          <a:p>
            <a:pPr marL="755650" lvl="1" indent="-287020">
              <a:lnSpc>
                <a:spcPct val="100000"/>
              </a:lnSpc>
              <a:buFont typeface="Wingdings"/>
              <a:buChar char=""/>
              <a:tabLst>
                <a:tab pos="756285" algn="l"/>
              </a:tabLst>
            </a:pPr>
            <a:r>
              <a:rPr lang="en-US" sz="1500" spc="-10" dirty="0">
                <a:latin typeface="Calibri"/>
                <a:cs typeface="Calibri"/>
              </a:rPr>
              <a:t>Feb 27, 2025 DSA Approval</a:t>
            </a:r>
          </a:p>
          <a:p>
            <a:pPr marL="755650" lvl="1" indent="-287020">
              <a:lnSpc>
                <a:spcPct val="100000"/>
              </a:lnSpc>
              <a:buFont typeface="Wingdings"/>
              <a:buChar char=""/>
              <a:tabLst>
                <a:tab pos="756285" algn="l"/>
              </a:tabLst>
            </a:pPr>
            <a:r>
              <a:rPr lang="en-US" sz="1500" spc="-10" dirty="0">
                <a:latin typeface="Calibri"/>
                <a:cs typeface="Calibri"/>
              </a:rPr>
              <a:t>March 18, 2025 Board of Trustees Approval for Construction</a:t>
            </a:r>
          </a:p>
          <a:p>
            <a:pPr marL="755650" lvl="1" indent="-287020">
              <a:lnSpc>
                <a:spcPct val="100000"/>
              </a:lnSpc>
              <a:buFont typeface="Wingdings"/>
              <a:buChar char=""/>
              <a:tabLst>
                <a:tab pos="756285" algn="l"/>
              </a:tabLst>
            </a:pPr>
            <a:r>
              <a:rPr lang="en-US" sz="1500" spc="-10" dirty="0">
                <a:latin typeface="Calibri"/>
                <a:cs typeface="Calibri"/>
              </a:rPr>
              <a:t>April 14, 2025 Notice to Proceed (NTP) </a:t>
            </a:r>
          </a:p>
          <a:p>
            <a:pPr marL="755650" lvl="1" indent="-287020">
              <a:lnSpc>
                <a:spcPct val="100000"/>
              </a:lnSpc>
              <a:buFont typeface="Wingdings"/>
              <a:buChar char=""/>
              <a:tabLst>
                <a:tab pos="756285" algn="l"/>
              </a:tabLst>
            </a:pPr>
            <a:r>
              <a:rPr lang="en-US" sz="1500" spc="-10" dirty="0">
                <a:latin typeface="Calibri"/>
                <a:cs typeface="Calibri"/>
              </a:rPr>
              <a:t>January 21, 2026 Substantial Completion is Winter 2026</a:t>
            </a:r>
          </a:p>
          <a:p>
            <a:pPr marL="58419">
              <a:spcBef>
                <a:spcPts val="1200"/>
              </a:spcBef>
            </a:pPr>
            <a:r>
              <a:rPr lang="en-US" sz="1500" b="1" dirty="0">
                <a:latin typeface="Calibri"/>
                <a:cs typeface="Calibri"/>
              </a:rPr>
              <a:t>Supplementary Funding:</a:t>
            </a:r>
            <a:r>
              <a:rPr lang="en-US" sz="1500" b="1" spc="-55" dirty="0">
                <a:latin typeface="Calibri"/>
                <a:cs typeface="Calibri"/>
              </a:rPr>
              <a:t> </a:t>
            </a:r>
          </a:p>
          <a:p>
            <a:pPr marL="344169" indent="-285750">
              <a:buFont typeface="Arial" panose="020B0604020202020204" pitchFamily="34" charset="0"/>
              <a:buChar char="•"/>
            </a:pPr>
            <a:r>
              <a:rPr lang="en-US" sz="1500" spc="-55" dirty="0">
                <a:latin typeface="Calibri"/>
                <a:cs typeface="Calibri"/>
              </a:rPr>
              <a:t>Former Senator Anthony Portantino $4.5M  for Licensing &amp; Virtual Reality Equipment</a:t>
            </a:r>
          </a:p>
          <a:p>
            <a:pPr marL="344169" indent="-285750">
              <a:buFont typeface="Arial" panose="020B0604020202020204" pitchFamily="34" charset="0"/>
              <a:buChar char="•"/>
            </a:pPr>
            <a:r>
              <a:rPr lang="en-US" sz="1500" spc="-55" dirty="0">
                <a:latin typeface="Calibri"/>
                <a:cs typeface="Calibri"/>
              </a:rPr>
              <a:t>Former Adam Schiff $1.5 M - Student Inclusion Spaces p</a:t>
            </a:r>
            <a:r>
              <a:rPr lang="en-US" sz="1500" spc="-10" dirty="0">
                <a:latin typeface="Calibri"/>
                <a:cs typeface="Calibri"/>
              </a:rPr>
              <a:t>ending HUD –City of Glendale review of Form 50.4 (CEST) for release</a:t>
            </a:r>
            <a:endParaRPr lang="en-US" sz="1500" spc="-55" dirty="0">
              <a:latin typeface="Calibri"/>
              <a:cs typeface="Calibri"/>
            </a:endParaRPr>
          </a:p>
          <a:p>
            <a:pPr marL="58419">
              <a:spcBef>
                <a:spcPts val="1200"/>
              </a:spcBef>
            </a:pPr>
            <a:r>
              <a:rPr lang="en-US" sz="1500" b="1" dirty="0">
                <a:latin typeface="Calibri"/>
                <a:cs typeface="Calibri"/>
              </a:rPr>
              <a:t>Project</a:t>
            </a:r>
            <a:r>
              <a:rPr lang="en-US" sz="1500" b="1" spc="-45" dirty="0">
                <a:latin typeface="Calibri"/>
                <a:cs typeface="Calibri"/>
              </a:rPr>
              <a:t> </a:t>
            </a:r>
            <a:r>
              <a:rPr lang="en-US" sz="1500" b="1" dirty="0">
                <a:latin typeface="Calibri"/>
                <a:cs typeface="Calibri"/>
              </a:rPr>
              <a:t>Status:</a:t>
            </a:r>
            <a:r>
              <a:rPr lang="en-US" sz="1500" b="1" spc="-55" dirty="0">
                <a:latin typeface="Calibri"/>
                <a:cs typeface="Calibri"/>
              </a:rPr>
              <a:t> </a:t>
            </a:r>
            <a:r>
              <a:rPr lang="en-US" sz="1500" b="1" spc="-10" dirty="0">
                <a:latin typeface="Calibri"/>
                <a:cs typeface="Calibri"/>
              </a:rPr>
              <a:t>Construction</a:t>
            </a:r>
          </a:p>
          <a:p>
            <a:pPr marL="58419">
              <a:lnSpc>
                <a:spcPct val="100000"/>
              </a:lnSpc>
              <a:spcBef>
                <a:spcPts val="1200"/>
              </a:spcBef>
            </a:pPr>
            <a:r>
              <a:rPr lang="en-US" sz="1500" b="1" dirty="0">
                <a:solidFill>
                  <a:schemeClr val="tx1"/>
                </a:solidFill>
                <a:latin typeface="+mn-lt"/>
              </a:rPr>
              <a:t>Project Budget-Total Estimated at Completion: $14.5M</a:t>
            </a:r>
            <a:endParaRPr sz="1500" dirty="0">
              <a:latin typeface="+mn-lt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1F55EDD-7D51-4F4F-9A67-59D38074DB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875" y="2674960"/>
            <a:ext cx="3635824" cy="203168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38D0FBF-5D8B-470F-BC1A-03B0AE8127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0808" y="990600"/>
            <a:ext cx="3769708" cy="212520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91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5745" y="324080"/>
            <a:ext cx="835466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800" b="1" dirty="0"/>
              <a:t>Camino Real Building Renovation</a:t>
            </a:r>
            <a:endParaRPr sz="2800" b="1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69E38A-36D1-4072-902C-A84225C16FC1}"/>
              </a:ext>
            </a:extLst>
          </p:cNvPr>
          <p:cNvSpPr txBox="1"/>
          <p:nvPr/>
        </p:nvSpPr>
        <p:spPr>
          <a:xfrm>
            <a:off x="4800600" y="6240325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Floorplan L1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A29FDA-7D1D-439F-905D-4B6F7E5D2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961991"/>
            <a:ext cx="10130915" cy="495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39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5745" y="324080"/>
            <a:ext cx="835466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800" b="1" dirty="0"/>
              <a:t>Camino Real Building Renovation</a:t>
            </a:r>
            <a:endParaRPr sz="2800" b="1" dirty="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69E38A-36D1-4072-902C-A84225C16FC1}"/>
              </a:ext>
            </a:extLst>
          </p:cNvPr>
          <p:cNvSpPr txBox="1"/>
          <p:nvPr/>
        </p:nvSpPr>
        <p:spPr>
          <a:xfrm>
            <a:off x="4800600" y="6240325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Floorplan L2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3E3884-2E63-48DD-9C6E-A541F4D8D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990600"/>
            <a:ext cx="11220892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46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2c4077f-952a-449e-bab8-7aae615ec7a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248283CE9CC34A921116A94E83D671" ma:contentTypeVersion="18" ma:contentTypeDescription="Create a new document." ma:contentTypeScope="" ma:versionID="22db4770647493f6ba450511341f112d">
  <xsd:schema xmlns:xsd="http://www.w3.org/2001/XMLSchema" xmlns:xs="http://www.w3.org/2001/XMLSchema" xmlns:p="http://schemas.microsoft.com/office/2006/metadata/properties" xmlns:ns3="62c4077f-952a-449e-bab8-7aae615ec7a8" xmlns:ns4="7bd309da-60dd-497b-86d8-cd190c8cdad6" targetNamespace="http://schemas.microsoft.com/office/2006/metadata/properties" ma:root="true" ma:fieldsID="0702ec239fbd6044ce7645bd850b826c" ns3:_="" ns4:_="">
    <xsd:import namespace="62c4077f-952a-449e-bab8-7aae615ec7a8"/>
    <xsd:import namespace="7bd309da-60dd-497b-86d8-cd190c8cdad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c4077f-952a-449e-bab8-7aae615ec7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d309da-60dd-497b-86d8-cd190c8cdad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5A65D4-398E-4568-A48F-FF5BFFF607EA}">
  <ds:schemaRefs>
    <ds:schemaRef ds:uri="7bd309da-60dd-497b-86d8-cd190c8cdad6"/>
    <ds:schemaRef ds:uri="http://purl.org/dc/terms/"/>
    <ds:schemaRef ds:uri="62c4077f-952a-449e-bab8-7aae615ec7a8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A2E5AE1-D161-47F5-9F47-AFAF3CFE62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53412E-FDA0-488E-A10C-345C491D5C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c4077f-952a-449e-bab8-7aae615ec7a8"/>
    <ds:schemaRef ds:uri="7bd309da-60dd-497b-86d8-cd190c8cda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7691</TotalTime>
  <Words>658</Words>
  <Application>Microsoft Office PowerPoint</Application>
  <PresentationFormat>Widescreen</PresentationFormat>
  <Paragraphs>110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Measure GC &amp; Bond Priorities Report Through April 29, 2025 Completed Projects</vt:lpstr>
      <vt:lpstr>Measure GC &amp; Bond Priorities Report Through April 29, 2025 Projects In Progress</vt:lpstr>
      <vt:lpstr>Buena Vista (FKA New Science Building)</vt:lpstr>
      <vt:lpstr>San Gabriel Renovations L2 - Math Department</vt:lpstr>
      <vt:lpstr>Camino Real Building Renovation</vt:lpstr>
      <vt:lpstr>Camino Real Building Renovation</vt:lpstr>
      <vt:lpstr>Camino Real Building Renovation</vt:lpstr>
      <vt:lpstr>Camino Real Building Renovation Demolition Event on Wednesday, April 23, 2025 </vt:lpstr>
      <vt:lpstr>For more up to date information, please visit: https://www.glendale.edu/campusprojects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Peterson</dc:creator>
  <cp:lastModifiedBy>Silva Sorkazian</cp:lastModifiedBy>
  <cp:revision>114</cp:revision>
  <cp:lastPrinted>2023-02-03T23:36:20Z</cp:lastPrinted>
  <dcterms:created xsi:type="dcterms:W3CDTF">2022-04-18T06:47:24Z</dcterms:created>
  <dcterms:modified xsi:type="dcterms:W3CDTF">2025-05-01T18:44:46Z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2022-04-15T00:00:00Z</vt:filetime>
  </property>
  <property fmtid="{D5CDD505-2E9C-101B-9397-08002B2CF9AE}" pid="3" name="Creator">
    <vt:lpwstr>Acrobat PDFMaker 22 for PowerPoint</vt:lpwstr>
  </property>
  <property fmtid="{D5CDD505-2E9C-101B-9397-08002B2CF9AE}" pid="4" name="LastSaved">
    <vt:filetime>2022-04-18T00:00:00Z</vt:filetime>
  </property>
  <property fmtid="{D5CDD505-2E9C-101B-9397-08002B2CF9AE}" pid="5" name="ContentTypeId">
    <vt:lpwstr>0x010100FC248283CE9CC34A921116A94E83D671</vt:lpwstr>
  </property>
</Properties>
</file>