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24708" y="3002788"/>
            <a:ext cx="7003415" cy="817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E7E6E6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90220" y="3469690"/>
            <a:ext cx="9621520" cy="1751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E7E6E6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E7E6E6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09319" y="2100580"/>
            <a:ext cx="4239895" cy="4085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E7E6E6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2"/>
            <a:ext cx="12191237" cy="68575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70848" cy="68579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962911"/>
            <a:ext cx="12188952" cy="48950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9371"/>
            <a:ext cx="10358120" cy="1293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E7E6E6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5771" y="2057413"/>
            <a:ext cx="10528935" cy="4554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84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dirty="0" sz="6000" b="0">
                <a:solidFill>
                  <a:srgbClr val="FFFFFF"/>
                </a:solidFill>
                <a:latin typeface="Calibri Light"/>
                <a:cs typeface="Calibri Light"/>
              </a:rPr>
              <a:t>Government</a:t>
            </a:r>
            <a:r>
              <a:rPr dirty="0" sz="6000" spc="-22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6000" b="0">
                <a:solidFill>
                  <a:srgbClr val="FFFFFF"/>
                </a:solidFill>
                <a:latin typeface="Calibri Light"/>
                <a:cs typeface="Calibri Light"/>
              </a:rPr>
              <a:t>Relations</a:t>
            </a:r>
            <a:r>
              <a:rPr dirty="0" sz="6000" spc="-22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6000" spc="-10" b="0">
                <a:solidFill>
                  <a:srgbClr val="FFFFFF"/>
                </a:solidFill>
                <a:latin typeface="Calibri Light"/>
                <a:cs typeface="Calibri Light"/>
              </a:rPr>
              <a:t>Webinar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3500" spc="95" b="0">
                <a:solidFill>
                  <a:srgbClr val="E7E6E6"/>
                </a:solidFill>
                <a:latin typeface="Calibri Light"/>
                <a:cs typeface="Calibri Light"/>
              </a:rPr>
              <a:t>January</a:t>
            </a:r>
            <a:r>
              <a:rPr dirty="0" sz="3500" spc="105" b="0">
                <a:solidFill>
                  <a:srgbClr val="E7E6E6"/>
                </a:solidFill>
                <a:latin typeface="Calibri Light"/>
                <a:cs typeface="Calibri Light"/>
              </a:rPr>
              <a:t> </a:t>
            </a:r>
            <a:r>
              <a:rPr dirty="0" sz="3500" spc="80" b="0">
                <a:solidFill>
                  <a:srgbClr val="E7E6E6"/>
                </a:solidFill>
                <a:latin typeface="Calibri Light"/>
                <a:cs typeface="Calibri Light"/>
              </a:rPr>
              <a:t>16,</a:t>
            </a:r>
            <a:r>
              <a:rPr dirty="0" sz="3500" spc="100" b="0">
                <a:solidFill>
                  <a:srgbClr val="E7E6E6"/>
                </a:solidFill>
                <a:latin typeface="Calibri Light"/>
                <a:cs typeface="Calibri Light"/>
              </a:rPr>
              <a:t> </a:t>
            </a:r>
            <a:r>
              <a:rPr dirty="0" sz="3500" spc="70" b="0">
                <a:solidFill>
                  <a:srgbClr val="E7E6E6"/>
                </a:solidFill>
                <a:latin typeface="Calibri Light"/>
                <a:cs typeface="Calibri Light"/>
              </a:rPr>
              <a:t>2024</a:t>
            </a:r>
            <a:endParaRPr sz="35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70332"/>
            <a:ext cx="9186545" cy="1293495"/>
          </a:xfrm>
          <a:prstGeom prst="rect"/>
        </p:spPr>
        <p:txBody>
          <a:bodyPr wrap="square" lIns="0" tIns="93980" rIns="0" bIns="0" rtlCol="0" vert="horz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dirty="0" spc="-10">
                <a:solidFill>
                  <a:srgbClr val="FFFFFF"/>
                </a:solidFill>
              </a:rPr>
              <a:t>Categoricals</a:t>
            </a:r>
            <a:r>
              <a:rPr dirty="0" spc="-114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proposed</a:t>
            </a:r>
            <a:r>
              <a:rPr dirty="0" spc="-10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for</a:t>
            </a:r>
            <a:r>
              <a:rPr dirty="0" spc="-114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COLA</a:t>
            </a:r>
            <a:r>
              <a:rPr dirty="0" spc="-114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dirty="0" spc="-11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0.76% </a:t>
            </a:r>
            <a:r>
              <a:rPr dirty="0">
                <a:solidFill>
                  <a:srgbClr val="FFFFFF"/>
                </a:solidFill>
              </a:rPr>
              <a:t>(in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millions)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838200" y="2114109"/>
            <a:ext cx="10510520" cy="0"/>
          </a:xfrm>
          <a:custGeom>
            <a:avLst/>
            <a:gdLst/>
            <a:ahLst/>
            <a:cxnLst/>
            <a:rect l="l" t="t" r="r" b="b"/>
            <a:pathLst>
              <a:path w="10510520" h="0">
                <a:moveTo>
                  <a:pt x="0" y="0"/>
                </a:moveTo>
                <a:lnTo>
                  <a:pt x="10510237" y="0"/>
                </a:lnTo>
              </a:path>
            </a:pathLst>
          </a:custGeom>
          <a:ln w="6346">
            <a:solidFill>
              <a:srgbClr val="ED7D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13130" y="2139696"/>
            <a:ext cx="298259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Calibri"/>
                <a:cs typeface="Calibri"/>
              </a:rPr>
              <a:t>Adult</a:t>
            </a:r>
            <a:r>
              <a:rPr dirty="0" sz="2300" spc="-6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Education</a:t>
            </a:r>
            <a:r>
              <a:rPr dirty="0" sz="2300" spc="-6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Program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14280" y="2139696"/>
            <a:ext cx="75755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Calibri"/>
                <a:cs typeface="Calibri"/>
              </a:rPr>
              <a:t>$</a:t>
            </a:r>
            <a:r>
              <a:rPr dirty="0" sz="2300" spc="-5">
                <a:latin typeface="Calibri"/>
                <a:cs typeface="Calibri"/>
              </a:rPr>
              <a:t> </a:t>
            </a:r>
            <a:r>
              <a:rPr dirty="0" sz="2300" spc="-20">
                <a:latin typeface="Calibri"/>
                <a:cs typeface="Calibri"/>
              </a:rPr>
              <a:t>4.91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838200" y="2565481"/>
            <a:ext cx="10510520" cy="0"/>
          </a:xfrm>
          <a:custGeom>
            <a:avLst/>
            <a:gdLst/>
            <a:ahLst/>
            <a:cxnLst/>
            <a:rect l="l" t="t" r="r" b="b"/>
            <a:pathLst>
              <a:path w="10510520" h="0">
                <a:moveTo>
                  <a:pt x="0" y="0"/>
                </a:moveTo>
                <a:lnTo>
                  <a:pt x="10510237" y="0"/>
                </a:lnTo>
              </a:path>
            </a:pathLst>
          </a:custGeom>
          <a:ln w="6346">
            <a:solidFill>
              <a:srgbClr val="ED7D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913130" y="2590800"/>
            <a:ext cx="625729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>
                <a:latin typeface="Calibri"/>
                <a:cs typeface="Calibri"/>
              </a:rPr>
              <a:t>Extended</a:t>
            </a:r>
            <a:r>
              <a:rPr dirty="0" sz="2300" spc="-7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Opportunity</a:t>
            </a:r>
            <a:r>
              <a:rPr dirty="0" sz="2300" spc="-5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Programs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and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Services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(EOPS)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114280" y="2590800"/>
            <a:ext cx="69151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>
                <a:latin typeface="Calibri"/>
                <a:cs typeface="Calibri"/>
              </a:rPr>
              <a:t>$1.40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838200" y="3016854"/>
            <a:ext cx="10510520" cy="0"/>
          </a:xfrm>
          <a:custGeom>
            <a:avLst/>
            <a:gdLst/>
            <a:ahLst/>
            <a:cxnLst/>
            <a:rect l="l" t="t" r="r" b="b"/>
            <a:pathLst>
              <a:path w="10510520" h="0">
                <a:moveTo>
                  <a:pt x="0" y="0"/>
                </a:moveTo>
                <a:lnTo>
                  <a:pt x="10510237" y="0"/>
                </a:lnTo>
              </a:path>
            </a:pathLst>
          </a:custGeom>
          <a:ln w="6346">
            <a:solidFill>
              <a:srgbClr val="ED7D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913130" y="3041903"/>
            <a:ext cx="548576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Calibri"/>
                <a:cs typeface="Calibri"/>
              </a:rPr>
              <a:t>Disabled</a:t>
            </a:r>
            <a:r>
              <a:rPr dirty="0" sz="2300" spc="-7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Student</a:t>
            </a:r>
            <a:r>
              <a:rPr dirty="0" sz="2300" spc="-7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Programs</a:t>
            </a:r>
            <a:r>
              <a:rPr dirty="0" sz="2300" spc="-7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and</a:t>
            </a:r>
            <a:r>
              <a:rPr dirty="0" sz="2300" spc="-7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Services</a:t>
            </a:r>
            <a:r>
              <a:rPr dirty="0" sz="2300" spc="-7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(DPS)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114280" y="3041903"/>
            <a:ext cx="69151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>
                <a:latin typeface="Calibri"/>
                <a:cs typeface="Calibri"/>
              </a:rPr>
              <a:t>$1.31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838200" y="3468227"/>
            <a:ext cx="10510520" cy="0"/>
          </a:xfrm>
          <a:custGeom>
            <a:avLst/>
            <a:gdLst/>
            <a:ahLst/>
            <a:cxnLst/>
            <a:rect l="l" t="t" r="r" b="b"/>
            <a:pathLst>
              <a:path w="10510520" h="0">
                <a:moveTo>
                  <a:pt x="0" y="0"/>
                </a:moveTo>
                <a:lnTo>
                  <a:pt x="10510237" y="0"/>
                </a:lnTo>
              </a:path>
            </a:pathLst>
          </a:custGeom>
          <a:ln w="6346">
            <a:solidFill>
              <a:srgbClr val="ED7D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913130" y="3493007"/>
            <a:ext cx="605155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>
                <a:latin typeface="Calibri"/>
                <a:cs typeface="Calibri"/>
              </a:rPr>
              <a:t>APPRENTICESHIP</a:t>
            </a:r>
            <a:r>
              <a:rPr dirty="0" sz="2300" spc="-6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(Community</a:t>
            </a:r>
            <a:r>
              <a:rPr dirty="0" sz="2300" spc="-5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College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Districts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 spc="-20">
                <a:latin typeface="Calibri"/>
                <a:cs typeface="Calibri"/>
              </a:rPr>
              <a:t>RSI)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114280" y="3493007"/>
            <a:ext cx="54356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">
                <a:latin typeface="Calibri"/>
                <a:cs typeface="Calibri"/>
              </a:rPr>
              <a:t>$.24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838200" y="3919601"/>
            <a:ext cx="10510520" cy="0"/>
          </a:xfrm>
          <a:custGeom>
            <a:avLst/>
            <a:gdLst/>
            <a:ahLst/>
            <a:cxnLst/>
            <a:rect l="l" t="t" r="r" b="b"/>
            <a:pathLst>
              <a:path w="10510520" h="0">
                <a:moveTo>
                  <a:pt x="0" y="0"/>
                </a:moveTo>
                <a:lnTo>
                  <a:pt x="10510237" y="0"/>
                </a:lnTo>
              </a:path>
            </a:pathLst>
          </a:custGeom>
          <a:ln w="6346">
            <a:solidFill>
              <a:srgbClr val="ED7D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913130" y="3944111"/>
            <a:ext cx="308229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Calibri"/>
                <a:cs typeface="Calibri"/>
              </a:rPr>
              <a:t>Calworks</a:t>
            </a:r>
            <a:r>
              <a:rPr dirty="0" sz="2300" spc="-10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student</a:t>
            </a:r>
            <a:r>
              <a:rPr dirty="0" sz="2300" spc="-10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services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114280" y="3944111"/>
            <a:ext cx="54356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">
                <a:latin typeface="Calibri"/>
                <a:cs typeface="Calibri"/>
              </a:rPr>
              <a:t>$.42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838200" y="4370974"/>
            <a:ext cx="10510520" cy="0"/>
          </a:xfrm>
          <a:custGeom>
            <a:avLst/>
            <a:gdLst/>
            <a:ahLst/>
            <a:cxnLst/>
            <a:rect l="l" t="t" r="r" b="b"/>
            <a:pathLst>
              <a:path w="10510520" h="0">
                <a:moveTo>
                  <a:pt x="0" y="0"/>
                </a:moveTo>
                <a:lnTo>
                  <a:pt x="10510237" y="0"/>
                </a:lnTo>
              </a:path>
            </a:pathLst>
          </a:custGeom>
          <a:ln w="6346">
            <a:solidFill>
              <a:srgbClr val="ED7D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913130" y="4395216"/>
            <a:ext cx="506349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>
                <a:latin typeface="Calibri"/>
                <a:cs typeface="Calibri"/>
              </a:rPr>
              <a:t>Mandates</a:t>
            </a:r>
            <a:r>
              <a:rPr dirty="0" sz="2300" spc="-7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Block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Grant</a:t>
            </a:r>
            <a:r>
              <a:rPr dirty="0" sz="2300" spc="-7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and</a:t>
            </a:r>
            <a:r>
              <a:rPr dirty="0" sz="2300" spc="-7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reimbursement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114280" y="4395216"/>
            <a:ext cx="54356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">
                <a:latin typeface="Calibri"/>
                <a:cs typeface="Calibri"/>
              </a:rPr>
              <a:t>$.94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838200" y="4822347"/>
            <a:ext cx="10510520" cy="0"/>
          </a:xfrm>
          <a:custGeom>
            <a:avLst/>
            <a:gdLst/>
            <a:ahLst/>
            <a:cxnLst/>
            <a:rect l="l" t="t" r="r" b="b"/>
            <a:pathLst>
              <a:path w="10510520" h="0">
                <a:moveTo>
                  <a:pt x="0" y="0"/>
                </a:moveTo>
                <a:lnTo>
                  <a:pt x="10510237" y="0"/>
                </a:lnTo>
              </a:path>
            </a:pathLst>
          </a:custGeom>
          <a:ln w="6346">
            <a:solidFill>
              <a:srgbClr val="ED7D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913130" y="4846320"/>
            <a:ext cx="636333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>
                <a:latin typeface="Calibri"/>
                <a:cs typeface="Calibri"/>
              </a:rPr>
              <a:t>Cooperative</a:t>
            </a:r>
            <a:r>
              <a:rPr dirty="0" sz="2300" spc="-8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Agencies</a:t>
            </a:r>
            <a:r>
              <a:rPr dirty="0" sz="2300" spc="-9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Resources</a:t>
            </a:r>
            <a:r>
              <a:rPr dirty="0" sz="2300" spc="-8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for</a:t>
            </a:r>
            <a:r>
              <a:rPr dirty="0" sz="2300" spc="-8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Education</a:t>
            </a:r>
            <a:r>
              <a:rPr dirty="0" sz="2300" spc="-8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(CARE)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114280" y="4846320"/>
            <a:ext cx="54356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">
                <a:latin typeface="Calibri"/>
                <a:cs typeface="Calibri"/>
              </a:rPr>
              <a:t>$.25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838200" y="5273719"/>
            <a:ext cx="10510520" cy="0"/>
          </a:xfrm>
          <a:custGeom>
            <a:avLst/>
            <a:gdLst/>
            <a:ahLst/>
            <a:cxnLst/>
            <a:rect l="l" t="t" r="r" b="b"/>
            <a:pathLst>
              <a:path w="10510520" h="0">
                <a:moveTo>
                  <a:pt x="0" y="0"/>
                </a:moveTo>
                <a:lnTo>
                  <a:pt x="10510237" y="0"/>
                </a:lnTo>
              </a:path>
            </a:pathLst>
          </a:custGeom>
          <a:ln w="6346">
            <a:solidFill>
              <a:srgbClr val="ED7D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913130" y="5297423"/>
            <a:ext cx="244919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latin typeface="Calibri"/>
                <a:cs typeface="Calibri"/>
              </a:rPr>
              <a:t>Childcare</a:t>
            </a:r>
            <a:r>
              <a:rPr dirty="0" sz="2300" spc="-9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tax</a:t>
            </a:r>
            <a:r>
              <a:rPr dirty="0" sz="2300" spc="-9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bailout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114280" y="5297423"/>
            <a:ext cx="54356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">
                <a:latin typeface="Calibri"/>
                <a:cs typeface="Calibri"/>
              </a:rPr>
              <a:t>$.03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838200" y="5725093"/>
            <a:ext cx="10510520" cy="0"/>
          </a:xfrm>
          <a:custGeom>
            <a:avLst/>
            <a:gdLst/>
            <a:ahLst/>
            <a:cxnLst/>
            <a:rect l="l" t="t" r="r" b="b"/>
            <a:pathLst>
              <a:path w="10510520" h="0">
                <a:moveTo>
                  <a:pt x="0" y="0"/>
                </a:moveTo>
                <a:lnTo>
                  <a:pt x="10510237" y="0"/>
                </a:lnTo>
              </a:path>
            </a:pathLst>
          </a:custGeom>
          <a:ln w="6346">
            <a:solidFill>
              <a:srgbClr val="ED7D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913130" y="5748528"/>
            <a:ext cx="411734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>
                <a:latin typeface="Calibri"/>
                <a:cs typeface="Calibri"/>
              </a:rPr>
              <a:t>Adjustment</a:t>
            </a:r>
            <a:r>
              <a:rPr dirty="0" sz="2300" spc="-7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for</a:t>
            </a:r>
            <a:r>
              <a:rPr dirty="0" sz="2300" spc="-6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financial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aid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admin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114280" y="5748528"/>
            <a:ext cx="69151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>
                <a:latin typeface="Calibri"/>
                <a:cs typeface="Calibri"/>
              </a:rPr>
              <a:t>$1.53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445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Nursing</a:t>
            </a:r>
            <a:r>
              <a:rPr dirty="0" spc="-20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Program</a:t>
            </a:r>
            <a:r>
              <a:rPr dirty="0" spc="-19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Support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2114113"/>
            <a:ext cx="10515600" cy="1160780"/>
            <a:chOff x="838200" y="2114113"/>
            <a:chExt cx="10515600" cy="1160780"/>
          </a:xfrm>
        </p:grpSpPr>
        <p:sp>
          <p:nvSpPr>
            <p:cNvPr id="4" name="object 4" descr=""/>
            <p:cNvSpPr/>
            <p:nvPr/>
          </p:nvSpPr>
          <p:spPr>
            <a:xfrm>
              <a:off x="838200" y="2114113"/>
              <a:ext cx="10515600" cy="1160780"/>
            </a:xfrm>
            <a:custGeom>
              <a:avLst/>
              <a:gdLst/>
              <a:ahLst/>
              <a:cxnLst/>
              <a:rect l="l" t="t" r="r" b="b"/>
              <a:pathLst>
                <a:path w="10515600" h="1160779">
                  <a:moveTo>
                    <a:pt x="10399534" y="0"/>
                  </a:moveTo>
                  <a:lnTo>
                    <a:pt x="116065" y="0"/>
                  </a:lnTo>
                  <a:lnTo>
                    <a:pt x="70889" y="9119"/>
                  </a:lnTo>
                  <a:lnTo>
                    <a:pt x="33996" y="33991"/>
                  </a:lnTo>
                  <a:lnTo>
                    <a:pt x="9121" y="70883"/>
                  </a:lnTo>
                  <a:lnTo>
                    <a:pt x="0" y="116065"/>
                  </a:lnTo>
                  <a:lnTo>
                    <a:pt x="0" y="1044600"/>
                  </a:lnTo>
                  <a:lnTo>
                    <a:pt x="9121" y="1089776"/>
                  </a:lnTo>
                  <a:lnTo>
                    <a:pt x="33996" y="1126669"/>
                  </a:lnTo>
                  <a:lnTo>
                    <a:pt x="70889" y="1151544"/>
                  </a:lnTo>
                  <a:lnTo>
                    <a:pt x="116065" y="1160665"/>
                  </a:lnTo>
                  <a:lnTo>
                    <a:pt x="10399534" y="1160665"/>
                  </a:lnTo>
                  <a:lnTo>
                    <a:pt x="10444710" y="1151544"/>
                  </a:lnTo>
                  <a:lnTo>
                    <a:pt x="10481603" y="1126669"/>
                  </a:lnTo>
                  <a:lnTo>
                    <a:pt x="10506478" y="1089776"/>
                  </a:lnTo>
                  <a:lnTo>
                    <a:pt x="10515600" y="1044600"/>
                  </a:lnTo>
                  <a:lnTo>
                    <a:pt x="10515600" y="116065"/>
                  </a:lnTo>
                  <a:lnTo>
                    <a:pt x="10506478" y="70883"/>
                  </a:lnTo>
                  <a:lnTo>
                    <a:pt x="10481603" y="33991"/>
                  </a:lnTo>
                  <a:lnTo>
                    <a:pt x="10444710" y="9119"/>
                  </a:lnTo>
                  <a:lnTo>
                    <a:pt x="10399534" y="0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20" y="2374392"/>
              <a:ext cx="640080" cy="64007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288915" y="2338832"/>
            <a:ext cx="8168640" cy="63817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360"/>
              </a:spcBef>
            </a:pPr>
            <a:r>
              <a:rPr dirty="0" sz="2100">
                <a:latin typeface="Calibri"/>
                <a:cs typeface="Calibri"/>
              </a:rPr>
              <a:t>An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increase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of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$60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million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one-</a:t>
            </a:r>
            <a:r>
              <a:rPr dirty="0" sz="2100">
                <a:latin typeface="Calibri"/>
                <a:cs typeface="Calibri"/>
              </a:rPr>
              <a:t>time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Proposition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98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General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Fund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to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expand </a:t>
            </a:r>
            <a:r>
              <a:rPr dirty="0" sz="2100">
                <a:latin typeface="Calibri"/>
                <a:cs typeface="Calibri"/>
              </a:rPr>
              <a:t>nursing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programs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and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Bachelor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of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Science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in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Nursing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partnerships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38200" y="3564954"/>
            <a:ext cx="10515600" cy="2611755"/>
            <a:chOff x="838200" y="3564954"/>
            <a:chExt cx="10515600" cy="2611755"/>
          </a:xfrm>
        </p:grpSpPr>
        <p:sp>
          <p:nvSpPr>
            <p:cNvPr id="8" name="object 8" descr=""/>
            <p:cNvSpPr/>
            <p:nvPr/>
          </p:nvSpPr>
          <p:spPr>
            <a:xfrm>
              <a:off x="838200" y="3564954"/>
              <a:ext cx="10515600" cy="1160780"/>
            </a:xfrm>
            <a:custGeom>
              <a:avLst/>
              <a:gdLst/>
              <a:ahLst/>
              <a:cxnLst/>
              <a:rect l="l" t="t" r="r" b="b"/>
              <a:pathLst>
                <a:path w="10515600" h="1160779">
                  <a:moveTo>
                    <a:pt x="10399534" y="0"/>
                  </a:moveTo>
                  <a:lnTo>
                    <a:pt x="116065" y="0"/>
                  </a:lnTo>
                  <a:lnTo>
                    <a:pt x="70889" y="9119"/>
                  </a:lnTo>
                  <a:lnTo>
                    <a:pt x="33996" y="33991"/>
                  </a:lnTo>
                  <a:lnTo>
                    <a:pt x="9121" y="70883"/>
                  </a:lnTo>
                  <a:lnTo>
                    <a:pt x="0" y="116065"/>
                  </a:lnTo>
                  <a:lnTo>
                    <a:pt x="0" y="1044600"/>
                  </a:lnTo>
                  <a:lnTo>
                    <a:pt x="9121" y="1089776"/>
                  </a:lnTo>
                  <a:lnTo>
                    <a:pt x="33996" y="1126669"/>
                  </a:lnTo>
                  <a:lnTo>
                    <a:pt x="70889" y="1151544"/>
                  </a:lnTo>
                  <a:lnTo>
                    <a:pt x="116065" y="1160665"/>
                  </a:lnTo>
                  <a:lnTo>
                    <a:pt x="10399534" y="1160665"/>
                  </a:lnTo>
                  <a:lnTo>
                    <a:pt x="10444710" y="1151544"/>
                  </a:lnTo>
                  <a:lnTo>
                    <a:pt x="10481603" y="1126669"/>
                  </a:lnTo>
                  <a:lnTo>
                    <a:pt x="10506478" y="1089776"/>
                  </a:lnTo>
                  <a:lnTo>
                    <a:pt x="10515600" y="1044600"/>
                  </a:lnTo>
                  <a:lnTo>
                    <a:pt x="10515600" y="116065"/>
                  </a:lnTo>
                  <a:lnTo>
                    <a:pt x="10506478" y="70883"/>
                  </a:lnTo>
                  <a:lnTo>
                    <a:pt x="10481603" y="33991"/>
                  </a:lnTo>
                  <a:lnTo>
                    <a:pt x="10444710" y="9119"/>
                  </a:lnTo>
                  <a:lnTo>
                    <a:pt x="10399534" y="0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720" y="3825240"/>
              <a:ext cx="640080" cy="64008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838200" y="5015796"/>
              <a:ext cx="10515600" cy="1160780"/>
            </a:xfrm>
            <a:custGeom>
              <a:avLst/>
              <a:gdLst/>
              <a:ahLst/>
              <a:cxnLst/>
              <a:rect l="l" t="t" r="r" b="b"/>
              <a:pathLst>
                <a:path w="10515600" h="1160779">
                  <a:moveTo>
                    <a:pt x="10399534" y="0"/>
                  </a:moveTo>
                  <a:lnTo>
                    <a:pt x="116065" y="0"/>
                  </a:lnTo>
                  <a:lnTo>
                    <a:pt x="70889" y="9119"/>
                  </a:lnTo>
                  <a:lnTo>
                    <a:pt x="33996" y="33991"/>
                  </a:lnTo>
                  <a:lnTo>
                    <a:pt x="9121" y="70883"/>
                  </a:lnTo>
                  <a:lnTo>
                    <a:pt x="0" y="116065"/>
                  </a:lnTo>
                  <a:lnTo>
                    <a:pt x="0" y="1044600"/>
                  </a:lnTo>
                  <a:lnTo>
                    <a:pt x="9121" y="1089776"/>
                  </a:lnTo>
                  <a:lnTo>
                    <a:pt x="33996" y="1126669"/>
                  </a:lnTo>
                  <a:lnTo>
                    <a:pt x="70889" y="1151544"/>
                  </a:lnTo>
                  <a:lnTo>
                    <a:pt x="116065" y="1160665"/>
                  </a:lnTo>
                  <a:lnTo>
                    <a:pt x="10399534" y="1160665"/>
                  </a:lnTo>
                  <a:lnTo>
                    <a:pt x="10444710" y="1151544"/>
                  </a:lnTo>
                  <a:lnTo>
                    <a:pt x="10481603" y="1126669"/>
                  </a:lnTo>
                  <a:lnTo>
                    <a:pt x="10506478" y="1089776"/>
                  </a:lnTo>
                  <a:lnTo>
                    <a:pt x="10515600" y="1044600"/>
                  </a:lnTo>
                  <a:lnTo>
                    <a:pt x="10515600" y="116065"/>
                  </a:lnTo>
                  <a:lnTo>
                    <a:pt x="10506478" y="70883"/>
                  </a:lnTo>
                  <a:lnTo>
                    <a:pt x="10481603" y="33991"/>
                  </a:lnTo>
                  <a:lnTo>
                    <a:pt x="10444710" y="9119"/>
                  </a:lnTo>
                  <a:lnTo>
                    <a:pt x="10399534" y="0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8720" y="5276088"/>
              <a:ext cx="640080" cy="64008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2288915" y="3789679"/>
            <a:ext cx="8672195" cy="224790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12700" marR="521334">
              <a:lnSpc>
                <a:spcPts val="2300"/>
              </a:lnSpc>
              <a:spcBef>
                <a:spcPts val="359"/>
              </a:spcBef>
            </a:pPr>
            <a:r>
              <a:rPr dirty="0" sz="2100" spc="-100">
                <a:latin typeface="Calibri"/>
                <a:cs typeface="Calibri"/>
              </a:rPr>
              <a:t>To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develop,</a:t>
            </a:r>
            <a:r>
              <a:rPr dirty="0" sz="2100" spc="-8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educate,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and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maintain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next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generation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of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registered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nurses </a:t>
            </a:r>
            <a:r>
              <a:rPr dirty="0" sz="2100">
                <a:latin typeface="Calibri"/>
                <a:cs typeface="Calibri"/>
              </a:rPr>
              <a:t>through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community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college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system,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subject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to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future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statutory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changes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2100">
              <a:latin typeface="Calibri"/>
              <a:cs typeface="Calibri"/>
            </a:endParaRPr>
          </a:p>
          <a:p>
            <a:pPr algn="just" marL="12700" marR="5080">
              <a:lnSpc>
                <a:spcPct val="93300"/>
              </a:lnSpc>
            </a:pPr>
            <a:r>
              <a:rPr dirty="0" sz="2100" spc="-10">
                <a:latin typeface="Calibri"/>
                <a:cs typeface="Calibri"/>
              </a:rPr>
              <a:t>Consistent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with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2023-</a:t>
            </a:r>
            <a:r>
              <a:rPr dirty="0" sz="2100">
                <a:latin typeface="Calibri"/>
                <a:cs typeface="Calibri"/>
              </a:rPr>
              <a:t>24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budget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act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which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intended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to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provide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$60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million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one- </a:t>
            </a:r>
            <a:r>
              <a:rPr dirty="0" sz="2100">
                <a:latin typeface="Calibri"/>
                <a:cs typeface="Calibri"/>
              </a:rPr>
              <a:t>time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Proposition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98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General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Fund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per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year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for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five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years,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starting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in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2024-</a:t>
            </a:r>
            <a:r>
              <a:rPr dirty="0" sz="2100" spc="-25">
                <a:latin typeface="Calibri"/>
                <a:cs typeface="Calibri"/>
              </a:rPr>
              <a:t>25 </a:t>
            </a:r>
            <a:r>
              <a:rPr dirty="0" sz="2100">
                <a:latin typeface="Calibri"/>
                <a:cs typeface="Calibri"/>
              </a:rPr>
              <a:t>fiscal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year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445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>
                <a:solidFill>
                  <a:srgbClr val="FFFFFF"/>
                </a:solidFill>
              </a:rPr>
              <a:t>K-</a:t>
            </a:r>
            <a:r>
              <a:rPr dirty="0">
                <a:solidFill>
                  <a:srgbClr val="FFFFFF"/>
                </a:solidFill>
              </a:rPr>
              <a:t>14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Rainy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Day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Fund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2114113"/>
            <a:ext cx="10515600" cy="1160780"/>
            <a:chOff x="838200" y="2114113"/>
            <a:chExt cx="10515600" cy="1160780"/>
          </a:xfrm>
        </p:grpSpPr>
        <p:sp>
          <p:nvSpPr>
            <p:cNvPr id="4" name="object 4" descr=""/>
            <p:cNvSpPr/>
            <p:nvPr/>
          </p:nvSpPr>
          <p:spPr>
            <a:xfrm>
              <a:off x="838200" y="2114113"/>
              <a:ext cx="10515600" cy="1160780"/>
            </a:xfrm>
            <a:custGeom>
              <a:avLst/>
              <a:gdLst/>
              <a:ahLst/>
              <a:cxnLst/>
              <a:rect l="l" t="t" r="r" b="b"/>
              <a:pathLst>
                <a:path w="10515600" h="1160779">
                  <a:moveTo>
                    <a:pt x="10399534" y="0"/>
                  </a:moveTo>
                  <a:lnTo>
                    <a:pt x="116065" y="0"/>
                  </a:lnTo>
                  <a:lnTo>
                    <a:pt x="70889" y="9119"/>
                  </a:lnTo>
                  <a:lnTo>
                    <a:pt x="33996" y="33991"/>
                  </a:lnTo>
                  <a:lnTo>
                    <a:pt x="9121" y="70883"/>
                  </a:lnTo>
                  <a:lnTo>
                    <a:pt x="0" y="116065"/>
                  </a:lnTo>
                  <a:lnTo>
                    <a:pt x="0" y="1044600"/>
                  </a:lnTo>
                  <a:lnTo>
                    <a:pt x="9121" y="1089776"/>
                  </a:lnTo>
                  <a:lnTo>
                    <a:pt x="33996" y="1126669"/>
                  </a:lnTo>
                  <a:lnTo>
                    <a:pt x="70889" y="1151544"/>
                  </a:lnTo>
                  <a:lnTo>
                    <a:pt x="116065" y="1160665"/>
                  </a:lnTo>
                  <a:lnTo>
                    <a:pt x="10399534" y="1160665"/>
                  </a:lnTo>
                  <a:lnTo>
                    <a:pt x="10444710" y="1151544"/>
                  </a:lnTo>
                  <a:lnTo>
                    <a:pt x="10481603" y="1126669"/>
                  </a:lnTo>
                  <a:lnTo>
                    <a:pt x="10506478" y="1089776"/>
                  </a:lnTo>
                  <a:lnTo>
                    <a:pt x="10515600" y="1044600"/>
                  </a:lnTo>
                  <a:lnTo>
                    <a:pt x="10515600" y="116065"/>
                  </a:lnTo>
                  <a:lnTo>
                    <a:pt x="10506478" y="70883"/>
                  </a:lnTo>
                  <a:lnTo>
                    <a:pt x="10481603" y="33991"/>
                  </a:lnTo>
                  <a:lnTo>
                    <a:pt x="10444710" y="9119"/>
                  </a:lnTo>
                  <a:lnTo>
                    <a:pt x="10399534" y="0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20" y="2374392"/>
              <a:ext cx="640080" cy="64007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288915" y="2455671"/>
            <a:ext cx="8023859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90">
                <a:latin typeface="Calibri"/>
                <a:cs typeface="Calibri"/>
              </a:rPr>
              <a:t>To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support</a:t>
            </a:r>
            <a:r>
              <a:rPr dirty="0" sz="2500" spc="-10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Student</a:t>
            </a:r>
            <a:r>
              <a:rPr dirty="0" sz="2500" spc="-8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Centered</a:t>
            </a:r>
            <a:r>
              <a:rPr dirty="0" sz="2500" spc="-8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Funding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Formula</a:t>
            </a:r>
            <a:r>
              <a:rPr dirty="0" sz="2500" spc="-8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resource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needs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38200" y="3564954"/>
            <a:ext cx="10515600" cy="1160780"/>
            <a:chOff x="838200" y="3564954"/>
            <a:chExt cx="10515600" cy="1160780"/>
          </a:xfrm>
        </p:grpSpPr>
        <p:sp>
          <p:nvSpPr>
            <p:cNvPr id="8" name="object 8" descr=""/>
            <p:cNvSpPr/>
            <p:nvPr/>
          </p:nvSpPr>
          <p:spPr>
            <a:xfrm>
              <a:off x="838200" y="3564954"/>
              <a:ext cx="10515600" cy="1160780"/>
            </a:xfrm>
            <a:custGeom>
              <a:avLst/>
              <a:gdLst/>
              <a:ahLst/>
              <a:cxnLst/>
              <a:rect l="l" t="t" r="r" b="b"/>
              <a:pathLst>
                <a:path w="10515600" h="1160779">
                  <a:moveTo>
                    <a:pt x="10399534" y="0"/>
                  </a:moveTo>
                  <a:lnTo>
                    <a:pt x="116065" y="0"/>
                  </a:lnTo>
                  <a:lnTo>
                    <a:pt x="70889" y="9119"/>
                  </a:lnTo>
                  <a:lnTo>
                    <a:pt x="33996" y="33991"/>
                  </a:lnTo>
                  <a:lnTo>
                    <a:pt x="9121" y="70883"/>
                  </a:lnTo>
                  <a:lnTo>
                    <a:pt x="0" y="116065"/>
                  </a:lnTo>
                  <a:lnTo>
                    <a:pt x="0" y="1044600"/>
                  </a:lnTo>
                  <a:lnTo>
                    <a:pt x="9121" y="1089776"/>
                  </a:lnTo>
                  <a:lnTo>
                    <a:pt x="33996" y="1126669"/>
                  </a:lnTo>
                  <a:lnTo>
                    <a:pt x="70889" y="1151544"/>
                  </a:lnTo>
                  <a:lnTo>
                    <a:pt x="116065" y="1160665"/>
                  </a:lnTo>
                  <a:lnTo>
                    <a:pt x="10399534" y="1160665"/>
                  </a:lnTo>
                  <a:lnTo>
                    <a:pt x="10444710" y="1151544"/>
                  </a:lnTo>
                  <a:lnTo>
                    <a:pt x="10481603" y="1126669"/>
                  </a:lnTo>
                  <a:lnTo>
                    <a:pt x="10506478" y="1089776"/>
                  </a:lnTo>
                  <a:lnTo>
                    <a:pt x="10515600" y="1044600"/>
                  </a:lnTo>
                  <a:lnTo>
                    <a:pt x="10515600" y="116065"/>
                  </a:lnTo>
                  <a:lnTo>
                    <a:pt x="10506478" y="70883"/>
                  </a:lnTo>
                  <a:lnTo>
                    <a:pt x="10481603" y="33991"/>
                  </a:lnTo>
                  <a:lnTo>
                    <a:pt x="10444710" y="9119"/>
                  </a:lnTo>
                  <a:lnTo>
                    <a:pt x="10399534" y="0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720" y="3825240"/>
              <a:ext cx="640080" cy="64008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2288915" y="3906520"/>
            <a:ext cx="645795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latin typeface="Calibri"/>
                <a:cs typeface="Calibri"/>
              </a:rPr>
              <a:t>A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withdrawal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of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roughly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$235.9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million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2023-</a:t>
            </a:r>
            <a:r>
              <a:rPr dirty="0" sz="2500" spc="-25">
                <a:latin typeface="Calibri"/>
                <a:cs typeface="Calibri"/>
              </a:rPr>
              <a:t>24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38200" y="5015796"/>
            <a:ext cx="10515600" cy="1160780"/>
            <a:chOff x="838200" y="5015796"/>
            <a:chExt cx="10515600" cy="1160780"/>
          </a:xfrm>
        </p:grpSpPr>
        <p:sp>
          <p:nvSpPr>
            <p:cNvPr id="12" name="object 12" descr=""/>
            <p:cNvSpPr/>
            <p:nvPr/>
          </p:nvSpPr>
          <p:spPr>
            <a:xfrm>
              <a:off x="838200" y="5015796"/>
              <a:ext cx="10515600" cy="1160780"/>
            </a:xfrm>
            <a:custGeom>
              <a:avLst/>
              <a:gdLst/>
              <a:ahLst/>
              <a:cxnLst/>
              <a:rect l="l" t="t" r="r" b="b"/>
              <a:pathLst>
                <a:path w="10515600" h="1160779">
                  <a:moveTo>
                    <a:pt x="10399534" y="0"/>
                  </a:moveTo>
                  <a:lnTo>
                    <a:pt x="116065" y="0"/>
                  </a:lnTo>
                  <a:lnTo>
                    <a:pt x="70889" y="9119"/>
                  </a:lnTo>
                  <a:lnTo>
                    <a:pt x="33996" y="33991"/>
                  </a:lnTo>
                  <a:lnTo>
                    <a:pt x="9121" y="70883"/>
                  </a:lnTo>
                  <a:lnTo>
                    <a:pt x="0" y="116065"/>
                  </a:lnTo>
                  <a:lnTo>
                    <a:pt x="0" y="1044600"/>
                  </a:lnTo>
                  <a:lnTo>
                    <a:pt x="9121" y="1089776"/>
                  </a:lnTo>
                  <a:lnTo>
                    <a:pt x="33996" y="1126669"/>
                  </a:lnTo>
                  <a:lnTo>
                    <a:pt x="70889" y="1151544"/>
                  </a:lnTo>
                  <a:lnTo>
                    <a:pt x="116065" y="1160665"/>
                  </a:lnTo>
                  <a:lnTo>
                    <a:pt x="10399534" y="1160665"/>
                  </a:lnTo>
                  <a:lnTo>
                    <a:pt x="10444710" y="1151544"/>
                  </a:lnTo>
                  <a:lnTo>
                    <a:pt x="10481603" y="1126669"/>
                  </a:lnTo>
                  <a:lnTo>
                    <a:pt x="10506478" y="1089776"/>
                  </a:lnTo>
                  <a:lnTo>
                    <a:pt x="10515600" y="1044600"/>
                  </a:lnTo>
                  <a:lnTo>
                    <a:pt x="10515600" y="116065"/>
                  </a:lnTo>
                  <a:lnTo>
                    <a:pt x="10506478" y="70883"/>
                  </a:lnTo>
                  <a:lnTo>
                    <a:pt x="10481603" y="33991"/>
                  </a:lnTo>
                  <a:lnTo>
                    <a:pt x="10444710" y="9119"/>
                  </a:lnTo>
                  <a:lnTo>
                    <a:pt x="10399534" y="0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8720" y="5276088"/>
              <a:ext cx="640080" cy="64008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2288915" y="5357367"/>
            <a:ext cx="389572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latin typeface="Calibri"/>
                <a:cs typeface="Calibri"/>
              </a:rPr>
              <a:t>And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$486.2</a:t>
            </a:r>
            <a:r>
              <a:rPr dirty="0" sz="2500" spc="-3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million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</a:t>
            </a:r>
            <a:r>
              <a:rPr dirty="0" sz="2500" spc="-3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2024-</a:t>
            </a:r>
            <a:r>
              <a:rPr dirty="0" sz="2500" spc="-25">
                <a:latin typeface="Calibri"/>
                <a:cs typeface="Calibri"/>
              </a:rPr>
              <a:t>25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445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CCC</a:t>
            </a:r>
            <a:r>
              <a:rPr dirty="0" spc="-95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Affordable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Housing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2114113"/>
            <a:ext cx="10515600" cy="1160780"/>
            <a:chOff x="838200" y="2114113"/>
            <a:chExt cx="10515600" cy="1160780"/>
          </a:xfrm>
        </p:grpSpPr>
        <p:sp>
          <p:nvSpPr>
            <p:cNvPr id="4" name="object 4" descr=""/>
            <p:cNvSpPr/>
            <p:nvPr/>
          </p:nvSpPr>
          <p:spPr>
            <a:xfrm>
              <a:off x="838200" y="2114113"/>
              <a:ext cx="10515600" cy="1160780"/>
            </a:xfrm>
            <a:custGeom>
              <a:avLst/>
              <a:gdLst/>
              <a:ahLst/>
              <a:cxnLst/>
              <a:rect l="l" t="t" r="r" b="b"/>
              <a:pathLst>
                <a:path w="10515600" h="1160779">
                  <a:moveTo>
                    <a:pt x="10399534" y="0"/>
                  </a:moveTo>
                  <a:lnTo>
                    <a:pt x="116065" y="0"/>
                  </a:lnTo>
                  <a:lnTo>
                    <a:pt x="70889" y="9119"/>
                  </a:lnTo>
                  <a:lnTo>
                    <a:pt x="33996" y="33991"/>
                  </a:lnTo>
                  <a:lnTo>
                    <a:pt x="9121" y="70883"/>
                  </a:lnTo>
                  <a:lnTo>
                    <a:pt x="0" y="116065"/>
                  </a:lnTo>
                  <a:lnTo>
                    <a:pt x="0" y="1044600"/>
                  </a:lnTo>
                  <a:lnTo>
                    <a:pt x="9121" y="1089776"/>
                  </a:lnTo>
                  <a:lnTo>
                    <a:pt x="33996" y="1126669"/>
                  </a:lnTo>
                  <a:lnTo>
                    <a:pt x="70889" y="1151544"/>
                  </a:lnTo>
                  <a:lnTo>
                    <a:pt x="116065" y="1160665"/>
                  </a:lnTo>
                  <a:lnTo>
                    <a:pt x="10399534" y="1160665"/>
                  </a:lnTo>
                  <a:lnTo>
                    <a:pt x="10444710" y="1151544"/>
                  </a:lnTo>
                  <a:lnTo>
                    <a:pt x="10481603" y="1126669"/>
                  </a:lnTo>
                  <a:lnTo>
                    <a:pt x="10506478" y="1089776"/>
                  </a:lnTo>
                  <a:lnTo>
                    <a:pt x="10515600" y="1044600"/>
                  </a:lnTo>
                  <a:lnTo>
                    <a:pt x="10515600" y="116065"/>
                  </a:lnTo>
                  <a:lnTo>
                    <a:pt x="10506478" y="70883"/>
                  </a:lnTo>
                  <a:lnTo>
                    <a:pt x="10481603" y="33991"/>
                  </a:lnTo>
                  <a:lnTo>
                    <a:pt x="10444710" y="9119"/>
                  </a:lnTo>
                  <a:lnTo>
                    <a:pt x="10399534" y="0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20" y="2374392"/>
              <a:ext cx="640080" cy="64007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288915" y="2281935"/>
            <a:ext cx="827913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20">
                <a:latin typeface="Calibri"/>
                <a:cs typeface="Calibri"/>
              </a:rPr>
              <a:t>Administration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remains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committed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to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statewide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lease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revenue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88915" y="2662935"/>
            <a:ext cx="197675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latin typeface="Calibri"/>
                <a:cs typeface="Calibri"/>
              </a:rPr>
              <a:t>bond</a:t>
            </a:r>
            <a:r>
              <a:rPr dirty="0" sz="2500" spc="-2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approach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838200" y="3564954"/>
            <a:ext cx="10515600" cy="2611755"/>
            <a:chOff x="838200" y="3564954"/>
            <a:chExt cx="10515600" cy="2611755"/>
          </a:xfrm>
        </p:grpSpPr>
        <p:sp>
          <p:nvSpPr>
            <p:cNvPr id="9" name="object 9" descr=""/>
            <p:cNvSpPr/>
            <p:nvPr/>
          </p:nvSpPr>
          <p:spPr>
            <a:xfrm>
              <a:off x="838200" y="3564954"/>
              <a:ext cx="10515600" cy="1160780"/>
            </a:xfrm>
            <a:custGeom>
              <a:avLst/>
              <a:gdLst/>
              <a:ahLst/>
              <a:cxnLst/>
              <a:rect l="l" t="t" r="r" b="b"/>
              <a:pathLst>
                <a:path w="10515600" h="1160779">
                  <a:moveTo>
                    <a:pt x="10399534" y="0"/>
                  </a:moveTo>
                  <a:lnTo>
                    <a:pt x="116065" y="0"/>
                  </a:lnTo>
                  <a:lnTo>
                    <a:pt x="70889" y="9119"/>
                  </a:lnTo>
                  <a:lnTo>
                    <a:pt x="33996" y="33991"/>
                  </a:lnTo>
                  <a:lnTo>
                    <a:pt x="9121" y="70883"/>
                  </a:lnTo>
                  <a:lnTo>
                    <a:pt x="0" y="116065"/>
                  </a:lnTo>
                  <a:lnTo>
                    <a:pt x="0" y="1044600"/>
                  </a:lnTo>
                  <a:lnTo>
                    <a:pt x="9121" y="1089776"/>
                  </a:lnTo>
                  <a:lnTo>
                    <a:pt x="33996" y="1126669"/>
                  </a:lnTo>
                  <a:lnTo>
                    <a:pt x="70889" y="1151544"/>
                  </a:lnTo>
                  <a:lnTo>
                    <a:pt x="116065" y="1160665"/>
                  </a:lnTo>
                  <a:lnTo>
                    <a:pt x="10399534" y="1160665"/>
                  </a:lnTo>
                  <a:lnTo>
                    <a:pt x="10444710" y="1151544"/>
                  </a:lnTo>
                  <a:lnTo>
                    <a:pt x="10481603" y="1126669"/>
                  </a:lnTo>
                  <a:lnTo>
                    <a:pt x="10506478" y="1089776"/>
                  </a:lnTo>
                  <a:lnTo>
                    <a:pt x="10515600" y="1044600"/>
                  </a:lnTo>
                  <a:lnTo>
                    <a:pt x="10515600" y="116065"/>
                  </a:lnTo>
                  <a:lnTo>
                    <a:pt x="10506478" y="70883"/>
                  </a:lnTo>
                  <a:lnTo>
                    <a:pt x="10481603" y="33991"/>
                  </a:lnTo>
                  <a:lnTo>
                    <a:pt x="10444710" y="9119"/>
                  </a:lnTo>
                  <a:lnTo>
                    <a:pt x="10399534" y="0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720" y="3825240"/>
              <a:ext cx="640080" cy="64008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838200" y="5015796"/>
              <a:ext cx="10515600" cy="1160780"/>
            </a:xfrm>
            <a:custGeom>
              <a:avLst/>
              <a:gdLst/>
              <a:ahLst/>
              <a:cxnLst/>
              <a:rect l="l" t="t" r="r" b="b"/>
              <a:pathLst>
                <a:path w="10515600" h="1160779">
                  <a:moveTo>
                    <a:pt x="10399534" y="0"/>
                  </a:moveTo>
                  <a:lnTo>
                    <a:pt x="116065" y="0"/>
                  </a:lnTo>
                  <a:lnTo>
                    <a:pt x="70889" y="9119"/>
                  </a:lnTo>
                  <a:lnTo>
                    <a:pt x="33996" y="33991"/>
                  </a:lnTo>
                  <a:lnTo>
                    <a:pt x="9121" y="70883"/>
                  </a:lnTo>
                  <a:lnTo>
                    <a:pt x="0" y="116065"/>
                  </a:lnTo>
                  <a:lnTo>
                    <a:pt x="0" y="1044600"/>
                  </a:lnTo>
                  <a:lnTo>
                    <a:pt x="9121" y="1089776"/>
                  </a:lnTo>
                  <a:lnTo>
                    <a:pt x="33996" y="1126669"/>
                  </a:lnTo>
                  <a:lnTo>
                    <a:pt x="70889" y="1151544"/>
                  </a:lnTo>
                  <a:lnTo>
                    <a:pt x="116065" y="1160665"/>
                  </a:lnTo>
                  <a:lnTo>
                    <a:pt x="10399534" y="1160665"/>
                  </a:lnTo>
                  <a:lnTo>
                    <a:pt x="10444710" y="1151544"/>
                  </a:lnTo>
                  <a:lnTo>
                    <a:pt x="10481603" y="1126669"/>
                  </a:lnTo>
                  <a:lnTo>
                    <a:pt x="10506478" y="1089776"/>
                  </a:lnTo>
                  <a:lnTo>
                    <a:pt x="10515600" y="1044600"/>
                  </a:lnTo>
                  <a:lnTo>
                    <a:pt x="10515600" y="116065"/>
                  </a:lnTo>
                  <a:lnTo>
                    <a:pt x="10506478" y="70883"/>
                  </a:lnTo>
                  <a:lnTo>
                    <a:pt x="10481603" y="33991"/>
                  </a:lnTo>
                  <a:lnTo>
                    <a:pt x="10444710" y="9119"/>
                  </a:lnTo>
                  <a:lnTo>
                    <a:pt x="10399534" y="0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8720" y="5276088"/>
              <a:ext cx="640080" cy="64008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2288915" y="3924807"/>
            <a:ext cx="8390255" cy="2046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latin typeface="Calibri"/>
                <a:cs typeface="Calibri"/>
              </a:rPr>
              <a:t>Developing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proposal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for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consideration</a:t>
            </a:r>
            <a:r>
              <a:rPr dirty="0" sz="2500" spc="-7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at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the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May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Revision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500">
                <a:latin typeface="Calibri"/>
                <a:cs typeface="Calibri"/>
              </a:rPr>
              <a:t>Proposes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using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resources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included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the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2023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Budget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to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support </a:t>
            </a:r>
            <a:r>
              <a:rPr dirty="0" sz="2500">
                <a:latin typeface="Calibri"/>
                <a:cs typeface="Calibri"/>
              </a:rPr>
              <a:t>those </a:t>
            </a:r>
            <a:r>
              <a:rPr dirty="0" sz="2500" spc="-10">
                <a:latin typeface="Calibri"/>
                <a:cs typeface="Calibri"/>
              </a:rPr>
              <a:t>projects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663199" y="2757932"/>
            <a:ext cx="53320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(Budget</a:t>
            </a:r>
            <a:r>
              <a:rPr dirty="0" sz="24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0000"/>
                </a:solidFill>
                <a:latin typeface="Calibri"/>
                <a:cs typeface="Calibri"/>
              </a:rPr>
              <a:t>Summary,</a:t>
            </a:r>
            <a:r>
              <a:rPr dirty="0" sz="24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Higher</a:t>
            </a:r>
            <a:r>
              <a:rPr dirty="0" sz="24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Education,</a:t>
            </a:r>
            <a:r>
              <a:rPr dirty="0" sz="2400" spc="-6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p.</a:t>
            </a:r>
            <a:r>
              <a:rPr dirty="0" sz="2400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0000"/>
                </a:solidFill>
                <a:latin typeface="Calibri"/>
                <a:cs typeface="Calibri"/>
              </a:rPr>
              <a:t>30)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3"/>
            <a:ext cx="38665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Cal</a:t>
            </a:r>
            <a:r>
              <a:rPr dirty="0" spc="-11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Grant</a:t>
            </a:r>
            <a:r>
              <a:rPr dirty="0" spc="-110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Reform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2113462"/>
            <a:ext cx="10515600" cy="1161415"/>
            <a:chOff x="838200" y="2113462"/>
            <a:chExt cx="10515600" cy="1161415"/>
          </a:xfrm>
        </p:grpSpPr>
        <p:sp>
          <p:nvSpPr>
            <p:cNvPr id="4" name="object 4" descr=""/>
            <p:cNvSpPr/>
            <p:nvPr/>
          </p:nvSpPr>
          <p:spPr>
            <a:xfrm>
              <a:off x="838200" y="2113462"/>
              <a:ext cx="10515600" cy="1161415"/>
            </a:xfrm>
            <a:custGeom>
              <a:avLst/>
              <a:gdLst/>
              <a:ahLst/>
              <a:cxnLst/>
              <a:rect l="l" t="t" r="r" b="b"/>
              <a:pathLst>
                <a:path w="10515600" h="1161414">
                  <a:moveTo>
                    <a:pt x="10399522" y="0"/>
                  </a:moveTo>
                  <a:lnTo>
                    <a:pt x="116078" y="0"/>
                  </a:lnTo>
                  <a:lnTo>
                    <a:pt x="70894" y="9121"/>
                  </a:lnTo>
                  <a:lnTo>
                    <a:pt x="33997" y="33997"/>
                  </a:lnTo>
                  <a:lnTo>
                    <a:pt x="9121" y="70894"/>
                  </a:lnTo>
                  <a:lnTo>
                    <a:pt x="0" y="116077"/>
                  </a:lnTo>
                  <a:lnTo>
                    <a:pt x="0" y="1044778"/>
                  </a:lnTo>
                  <a:lnTo>
                    <a:pt x="9121" y="1089961"/>
                  </a:lnTo>
                  <a:lnTo>
                    <a:pt x="33997" y="1126858"/>
                  </a:lnTo>
                  <a:lnTo>
                    <a:pt x="70894" y="1151734"/>
                  </a:lnTo>
                  <a:lnTo>
                    <a:pt x="116078" y="1160856"/>
                  </a:lnTo>
                  <a:lnTo>
                    <a:pt x="10399522" y="1160856"/>
                  </a:lnTo>
                  <a:lnTo>
                    <a:pt x="10444705" y="1151734"/>
                  </a:lnTo>
                  <a:lnTo>
                    <a:pt x="10481602" y="1126858"/>
                  </a:lnTo>
                  <a:lnTo>
                    <a:pt x="10506478" y="1089961"/>
                  </a:lnTo>
                  <a:lnTo>
                    <a:pt x="10515600" y="1044778"/>
                  </a:lnTo>
                  <a:lnTo>
                    <a:pt x="10515600" y="116077"/>
                  </a:lnTo>
                  <a:lnTo>
                    <a:pt x="10506478" y="70894"/>
                  </a:lnTo>
                  <a:lnTo>
                    <a:pt x="10481602" y="33997"/>
                  </a:lnTo>
                  <a:lnTo>
                    <a:pt x="10444705" y="9121"/>
                  </a:lnTo>
                  <a:lnTo>
                    <a:pt x="10399522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20" y="2374391"/>
              <a:ext cx="640080" cy="640079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2289149" y="2357628"/>
            <a:ext cx="866330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2022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Budget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reflected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provisions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regarding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conditions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upon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which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Grant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Reform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implemented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38200" y="3564535"/>
            <a:ext cx="10515600" cy="1161415"/>
            <a:chOff x="838200" y="3564535"/>
            <a:chExt cx="10515600" cy="1161415"/>
          </a:xfrm>
        </p:grpSpPr>
        <p:sp>
          <p:nvSpPr>
            <p:cNvPr id="8" name="object 8" descr=""/>
            <p:cNvSpPr/>
            <p:nvPr/>
          </p:nvSpPr>
          <p:spPr>
            <a:xfrm>
              <a:off x="838200" y="3564535"/>
              <a:ext cx="10515600" cy="1161415"/>
            </a:xfrm>
            <a:custGeom>
              <a:avLst/>
              <a:gdLst/>
              <a:ahLst/>
              <a:cxnLst/>
              <a:rect l="l" t="t" r="r" b="b"/>
              <a:pathLst>
                <a:path w="10515600" h="1161414">
                  <a:moveTo>
                    <a:pt x="10399522" y="0"/>
                  </a:moveTo>
                  <a:lnTo>
                    <a:pt x="116078" y="0"/>
                  </a:lnTo>
                  <a:lnTo>
                    <a:pt x="70894" y="9121"/>
                  </a:lnTo>
                  <a:lnTo>
                    <a:pt x="33997" y="33997"/>
                  </a:lnTo>
                  <a:lnTo>
                    <a:pt x="9121" y="70894"/>
                  </a:lnTo>
                  <a:lnTo>
                    <a:pt x="0" y="116077"/>
                  </a:lnTo>
                  <a:lnTo>
                    <a:pt x="0" y="1044778"/>
                  </a:lnTo>
                  <a:lnTo>
                    <a:pt x="9121" y="1089961"/>
                  </a:lnTo>
                  <a:lnTo>
                    <a:pt x="33997" y="1126858"/>
                  </a:lnTo>
                  <a:lnTo>
                    <a:pt x="70894" y="1151734"/>
                  </a:lnTo>
                  <a:lnTo>
                    <a:pt x="116078" y="1160856"/>
                  </a:lnTo>
                  <a:lnTo>
                    <a:pt x="10399522" y="1160856"/>
                  </a:lnTo>
                  <a:lnTo>
                    <a:pt x="10444705" y="1151734"/>
                  </a:lnTo>
                  <a:lnTo>
                    <a:pt x="10481602" y="1126858"/>
                  </a:lnTo>
                  <a:lnTo>
                    <a:pt x="10506478" y="1089961"/>
                  </a:lnTo>
                  <a:lnTo>
                    <a:pt x="10515600" y="1044778"/>
                  </a:lnTo>
                  <a:lnTo>
                    <a:pt x="10515600" y="116077"/>
                  </a:lnTo>
                  <a:lnTo>
                    <a:pt x="10506478" y="70894"/>
                  </a:lnTo>
                  <a:lnTo>
                    <a:pt x="10481602" y="33997"/>
                  </a:lnTo>
                  <a:lnTo>
                    <a:pt x="10444705" y="9121"/>
                  </a:lnTo>
                  <a:lnTo>
                    <a:pt x="10399522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720" y="3825239"/>
              <a:ext cx="640080" cy="64008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2289149" y="3808476"/>
            <a:ext cx="859282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Administration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remains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attentive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2022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Budget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Act’s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provisions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regarding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conditions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upon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which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Grant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Reform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implemented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38200" y="5015609"/>
            <a:ext cx="10515600" cy="1161415"/>
            <a:chOff x="838200" y="5015609"/>
            <a:chExt cx="10515600" cy="1161415"/>
          </a:xfrm>
        </p:grpSpPr>
        <p:sp>
          <p:nvSpPr>
            <p:cNvPr id="12" name="object 12" descr=""/>
            <p:cNvSpPr/>
            <p:nvPr/>
          </p:nvSpPr>
          <p:spPr>
            <a:xfrm>
              <a:off x="838200" y="5015609"/>
              <a:ext cx="10515600" cy="1161415"/>
            </a:xfrm>
            <a:custGeom>
              <a:avLst/>
              <a:gdLst/>
              <a:ahLst/>
              <a:cxnLst/>
              <a:rect l="l" t="t" r="r" b="b"/>
              <a:pathLst>
                <a:path w="10515600" h="1161414">
                  <a:moveTo>
                    <a:pt x="10399522" y="0"/>
                  </a:moveTo>
                  <a:lnTo>
                    <a:pt x="116078" y="0"/>
                  </a:lnTo>
                  <a:lnTo>
                    <a:pt x="70894" y="9121"/>
                  </a:lnTo>
                  <a:lnTo>
                    <a:pt x="33997" y="33997"/>
                  </a:lnTo>
                  <a:lnTo>
                    <a:pt x="9121" y="70894"/>
                  </a:lnTo>
                  <a:lnTo>
                    <a:pt x="0" y="116078"/>
                  </a:lnTo>
                  <a:lnTo>
                    <a:pt x="0" y="1044778"/>
                  </a:lnTo>
                  <a:lnTo>
                    <a:pt x="9121" y="1089961"/>
                  </a:lnTo>
                  <a:lnTo>
                    <a:pt x="33997" y="1126858"/>
                  </a:lnTo>
                  <a:lnTo>
                    <a:pt x="70894" y="1151734"/>
                  </a:lnTo>
                  <a:lnTo>
                    <a:pt x="116078" y="1160856"/>
                  </a:lnTo>
                  <a:lnTo>
                    <a:pt x="10399522" y="1160856"/>
                  </a:lnTo>
                  <a:lnTo>
                    <a:pt x="10444705" y="1151734"/>
                  </a:lnTo>
                  <a:lnTo>
                    <a:pt x="10481602" y="1126858"/>
                  </a:lnTo>
                  <a:lnTo>
                    <a:pt x="10506478" y="1089961"/>
                  </a:lnTo>
                  <a:lnTo>
                    <a:pt x="10515600" y="1044778"/>
                  </a:lnTo>
                  <a:lnTo>
                    <a:pt x="10515600" y="116078"/>
                  </a:lnTo>
                  <a:lnTo>
                    <a:pt x="10506478" y="70894"/>
                  </a:lnTo>
                  <a:lnTo>
                    <a:pt x="10481602" y="33997"/>
                  </a:lnTo>
                  <a:lnTo>
                    <a:pt x="10444705" y="9121"/>
                  </a:lnTo>
                  <a:lnTo>
                    <a:pt x="10399522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8720" y="5276087"/>
              <a:ext cx="640080" cy="64008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2289149" y="5414771"/>
            <a:ext cx="81013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Will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continue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work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closely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Legislature,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Commission,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others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572515"/>
            <a:ext cx="568071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</a:rPr>
              <a:t>School</a:t>
            </a:r>
            <a:r>
              <a:rPr dirty="0" sz="4800" spc="-125">
                <a:solidFill>
                  <a:srgbClr val="FFFFFF"/>
                </a:solidFill>
              </a:rPr>
              <a:t> </a:t>
            </a:r>
            <a:r>
              <a:rPr dirty="0" sz="4800">
                <a:solidFill>
                  <a:srgbClr val="FFFFFF"/>
                </a:solidFill>
              </a:rPr>
              <a:t>Facility</a:t>
            </a:r>
            <a:r>
              <a:rPr dirty="0" sz="4800" spc="-120">
                <a:solidFill>
                  <a:srgbClr val="FFFFFF"/>
                </a:solidFill>
              </a:rPr>
              <a:t> </a:t>
            </a:r>
            <a:r>
              <a:rPr dirty="0" sz="4800" spc="-10">
                <a:solidFill>
                  <a:srgbClr val="FFFFFF"/>
                </a:solidFill>
              </a:rPr>
              <a:t>Program</a:t>
            </a:r>
            <a:endParaRPr sz="4800"/>
          </a:p>
        </p:txBody>
      </p:sp>
      <p:grpSp>
        <p:nvGrpSpPr>
          <p:cNvPr id="4" name="object 4" descr=""/>
          <p:cNvGrpSpPr/>
          <p:nvPr/>
        </p:nvGrpSpPr>
        <p:grpSpPr>
          <a:xfrm>
            <a:off x="831853" y="2324665"/>
            <a:ext cx="10523220" cy="3640454"/>
            <a:chOff x="831853" y="2324665"/>
            <a:chExt cx="10523220" cy="3640454"/>
          </a:xfrm>
        </p:grpSpPr>
        <p:sp>
          <p:nvSpPr>
            <p:cNvPr id="5" name="object 5" descr=""/>
            <p:cNvSpPr/>
            <p:nvPr/>
          </p:nvSpPr>
          <p:spPr>
            <a:xfrm>
              <a:off x="838199" y="2331017"/>
              <a:ext cx="10515600" cy="1153795"/>
            </a:xfrm>
            <a:custGeom>
              <a:avLst/>
              <a:gdLst/>
              <a:ahLst/>
              <a:cxnLst/>
              <a:rect l="l" t="t" r="r" b="b"/>
              <a:pathLst>
                <a:path w="10515600" h="1153795">
                  <a:moveTo>
                    <a:pt x="10323334" y="0"/>
                  </a:moveTo>
                  <a:lnTo>
                    <a:pt x="192265" y="0"/>
                  </a:lnTo>
                  <a:lnTo>
                    <a:pt x="148180" y="5077"/>
                  </a:lnTo>
                  <a:lnTo>
                    <a:pt x="107712" y="19542"/>
                  </a:lnTo>
                  <a:lnTo>
                    <a:pt x="72013" y="42238"/>
                  </a:lnTo>
                  <a:lnTo>
                    <a:pt x="42238" y="72013"/>
                  </a:lnTo>
                  <a:lnTo>
                    <a:pt x="19542" y="107712"/>
                  </a:lnTo>
                  <a:lnTo>
                    <a:pt x="5077" y="148180"/>
                  </a:lnTo>
                  <a:lnTo>
                    <a:pt x="0" y="192265"/>
                  </a:lnTo>
                  <a:lnTo>
                    <a:pt x="0" y="961351"/>
                  </a:lnTo>
                  <a:lnTo>
                    <a:pt x="5077" y="1005436"/>
                  </a:lnTo>
                  <a:lnTo>
                    <a:pt x="19542" y="1045905"/>
                  </a:lnTo>
                  <a:lnTo>
                    <a:pt x="42238" y="1081603"/>
                  </a:lnTo>
                  <a:lnTo>
                    <a:pt x="72013" y="1111378"/>
                  </a:lnTo>
                  <a:lnTo>
                    <a:pt x="107712" y="1134075"/>
                  </a:lnTo>
                  <a:lnTo>
                    <a:pt x="148180" y="1148539"/>
                  </a:lnTo>
                  <a:lnTo>
                    <a:pt x="192265" y="1153617"/>
                  </a:lnTo>
                  <a:lnTo>
                    <a:pt x="10323334" y="1153617"/>
                  </a:lnTo>
                  <a:lnTo>
                    <a:pt x="10367419" y="1148539"/>
                  </a:lnTo>
                  <a:lnTo>
                    <a:pt x="10407887" y="1134075"/>
                  </a:lnTo>
                  <a:lnTo>
                    <a:pt x="10443586" y="1111378"/>
                  </a:lnTo>
                  <a:lnTo>
                    <a:pt x="10473361" y="1081603"/>
                  </a:lnTo>
                  <a:lnTo>
                    <a:pt x="10496057" y="1045905"/>
                  </a:lnTo>
                  <a:lnTo>
                    <a:pt x="10510522" y="1005436"/>
                  </a:lnTo>
                  <a:lnTo>
                    <a:pt x="10515600" y="961351"/>
                  </a:lnTo>
                  <a:lnTo>
                    <a:pt x="10515600" y="192265"/>
                  </a:lnTo>
                  <a:lnTo>
                    <a:pt x="10510522" y="148180"/>
                  </a:lnTo>
                  <a:lnTo>
                    <a:pt x="10496057" y="107712"/>
                  </a:lnTo>
                  <a:lnTo>
                    <a:pt x="10473361" y="72013"/>
                  </a:lnTo>
                  <a:lnTo>
                    <a:pt x="10443586" y="42238"/>
                  </a:lnTo>
                  <a:lnTo>
                    <a:pt x="10407887" y="19542"/>
                  </a:lnTo>
                  <a:lnTo>
                    <a:pt x="10367419" y="5077"/>
                  </a:lnTo>
                  <a:lnTo>
                    <a:pt x="1032333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38199" y="2331012"/>
              <a:ext cx="10510520" cy="1153160"/>
            </a:xfrm>
            <a:custGeom>
              <a:avLst/>
              <a:gdLst/>
              <a:ahLst/>
              <a:cxnLst/>
              <a:rect l="l" t="t" r="r" b="b"/>
              <a:pathLst>
                <a:path w="10510520" h="1153160">
                  <a:moveTo>
                    <a:pt x="0" y="192171"/>
                  </a:moveTo>
                  <a:lnTo>
                    <a:pt x="5075" y="148108"/>
                  </a:lnTo>
                  <a:lnTo>
                    <a:pt x="19532" y="107659"/>
                  </a:lnTo>
                  <a:lnTo>
                    <a:pt x="42217" y="71978"/>
                  </a:lnTo>
                  <a:lnTo>
                    <a:pt x="71977" y="42218"/>
                  </a:lnTo>
                  <a:lnTo>
                    <a:pt x="107658" y="19532"/>
                  </a:lnTo>
                  <a:lnTo>
                    <a:pt x="148107" y="5075"/>
                  </a:lnTo>
                  <a:lnTo>
                    <a:pt x="192170" y="0"/>
                  </a:lnTo>
                  <a:lnTo>
                    <a:pt x="10318067" y="0"/>
                  </a:lnTo>
                  <a:lnTo>
                    <a:pt x="10362130" y="5075"/>
                  </a:lnTo>
                  <a:lnTo>
                    <a:pt x="10402578" y="19532"/>
                  </a:lnTo>
                  <a:lnTo>
                    <a:pt x="10438259" y="42218"/>
                  </a:lnTo>
                  <a:lnTo>
                    <a:pt x="10468019" y="71978"/>
                  </a:lnTo>
                  <a:lnTo>
                    <a:pt x="10490704" y="107659"/>
                  </a:lnTo>
                  <a:lnTo>
                    <a:pt x="10505162" y="148108"/>
                  </a:lnTo>
                  <a:lnTo>
                    <a:pt x="10510237" y="192171"/>
                  </a:lnTo>
                  <a:lnTo>
                    <a:pt x="10510237" y="960859"/>
                  </a:lnTo>
                  <a:lnTo>
                    <a:pt x="10505162" y="1004923"/>
                  </a:lnTo>
                  <a:lnTo>
                    <a:pt x="10490704" y="1045372"/>
                  </a:lnTo>
                  <a:lnTo>
                    <a:pt x="10468019" y="1081053"/>
                  </a:lnTo>
                  <a:lnTo>
                    <a:pt x="10438259" y="1110813"/>
                  </a:lnTo>
                  <a:lnTo>
                    <a:pt x="10402578" y="1133499"/>
                  </a:lnTo>
                  <a:lnTo>
                    <a:pt x="10362130" y="1147956"/>
                  </a:lnTo>
                  <a:lnTo>
                    <a:pt x="10318067" y="1153031"/>
                  </a:lnTo>
                  <a:lnTo>
                    <a:pt x="192170" y="1153031"/>
                  </a:lnTo>
                  <a:lnTo>
                    <a:pt x="148107" y="1147956"/>
                  </a:lnTo>
                  <a:lnTo>
                    <a:pt x="107658" y="1133499"/>
                  </a:lnTo>
                  <a:lnTo>
                    <a:pt x="71977" y="1110813"/>
                  </a:lnTo>
                  <a:lnTo>
                    <a:pt x="42217" y="1081053"/>
                  </a:lnTo>
                  <a:lnTo>
                    <a:pt x="19532" y="1045372"/>
                  </a:lnTo>
                  <a:lnTo>
                    <a:pt x="5075" y="1004923"/>
                  </a:lnTo>
                  <a:lnTo>
                    <a:pt x="0" y="960859"/>
                  </a:lnTo>
                  <a:lnTo>
                    <a:pt x="0" y="192171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38199" y="3568157"/>
              <a:ext cx="10515600" cy="1153795"/>
            </a:xfrm>
            <a:custGeom>
              <a:avLst/>
              <a:gdLst/>
              <a:ahLst/>
              <a:cxnLst/>
              <a:rect l="l" t="t" r="r" b="b"/>
              <a:pathLst>
                <a:path w="10515600" h="1153795">
                  <a:moveTo>
                    <a:pt x="10323334" y="0"/>
                  </a:moveTo>
                  <a:lnTo>
                    <a:pt x="192265" y="0"/>
                  </a:lnTo>
                  <a:lnTo>
                    <a:pt x="148180" y="5077"/>
                  </a:lnTo>
                  <a:lnTo>
                    <a:pt x="107712" y="19542"/>
                  </a:lnTo>
                  <a:lnTo>
                    <a:pt x="72013" y="42238"/>
                  </a:lnTo>
                  <a:lnTo>
                    <a:pt x="42238" y="72013"/>
                  </a:lnTo>
                  <a:lnTo>
                    <a:pt x="19542" y="107712"/>
                  </a:lnTo>
                  <a:lnTo>
                    <a:pt x="5077" y="148180"/>
                  </a:lnTo>
                  <a:lnTo>
                    <a:pt x="0" y="192265"/>
                  </a:lnTo>
                  <a:lnTo>
                    <a:pt x="0" y="961339"/>
                  </a:lnTo>
                  <a:lnTo>
                    <a:pt x="5077" y="1005428"/>
                  </a:lnTo>
                  <a:lnTo>
                    <a:pt x="19542" y="1045900"/>
                  </a:lnTo>
                  <a:lnTo>
                    <a:pt x="42238" y="1081601"/>
                  </a:lnTo>
                  <a:lnTo>
                    <a:pt x="72013" y="1111377"/>
                  </a:lnTo>
                  <a:lnTo>
                    <a:pt x="107712" y="1134074"/>
                  </a:lnTo>
                  <a:lnTo>
                    <a:pt x="148180" y="1148539"/>
                  </a:lnTo>
                  <a:lnTo>
                    <a:pt x="192265" y="1153617"/>
                  </a:lnTo>
                  <a:lnTo>
                    <a:pt x="10323334" y="1153617"/>
                  </a:lnTo>
                  <a:lnTo>
                    <a:pt x="10367419" y="1148539"/>
                  </a:lnTo>
                  <a:lnTo>
                    <a:pt x="10407887" y="1134074"/>
                  </a:lnTo>
                  <a:lnTo>
                    <a:pt x="10443586" y="1111377"/>
                  </a:lnTo>
                  <a:lnTo>
                    <a:pt x="10473361" y="1081601"/>
                  </a:lnTo>
                  <a:lnTo>
                    <a:pt x="10496057" y="1045900"/>
                  </a:lnTo>
                  <a:lnTo>
                    <a:pt x="10510522" y="1005428"/>
                  </a:lnTo>
                  <a:lnTo>
                    <a:pt x="10515600" y="961339"/>
                  </a:lnTo>
                  <a:lnTo>
                    <a:pt x="10515600" y="192265"/>
                  </a:lnTo>
                  <a:lnTo>
                    <a:pt x="10510522" y="148180"/>
                  </a:lnTo>
                  <a:lnTo>
                    <a:pt x="10496057" y="107712"/>
                  </a:lnTo>
                  <a:lnTo>
                    <a:pt x="10473361" y="72013"/>
                  </a:lnTo>
                  <a:lnTo>
                    <a:pt x="10443586" y="42238"/>
                  </a:lnTo>
                  <a:lnTo>
                    <a:pt x="10407887" y="19542"/>
                  </a:lnTo>
                  <a:lnTo>
                    <a:pt x="10367419" y="5077"/>
                  </a:lnTo>
                  <a:lnTo>
                    <a:pt x="10323334" y="0"/>
                  </a:lnTo>
                  <a:close/>
                </a:path>
              </a:pathLst>
            </a:custGeom>
            <a:solidFill>
              <a:srgbClr val="4DC5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38199" y="3568152"/>
              <a:ext cx="10510520" cy="1153160"/>
            </a:xfrm>
            <a:custGeom>
              <a:avLst/>
              <a:gdLst/>
              <a:ahLst/>
              <a:cxnLst/>
              <a:rect l="l" t="t" r="r" b="b"/>
              <a:pathLst>
                <a:path w="10510520" h="1153160">
                  <a:moveTo>
                    <a:pt x="0" y="192171"/>
                  </a:moveTo>
                  <a:lnTo>
                    <a:pt x="5075" y="148108"/>
                  </a:lnTo>
                  <a:lnTo>
                    <a:pt x="19532" y="107659"/>
                  </a:lnTo>
                  <a:lnTo>
                    <a:pt x="42217" y="71978"/>
                  </a:lnTo>
                  <a:lnTo>
                    <a:pt x="71977" y="42218"/>
                  </a:lnTo>
                  <a:lnTo>
                    <a:pt x="107658" y="19532"/>
                  </a:lnTo>
                  <a:lnTo>
                    <a:pt x="148107" y="5075"/>
                  </a:lnTo>
                  <a:lnTo>
                    <a:pt x="192170" y="0"/>
                  </a:lnTo>
                  <a:lnTo>
                    <a:pt x="10318067" y="0"/>
                  </a:lnTo>
                  <a:lnTo>
                    <a:pt x="10362130" y="5075"/>
                  </a:lnTo>
                  <a:lnTo>
                    <a:pt x="10402578" y="19532"/>
                  </a:lnTo>
                  <a:lnTo>
                    <a:pt x="10438259" y="42218"/>
                  </a:lnTo>
                  <a:lnTo>
                    <a:pt x="10468019" y="71978"/>
                  </a:lnTo>
                  <a:lnTo>
                    <a:pt x="10490704" y="107659"/>
                  </a:lnTo>
                  <a:lnTo>
                    <a:pt x="10505162" y="148108"/>
                  </a:lnTo>
                  <a:lnTo>
                    <a:pt x="10510237" y="192171"/>
                  </a:lnTo>
                  <a:lnTo>
                    <a:pt x="10510237" y="960859"/>
                  </a:lnTo>
                  <a:lnTo>
                    <a:pt x="10505162" y="1004923"/>
                  </a:lnTo>
                  <a:lnTo>
                    <a:pt x="10490704" y="1045372"/>
                  </a:lnTo>
                  <a:lnTo>
                    <a:pt x="10468019" y="1081053"/>
                  </a:lnTo>
                  <a:lnTo>
                    <a:pt x="10438259" y="1110813"/>
                  </a:lnTo>
                  <a:lnTo>
                    <a:pt x="10402578" y="1133499"/>
                  </a:lnTo>
                  <a:lnTo>
                    <a:pt x="10362130" y="1147956"/>
                  </a:lnTo>
                  <a:lnTo>
                    <a:pt x="10318067" y="1153031"/>
                  </a:lnTo>
                  <a:lnTo>
                    <a:pt x="192170" y="1153031"/>
                  </a:lnTo>
                  <a:lnTo>
                    <a:pt x="148107" y="1147956"/>
                  </a:lnTo>
                  <a:lnTo>
                    <a:pt x="107658" y="1133499"/>
                  </a:lnTo>
                  <a:lnTo>
                    <a:pt x="71977" y="1110813"/>
                  </a:lnTo>
                  <a:lnTo>
                    <a:pt x="42217" y="1081053"/>
                  </a:lnTo>
                  <a:lnTo>
                    <a:pt x="19532" y="1045372"/>
                  </a:lnTo>
                  <a:lnTo>
                    <a:pt x="5075" y="1004923"/>
                  </a:lnTo>
                  <a:lnTo>
                    <a:pt x="0" y="960859"/>
                  </a:lnTo>
                  <a:lnTo>
                    <a:pt x="0" y="192171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38199" y="4805296"/>
              <a:ext cx="10515600" cy="1153795"/>
            </a:xfrm>
            <a:custGeom>
              <a:avLst/>
              <a:gdLst/>
              <a:ahLst/>
              <a:cxnLst/>
              <a:rect l="l" t="t" r="r" b="b"/>
              <a:pathLst>
                <a:path w="10515600" h="1153795">
                  <a:moveTo>
                    <a:pt x="10323334" y="0"/>
                  </a:moveTo>
                  <a:lnTo>
                    <a:pt x="192265" y="0"/>
                  </a:lnTo>
                  <a:lnTo>
                    <a:pt x="148180" y="5077"/>
                  </a:lnTo>
                  <a:lnTo>
                    <a:pt x="107712" y="19542"/>
                  </a:lnTo>
                  <a:lnTo>
                    <a:pt x="72013" y="42238"/>
                  </a:lnTo>
                  <a:lnTo>
                    <a:pt x="42238" y="72013"/>
                  </a:lnTo>
                  <a:lnTo>
                    <a:pt x="19542" y="107712"/>
                  </a:lnTo>
                  <a:lnTo>
                    <a:pt x="5077" y="148180"/>
                  </a:lnTo>
                  <a:lnTo>
                    <a:pt x="0" y="192265"/>
                  </a:lnTo>
                  <a:lnTo>
                    <a:pt x="0" y="961339"/>
                  </a:lnTo>
                  <a:lnTo>
                    <a:pt x="5077" y="1005428"/>
                  </a:lnTo>
                  <a:lnTo>
                    <a:pt x="19542" y="1045900"/>
                  </a:lnTo>
                  <a:lnTo>
                    <a:pt x="42238" y="1081601"/>
                  </a:lnTo>
                  <a:lnTo>
                    <a:pt x="72013" y="1111377"/>
                  </a:lnTo>
                  <a:lnTo>
                    <a:pt x="107712" y="1134074"/>
                  </a:lnTo>
                  <a:lnTo>
                    <a:pt x="148180" y="1148539"/>
                  </a:lnTo>
                  <a:lnTo>
                    <a:pt x="192265" y="1153617"/>
                  </a:lnTo>
                  <a:lnTo>
                    <a:pt x="10323334" y="1153617"/>
                  </a:lnTo>
                  <a:lnTo>
                    <a:pt x="10367419" y="1148539"/>
                  </a:lnTo>
                  <a:lnTo>
                    <a:pt x="10407887" y="1134074"/>
                  </a:lnTo>
                  <a:lnTo>
                    <a:pt x="10443586" y="1111377"/>
                  </a:lnTo>
                  <a:lnTo>
                    <a:pt x="10473361" y="1081601"/>
                  </a:lnTo>
                  <a:lnTo>
                    <a:pt x="10496057" y="1045900"/>
                  </a:lnTo>
                  <a:lnTo>
                    <a:pt x="10510522" y="1005428"/>
                  </a:lnTo>
                  <a:lnTo>
                    <a:pt x="10515600" y="961339"/>
                  </a:lnTo>
                  <a:lnTo>
                    <a:pt x="10515600" y="192265"/>
                  </a:lnTo>
                  <a:lnTo>
                    <a:pt x="10510522" y="148180"/>
                  </a:lnTo>
                  <a:lnTo>
                    <a:pt x="10496057" y="107712"/>
                  </a:lnTo>
                  <a:lnTo>
                    <a:pt x="10473361" y="72013"/>
                  </a:lnTo>
                  <a:lnTo>
                    <a:pt x="10443586" y="42238"/>
                  </a:lnTo>
                  <a:lnTo>
                    <a:pt x="10407887" y="19542"/>
                  </a:lnTo>
                  <a:lnTo>
                    <a:pt x="10367419" y="5077"/>
                  </a:lnTo>
                  <a:lnTo>
                    <a:pt x="10323334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38199" y="4805292"/>
              <a:ext cx="10510520" cy="1153160"/>
            </a:xfrm>
            <a:custGeom>
              <a:avLst/>
              <a:gdLst/>
              <a:ahLst/>
              <a:cxnLst/>
              <a:rect l="l" t="t" r="r" b="b"/>
              <a:pathLst>
                <a:path w="10510520" h="1153160">
                  <a:moveTo>
                    <a:pt x="0" y="192171"/>
                  </a:moveTo>
                  <a:lnTo>
                    <a:pt x="5075" y="148108"/>
                  </a:lnTo>
                  <a:lnTo>
                    <a:pt x="19532" y="107659"/>
                  </a:lnTo>
                  <a:lnTo>
                    <a:pt x="42217" y="71978"/>
                  </a:lnTo>
                  <a:lnTo>
                    <a:pt x="71977" y="42218"/>
                  </a:lnTo>
                  <a:lnTo>
                    <a:pt x="107658" y="19532"/>
                  </a:lnTo>
                  <a:lnTo>
                    <a:pt x="148107" y="5075"/>
                  </a:lnTo>
                  <a:lnTo>
                    <a:pt x="192170" y="0"/>
                  </a:lnTo>
                  <a:lnTo>
                    <a:pt x="10318067" y="0"/>
                  </a:lnTo>
                  <a:lnTo>
                    <a:pt x="10362130" y="5075"/>
                  </a:lnTo>
                  <a:lnTo>
                    <a:pt x="10402578" y="19532"/>
                  </a:lnTo>
                  <a:lnTo>
                    <a:pt x="10438259" y="42218"/>
                  </a:lnTo>
                  <a:lnTo>
                    <a:pt x="10468019" y="71978"/>
                  </a:lnTo>
                  <a:lnTo>
                    <a:pt x="10490704" y="107659"/>
                  </a:lnTo>
                  <a:lnTo>
                    <a:pt x="10505162" y="148108"/>
                  </a:lnTo>
                  <a:lnTo>
                    <a:pt x="10510237" y="192171"/>
                  </a:lnTo>
                  <a:lnTo>
                    <a:pt x="10510237" y="960859"/>
                  </a:lnTo>
                  <a:lnTo>
                    <a:pt x="10505162" y="1004923"/>
                  </a:lnTo>
                  <a:lnTo>
                    <a:pt x="10490704" y="1045372"/>
                  </a:lnTo>
                  <a:lnTo>
                    <a:pt x="10468019" y="1081053"/>
                  </a:lnTo>
                  <a:lnTo>
                    <a:pt x="10438259" y="1110813"/>
                  </a:lnTo>
                  <a:lnTo>
                    <a:pt x="10402578" y="1133499"/>
                  </a:lnTo>
                  <a:lnTo>
                    <a:pt x="10362130" y="1147956"/>
                  </a:lnTo>
                  <a:lnTo>
                    <a:pt x="10318067" y="1153031"/>
                  </a:lnTo>
                  <a:lnTo>
                    <a:pt x="192170" y="1153031"/>
                  </a:lnTo>
                  <a:lnTo>
                    <a:pt x="148107" y="1147956"/>
                  </a:lnTo>
                  <a:lnTo>
                    <a:pt x="107658" y="1133499"/>
                  </a:lnTo>
                  <a:lnTo>
                    <a:pt x="71977" y="1110813"/>
                  </a:lnTo>
                  <a:lnTo>
                    <a:pt x="42217" y="1081053"/>
                  </a:lnTo>
                  <a:lnTo>
                    <a:pt x="19532" y="1045372"/>
                  </a:lnTo>
                  <a:lnTo>
                    <a:pt x="5075" y="1004923"/>
                  </a:lnTo>
                  <a:lnTo>
                    <a:pt x="0" y="960859"/>
                  </a:lnTo>
                  <a:lnTo>
                    <a:pt x="0" y="192171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22769" rIns="0" bIns="0" rtlCol="0" vert="horz">
            <a:spAutoFit/>
          </a:bodyPr>
          <a:lstStyle/>
          <a:p>
            <a:pPr marL="88900" marR="680085">
              <a:lnSpc>
                <a:spcPts val="3220"/>
              </a:lnSpc>
              <a:spcBef>
                <a:spcPts val="425"/>
              </a:spcBef>
            </a:pP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900" spc="-3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-10" b="0">
                <a:solidFill>
                  <a:srgbClr val="FFFFFF"/>
                </a:solidFill>
                <a:latin typeface="Calibri"/>
                <a:cs typeface="Calibri"/>
              </a:rPr>
              <a:t>Kindergarten</a:t>
            </a:r>
            <a:r>
              <a:rPr dirty="0" sz="2900" spc="-3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2900" spc="-4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dirty="0" sz="2900" spc="-3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College</a:t>
            </a:r>
            <a:r>
              <a:rPr dirty="0" sz="2900" spc="-3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dirty="0" sz="2900" spc="-3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-10" b="0">
                <a:solidFill>
                  <a:srgbClr val="FFFFFF"/>
                </a:solidFill>
                <a:latin typeface="Calibri"/>
                <a:cs typeface="Calibri"/>
              </a:rPr>
              <a:t>Education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Facilities</a:t>
            </a:r>
            <a:r>
              <a:rPr dirty="0" sz="2900" spc="-6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Bond</a:t>
            </a:r>
            <a:r>
              <a:rPr dirty="0" sz="2900" spc="-5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Act</a:t>
            </a:r>
            <a:r>
              <a:rPr dirty="0" sz="2900" spc="-5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900" spc="-5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  <a:r>
              <a:rPr dirty="0" sz="2900" spc="-5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(Proposition</a:t>
            </a:r>
            <a:r>
              <a:rPr dirty="0" sz="2900" spc="-5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51),</a:t>
            </a:r>
            <a:r>
              <a:rPr dirty="0" sz="2900" spc="-5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(November</a:t>
            </a:r>
            <a:r>
              <a:rPr dirty="0" sz="2900" spc="-5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-10" b="0">
                <a:solidFill>
                  <a:srgbClr val="FFFFFF"/>
                </a:solidFill>
                <a:latin typeface="Calibri"/>
                <a:cs typeface="Calibri"/>
              </a:rPr>
              <a:t>2016)</a:t>
            </a:r>
            <a:endParaRPr sz="2900">
              <a:latin typeface="Calibri"/>
              <a:cs typeface="Calibri"/>
            </a:endParaRPr>
          </a:p>
          <a:p>
            <a:pPr marL="88900" marR="192405">
              <a:lnSpc>
                <a:spcPts val="3220"/>
              </a:lnSpc>
              <a:spcBef>
                <a:spcPts val="3300"/>
              </a:spcBef>
            </a:pP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2900" spc="-7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-10" b="0">
                <a:solidFill>
                  <a:srgbClr val="FFFFFF"/>
                </a:solidFill>
                <a:latin typeface="Calibri"/>
                <a:cs typeface="Calibri"/>
              </a:rPr>
              <a:t>authorized</a:t>
            </a:r>
            <a:r>
              <a:rPr dirty="0" sz="2900" spc="-7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$9</a:t>
            </a:r>
            <a:r>
              <a:rPr dirty="0" sz="2900" spc="-6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billion</a:t>
            </a:r>
            <a:r>
              <a:rPr dirty="0" sz="2900" spc="-7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900" spc="-6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-10" b="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dirty="0" sz="2900" spc="-6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dirty="0" sz="2900" spc="-6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Obligation</a:t>
            </a:r>
            <a:r>
              <a:rPr dirty="0" sz="2900" spc="-7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bonds</a:t>
            </a:r>
            <a:r>
              <a:rPr dirty="0" sz="2900" spc="-7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-25" b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2900" spc="-6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-45" b="0">
                <a:solidFill>
                  <a:srgbClr val="FFFFFF"/>
                </a:solidFill>
                <a:latin typeface="Calibri"/>
                <a:cs typeface="Calibri"/>
              </a:rPr>
              <a:t>K-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dirty="0" sz="2900" spc="-5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900" spc="-6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dirty="0" sz="2900" spc="-5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college</a:t>
            </a:r>
            <a:r>
              <a:rPr dirty="0" sz="2900" spc="-5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dirty="0" sz="2900" spc="-5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facilities</a:t>
            </a:r>
            <a:r>
              <a:rPr dirty="0" sz="2900" spc="-6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-10" b="0">
                <a:solidFill>
                  <a:srgbClr val="FFFFFF"/>
                </a:solidFill>
                <a:latin typeface="Calibri"/>
                <a:cs typeface="Calibri"/>
              </a:rPr>
              <a:t>construction.</a:t>
            </a:r>
            <a:endParaRPr sz="2900">
              <a:latin typeface="Calibri"/>
              <a:cs typeface="Calibri"/>
            </a:endParaRPr>
          </a:p>
          <a:p>
            <a:pPr marL="88900" marR="5080">
              <a:lnSpc>
                <a:spcPts val="3190"/>
              </a:lnSpc>
              <a:spcBef>
                <a:spcPts val="3329"/>
              </a:spcBef>
            </a:pP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Expects</a:t>
            </a:r>
            <a:r>
              <a:rPr dirty="0" sz="2900" spc="-5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900" spc="-4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reach</a:t>
            </a:r>
            <a:r>
              <a:rPr dirty="0" sz="2900" spc="-5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agreement</a:t>
            </a:r>
            <a:r>
              <a:rPr dirty="0" sz="2900" spc="-4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900" spc="-5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900" spc="-4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bond</a:t>
            </a:r>
            <a:r>
              <a:rPr dirty="0" sz="2900" spc="-5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proposal</a:t>
            </a:r>
            <a:r>
              <a:rPr dirty="0" sz="2900" spc="-4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900" spc="-4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900" spc="-4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considered</a:t>
            </a:r>
            <a:r>
              <a:rPr dirty="0" sz="2900" spc="-4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-25" b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900" spc="-5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November</a:t>
            </a:r>
            <a:r>
              <a:rPr dirty="0" sz="2900" spc="-4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b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dirty="0" sz="2900" spc="-4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-10" b="0">
                <a:solidFill>
                  <a:srgbClr val="FFFFFF"/>
                </a:solidFill>
                <a:latin typeface="Calibri"/>
                <a:cs typeface="Calibri"/>
              </a:rPr>
              <a:t>election.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96747"/>
            <a:ext cx="5243195" cy="1209040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1492250">
              <a:lnSpc>
                <a:spcPts val="3000"/>
              </a:lnSpc>
              <a:spcBef>
                <a:spcPts val="500"/>
              </a:spcBef>
            </a:pPr>
            <a:r>
              <a:rPr dirty="0" sz="2800">
                <a:solidFill>
                  <a:srgbClr val="FFFFFF"/>
                </a:solidFill>
              </a:rPr>
              <a:t>Legislative</a:t>
            </a:r>
            <a:r>
              <a:rPr dirty="0" sz="2800" spc="-140">
                <a:solidFill>
                  <a:srgbClr val="FFFFFF"/>
                </a:solidFill>
              </a:rPr>
              <a:t> </a:t>
            </a:r>
            <a:r>
              <a:rPr dirty="0" sz="2800" spc="-10">
                <a:solidFill>
                  <a:srgbClr val="FFFFFF"/>
                </a:solidFill>
              </a:rPr>
              <a:t>Analyst’s</a:t>
            </a:r>
            <a:r>
              <a:rPr dirty="0" sz="2800" spc="-140">
                <a:solidFill>
                  <a:srgbClr val="FFFFFF"/>
                </a:solidFill>
              </a:rPr>
              <a:t> </a:t>
            </a:r>
            <a:r>
              <a:rPr dirty="0" sz="2800" spc="-10">
                <a:solidFill>
                  <a:srgbClr val="FFFFFF"/>
                </a:solidFill>
              </a:rPr>
              <a:t>Office </a:t>
            </a:r>
            <a:r>
              <a:rPr dirty="0" sz="2800">
                <a:solidFill>
                  <a:srgbClr val="FFFFFF"/>
                </a:solidFill>
              </a:rPr>
              <a:t>The</a:t>
            </a:r>
            <a:r>
              <a:rPr dirty="0" sz="2800" spc="-20">
                <a:solidFill>
                  <a:srgbClr val="FFFFFF"/>
                </a:solidFill>
              </a:rPr>
              <a:t> </a:t>
            </a:r>
            <a:r>
              <a:rPr dirty="0" sz="2800" spc="-10">
                <a:solidFill>
                  <a:srgbClr val="FFFFFF"/>
                </a:solidFill>
              </a:rPr>
              <a:t>2024-</a:t>
            </a:r>
            <a:r>
              <a:rPr dirty="0" sz="2800">
                <a:solidFill>
                  <a:srgbClr val="FFFFFF"/>
                </a:solidFill>
              </a:rPr>
              <a:t>25</a:t>
            </a:r>
            <a:r>
              <a:rPr dirty="0" sz="2800" spc="-10">
                <a:solidFill>
                  <a:srgbClr val="FFFFFF"/>
                </a:solidFill>
              </a:rPr>
              <a:t> Budget:</a:t>
            </a:r>
            <a:endParaRPr sz="2800"/>
          </a:p>
          <a:p>
            <a:pPr marL="12700">
              <a:lnSpc>
                <a:spcPts val="2915"/>
              </a:lnSpc>
            </a:pPr>
            <a:r>
              <a:rPr dirty="0" sz="2750" spc="55">
                <a:solidFill>
                  <a:srgbClr val="FFFFFF"/>
                </a:solidFill>
              </a:rPr>
              <a:t>Overview</a:t>
            </a:r>
            <a:r>
              <a:rPr dirty="0" sz="2750" spc="95">
                <a:solidFill>
                  <a:srgbClr val="FFFFFF"/>
                </a:solidFill>
              </a:rPr>
              <a:t> </a:t>
            </a:r>
            <a:r>
              <a:rPr dirty="0" sz="2750">
                <a:solidFill>
                  <a:srgbClr val="FFFFFF"/>
                </a:solidFill>
              </a:rPr>
              <a:t>of</a:t>
            </a:r>
            <a:r>
              <a:rPr dirty="0" sz="2750" spc="95">
                <a:solidFill>
                  <a:srgbClr val="FFFFFF"/>
                </a:solidFill>
              </a:rPr>
              <a:t> </a:t>
            </a:r>
            <a:r>
              <a:rPr dirty="0" sz="2750" spc="50">
                <a:solidFill>
                  <a:srgbClr val="FFFFFF"/>
                </a:solidFill>
              </a:rPr>
              <a:t>the</a:t>
            </a:r>
            <a:r>
              <a:rPr dirty="0" sz="2750" spc="95">
                <a:solidFill>
                  <a:srgbClr val="FFFFFF"/>
                </a:solidFill>
              </a:rPr>
              <a:t> </a:t>
            </a:r>
            <a:r>
              <a:rPr dirty="0" sz="2750" spc="50">
                <a:solidFill>
                  <a:srgbClr val="FFFFFF"/>
                </a:solidFill>
              </a:rPr>
              <a:t>Governor’s</a:t>
            </a:r>
            <a:r>
              <a:rPr dirty="0" sz="2750" spc="95">
                <a:solidFill>
                  <a:srgbClr val="FFFFFF"/>
                </a:solidFill>
              </a:rPr>
              <a:t> </a:t>
            </a:r>
            <a:r>
              <a:rPr dirty="0" sz="2750" spc="45">
                <a:solidFill>
                  <a:srgbClr val="FFFFFF"/>
                </a:solidFill>
              </a:rPr>
              <a:t>Budget</a:t>
            </a:r>
            <a:endParaRPr sz="2750"/>
          </a:p>
        </p:txBody>
      </p:sp>
      <p:grpSp>
        <p:nvGrpSpPr>
          <p:cNvPr id="4" name="object 4" descr=""/>
          <p:cNvGrpSpPr/>
          <p:nvPr/>
        </p:nvGrpSpPr>
        <p:grpSpPr>
          <a:xfrm>
            <a:off x="831853" y="2106656"/>
            <a:ext cx="10523220" cy="4076700"/>
            <a:chOff x="831853" y="2106656"/>
            <a:chExt cx="10523220" cy="4076700"/>
          </a:xfrm>
        </p:grpSpPr>
        <p:sp>
          <p:nvSpPr>
            <p:cNvPr id="5" name="object 5" descr=""/>
            <p:cNvSpPr/>
            <p:nvPr/>
          </p:nvSpPr>
          <p:spPr>
            <a:xfrm>
              <a:off x="838199" y="2113009"/>
              <a:ext cx="10515600" cy="802640"/>
            </a:xfrm>
            <a:custGeom>
              <a:avLst/>
              <a:gdLst/>
              <a:ahLst/>
              <a:cxnLst/>
              <a:rect l="l" t="t" r="r" b="b"/>
              <a:pathLst>
                <a:path w="10515600" h="802639">
                  <a:moveTo>
                    <a:pt x="10381894" y="0"/>
                  </a:moveTo>
                  <a:lnTo>
                    <a:pt x="133692" y="0"/>
                  </a:lnTo>
                  <a:lnTo>
                    <a:pt x="91435" y="6815"/>
                  </a:lnTo>
                  <a:lnTo>
                    <a:pt x="54735" y="25794"/>
                  </a:lnTo>
                  <a:lnTo>
                    <a:pt x="25794" y="54735"/>
                  </a:lnTo>
                  <a:lnTo>
                    <a:pt x="6815" y="91435"/>
                  </a:lnTo>
                  <a:lnTo>
                    <a:pt x="0" y="133692"/>
                  </a:lnTo>
                  <a:lnTo>
                    <a:pt x="0" y="668477"/>
                  </a:lnTo>
                  <a:lnTo>
                    <a:pt x="6815" y="710736"/>
                  </a:lnTo>
                  <a:lnTo>
                    <a:pt x="25794" y="747439"/>
                  </a:lnTo>
                  <a:lnTo>
                    <a:pt x="54735" y="776383"/>
                  </a:lnTo>
                  <a:lnTo>
                    <a:pt x="91435" y="795365"/>
                  </a:lnTo>
                  <a:lnTo>
                    <a:pt x="133692" y="802182"/>
                  </a:lnTo>
                  <a:lnTo>
                    <a:pt x="10381894" y="802182"/>
                  </a:lnTo>
                  <a:lnTo>
                    <a:pt x="10424158" y="795365"/>
                  </a:lnTo>
                  <a:lnTo>
                    <a:pt x="10460862" y="776383"/>
                  </a:lnTo>
                  <a:lnTo>
                    <a:pt x="10489804" y="747439"/>
                  </a:lnTo>
                  <a:lnTo>
                    <a:pt x="10508784" y="710736"/>
                  </a:lnTo>
                  <a:lnTo>
                    <a:pt x="10515600" y="668477"/>
                  </a:lnTo>
                  <a:lnTo>
                    <a:pt x="10515600" y="133692"/>
                  </a:lnTo>
                  <a:lnTo>
                    <a:pt x="10508784" y="91435"/>
                  </a:lnTo>
                  <a:lnTo>
                    <a:pt x="10489804" y="54735"/>
                  </a:lnTo>
                  <a:lnTo>
                    <a:pt x="10460862" y="25794"/>
                  </a:lnTo>
                  <a:lnTo>
                    <a:pt x="10424158" y="6815"/>
                  </a:lnTo>
                  <a:lnTo>
                    <a:pt x="10381894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38199" y="2113003"/>
              <a:ext cx="10510520" cy="802005"/>
            </a:xfrm>
            <a:custGeom>
              <a:avLst/>
              <a:gdLst/>
              <a:ahLst/>
              <a:cxnLst/>
              <a:rect l="l" t="t" r="r" b="b"/>
              <a:pathLst>
                <a:path w="10510520" h="802005">
                  <a:moveTo>
                    <a:pt x="0" y="133631"/>
                  </a:moveTo>
                  <a:lnTo>
                    <a:pt x="6812" y="91393"/>
                  </a:lnTo>
                  <a:lnTo>
                    <a:pt x="25782" y="54710"/>
                  </a:lnTo>
                  <a:lnTo>
                    <a:pt x="54710" y="25783"/>
                  </a:lnTo>
                  <a:lnTo>
                    <a:pt x="91393" y="6812"/>
                  </a:lnTo>
                  <a:lnTo>
                    <a:pt x="133630" y="0"/>
                  </a:lnTo>
                  <a:lnTo>
                    <a:pt x="10376606" y="0"/>
                  </a:lnTo>
                  <a:lnTo>
                    <a:pt x="10418844" y="6812"/>
                  </a:lnTo>
                  <a:lnTo>
                    <a:pt x="10455527" y="25783"/>
                  </a:lnTo>
                  <a:lnTo>
                    <a:pt x="10484454" y="54710"/>
                  </a:lnTo>
                  <a:lnTo>
                    <a:pt x="10503424" y="91393"/>
                  </a:lnTo>
                  <a:lnTo>
                    <a:pt x="10510237" y="133631"/>
                  </a:lnTo>
                  <a:lnTo>
                    <a:pt x="10510237" y="668145"/>
                  </a:lnTo>
                  <a:lnTo>
                    <a:pt x="10503424" y="710383"/>
                  </a:lnTo>
                  <a:lnTo>
                    <a:pt x="10484454" y="747066"/>
                  </a:lnTo>
                  <a:lnTo>
                    <a:pt x="10455527" y="775993"/>
                  </a:lnTo>
                  <a:lnTo>
                    <a:pt x="10418844" y="794964"/>
                  </a:lnTo>
                  <a:lnTo>
                    <a:pt x="10376606" y="801776"/>
                  </a:lnTo>
                  <a:lnTo>
                    <a:pt x="133630" y="801776"/>
                  </a:lnTo>
                  <a:lnTo>
                    <a:pt x="91393" y="794964"/>
                  </a:lnTo>
                  <a:lnTo>
                    <a:pt x="54710" y="775993"/>
                  </a:lnTo>
                  <a:lnTo>
                    <a:pt x="25782" y="747066"/>
                  </a:lnTo>
                  <a:lnTo>
                    <a:pt x="6812" y="710383"/>
                  </a:lnTo>
                  <a:lnTo>
                    <a:pt x="0" y="668145"/>
                  </a:lnTo>
                  <a:lnTo>
                    <a:pt x="0" y="133631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38199" y="2928442"/>
              <a:ext cx="10515600" cy="802640"/>
            </a:xfrm>
            <a:custGeom>
              <a:avLst/>
              <a:gdLst/>
              <a:ahLst/>
              <a:cxnLst/>
              <a:rect l="l" t="t" r="r" b="b"/>
              <a:pathLst>
                <a:path w="10515600" h="802639">
                  <a:moveTo>
                    <a:pt x="10381894" y="0"/>
                  </a:moveTo>
                  <a:lnTo>
                    <a:pt x="133692" y="0"/>
                  </a:lnTo>
                  <a:lnTo>
                    <a:pt x="91435" y="6815"/>
                  </a:lnTo>
                  <a:lnTo>
                    <a:pt x="54735" y="25794"/>
                  </a:lnTo>
                  <a:lnTo>
                    <a:pt x="25794" y="54735"/>
                  </a:lnTo>
                  <a:lnTo>
                    <a:pt x="6815" y="91435"/>
                  </a:lnTo>
                  <a:lnTo>
                    <a:pt x="0" y="133692"/>
                  </a:lnTo>
                  <a:lnTo>
                    <a:pt x="0" y="668477"/>
                  </a:lnTo>
                  <a:lnTo>
                    <a:pt x="6815" y="710736"/>
                  </a:lnTo>
                  <a:lnTo>
                    <a:pt x="25794" y="747439"/>
                  </a:lnTo>
                  <a:lnTo>
                    <a:pt x="54735" y="776383"/>
                  </a:lnTo>
                  <a:lnTo>
                    <a:pt x="91435" y="795365"/>
                  </a:lnTo>
                  <a:lnTo>
                    <a:pt x="133692" y="802182"/>
                  </a:lnTo>
                  <a:lnTo>
                    <a:pt x="10381894" y="802182"/>
                  </a:lnTo>
                  <a:lnTo>
                    <a:pt x="10424158" y="795365"/>
                  </a:lnTo>
                  <a:lnTo>
                    <a:pt x="10460862" y="776383"/>
                  </a:lnTo>
                  <a:lnTo>
                    <a:pt x="10489804" y="747439"/>
                  </a:lnTo>
                  <a:lnTo>
                    <a:pt x="10508784" y="710736"/>
                  </a:lnTo>
                  <a:lnTo>
                    <a:pt x="10515600" y="668477"/>
                  </a:lnTo>
                  <a:lnTo>
                    <a:pt x="10515600" y="133692"/>
                  </a:lnTo>
                  <a:lnTo>
                    <a:pt x="10508784" y="91435"/>
                  </a:lnTo>
                  <a:lnTo>
                    <a:pt x="10489804" y="54735"/>
                  </a:lnTo>
                  <a:lnTo>
                    <a:pt x="10460862" y="25794"/>
                  </a:lnTo>
                  <a:lnTo>
                    <a:pt x="10424158" y="6815"/>
                  </a:lnTo>
                  <a:lnTo>
                    <a:pt x="10381894" y="0"/>
                  </a:lnTo>
                  <a:close/>
                </a:path>
              </a:pathLst>
            </a:custGeom>
            <a:solidFill>
              <a:srgbClr val="54CC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38199" y="2928435"/>
              <a:ext cx="10510520" cy="802005"/>
            </a:xfrm>
            <a:custGeom>
              <a:avLst/>
              <a:gdLst/>
              <a:ahLst/>
              <a:cxnLst/>
              <a:rect l="l" t="t" r="r" b="b"/>
              <a:pathLst>
                <a:path w="10510520" h="802004">
                  <a:moveTo>
                    <a:pt x="0" y="133631"/>
                  </a:moveTo>
                  <a:lnTo>
                    <a:pt x="6812" y="91393"/>
                  </a:lnTo>
                  <a:lnTo>
                    <a:pt x="25782" y="54710"/>
                  </a:lnTo>
                  <a:lnTo>
                    <a:pt x="54710" y="25783"/>
                  </a:lnTo>
                  <a:lnTo>
                    <a:pt x="91393" y="6812"/>
                  </a:lnTo>
                  <a:lnTo>
                    <a:pt x="133630" y="0"/>
                  </a:lnTo>
                  <a:lnTo>
                    <a:pt x="10376606" y="0"/>
                  </a:lnTo>
                  <a:lnTo>
                    <a:pt x="10418844" y="6812"/>
                  </a:lnTo>
                  <a:lnTo>
                    <a:pt x="10455527" y="25783"/>
                  </a:lnTo>
                  <a:lnTo>
                    <a:pt x="10484454" y="54710"/>
                  </a:lnTo>
                  <a:lnTo>
                    <a:pt x="10503424" y="91393"/>
                  </a:lnTo>
                  <a:lnTo>
                    <a:pt x="10510237" y="133631"/>
                  </a:lnTo>
                  <a:lnTo>
                    <a:pt x="10510237" y="668145"/>
                  </a:lnTo>
                  <a:lnTo>
                    <a:pt x="10503424" y="710383"/>
                  </a:lnTo>
                  <a:lnTo>
                    <a:pt x="10484454" y="747066"/>
                  </a:lnTo>
                  <a:lnTo>
                    <a:pt x="10455527" y="775993"/>
                  </a:lnTo>
                  <a:lnTo>
                    <a:pt x="10418844" y="794964"/>
                  </a:lnTo>
                  <a:lnTo>
                    <a:pt x="10376606" y="801776"/>
                  </a:lnTo>
                  <a:lnTo>
                    <a:pt x="133630" y="801776"/>
                  </a:lnTo>
                  <a:lnTo>
                    <a:pt x="91393" y="794964"/>
                  </a:lnTo>
                  <a:lnTo>
                    <a:pt x="54710" y="775993"/>
                  </a:lnTo>
                  <a:lnTo>
                    <a:pt x="25782" y="747066"/>
                  </a:lnTo>
                  <a:lnTo>
                    <a:pt x="6812" y="710383"/>
                  </a:lnTo>
                  <a:lnTo>
                    <a:pt x="0" y="668145"/>
                  </a:lnTo>
                  <a:lnTo>
                    <a:pt x="0" y="133631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38199" y="3743863"/>
              <a:ext cx="10515600" cy="802640"/>
            </a:xfrm>
            <a:custGeom>
              <a:avLst/>
              <a:gdLst/>
              <a:ahLst/>
              <a:cxnLst/>
              <a:rect l="l" t="t" r="r" b="b"/>
              <a:pathLst>
                <a:path w="10515600" h="802639">
                  <a:moveTo>
                    <a:pt x="10381894" y="0"/>
                  </a:moveTo>
                  <a:lnTo>
                    <a:pt x="133692" y="0"/>
                  </a:lnTo>
                  <a:lnTo>
                    <a:pt x="91435" y="6816"/>
                  </a:lnTo>
                  <a:lnTo>
                    <a:pt x="54735" y="25799"/>
                  </a:lnTo>
                  <a:lnTo>
                    <a:pt x="25794" y="54743"/>
                  </a:lnTo>
                  <a:lnTo>
                    <a:pt x="6815" y="91446"/>
                  </a:lnTo>
                  <a:lnTo>
                    <a:pt x="0" y="133705"/>
                  </a:lnTo>
                  <a:lnTo>
                    <a:pt x="0" y="668489"/>
                  </a:lnTo>
                  <a:lnTo>
                    <a:pt x="6815" y="710748"/>
                  </a:lnTo>
                  <a:lnTo>
                    <a:pt x="25794" y="747452"/>
                  </a:lnTo>
                  <a:lnTo>
                    <a:pt x="54735" y="776396"/>
                  </a:lnTo>
                  <a:lnTo>
                    <a:pt x="91435" y="795378"/>
                  </a:lnTo>
                  <a:lnTo>
                    <a:pt x="133692" y="802195"/>
                  </a:lnTo>
                  <a:lnTo>
                    <a:pt x="10381894" y="802195"/>
                  </a:lnTo>
                  <a:lnTo>
                    <a:pt x="10424158" y="795378"/>
                  </a:lnTo>
                  <a:lnTo>
                    <a:pt x="10460862" y="776396"/>
                  </a:lnTo>
                  <a:lnTo>
                    <a:pt x="10489804" y="747452"/>
                  </a:lnTo>
                  <a:lnTo>
                    <a:pt x="10508784" y="710748"/>
                  </a:lnTo>
                  <a:lnTo>
                    <a:pt x="10515600" y="668489"/>
                  </a:lnTo>
                  <a:lnTo>
                    <a:pt x="10515600" y="133705"/>
                  </a:lnTo>
                  <a:lnTo>
                    <a:pt x="10508784" y="91446"/>
                  </a:lnTo>
                  <a:lnTo>
                    <a:pt x="10489804" y="54743"/>
                  </a:lnTo>
                  <a:lnTo>
                    <a:pt x="10460862" y="25799"/>
                  </a:lnTo>
                  <a:lnTo>
                    <a:pt x="10424158" y="6816"/>
                  </a:lnTo>
                  <a:lnTo>
                    <a:pt x="10381894" y="0"/>
                  </a:lnTo>
                  <a:close/>
                </a:path>
              </a:pathLst>
            </a:custGeom>
            <a:solidFill>
              <a:srgbClr val="4DC5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38199" y="3743868"/>
              <a:ext cx="10510520" cy="802005"/>
            </a:xfrm>
            <a:custGeom>
              <a:avLst/>
              <a:gdLst/>
              <a:ahLst/>
              <a:cxnLst/>
              <a:rect l="l" t="t" r="r" b="b"/>
              <a:pathLst>
                <a:path w="10510520" h="802004">
                  <a:moveTo>
                    <a:pt x="0" y="133631"/>
                  </a:moveTo>
                  <a:lnTo>
                    <a:pt x="6812" y="91393"/>
                  </a:lnTo>
                  <a:lnTo>
                    <a:pt x="25782" y="54710"/>
                  </a:lnTo>
                  <a:lnTo>
                    <a:pt x="54710" y="25783"/>
                  </a:lnTo>
                  <a:lnTo>
                    <a:pt x="91393" y="6812"/>
                  </a:lnTo>
                  <a:lnTo>
                    <a:pt x="133630" y="0"/>
                  </a:lnTo>
                  <a:lnTo>
                    <a:pt x="10376606" y="0"/>
                  </a:lnTo>
                  <a:lnTo>
                    <a:pt x="10418844" y="6812"/>
                  </a:lnTo>
                  <a:lnTo>
                    <a:pt x="10455527" y="25783"/>
                  </a:lnTo>
                  <a:lnTo>
                    <a:pt x="10484454" y="54710"/>
                  </a:lnTo>
                  <a:lnTo>
                    <a:pt x="10503424" y="91393"/>
                  </a:lnTo>
                  <a:lnTo>
                    <a:pt x="10510237" y="133631"/>
                  </a:lnTo>
                  <a:lnTo>
                    <a:pt x="10510237" y="668145"/>
                  </a:lnTo>
                  <a:lnTo>
                    <a:pt x="10503424" y="710383"/>
                  </a:lnTo>
                  <a:lnTo>
                    <a:pt x="10484454" y="747066"/>
                  </a:lnTo>
                  <a:lnTo>
                    <a:pt x="10455527" y="775993"/>
                  </a:lnTo>
                  <a:lnTo>
                    <a:pt x="10418844" y="794964"/>
                  </a:lnTo>
                  <a:lnTo>
                    <a:pt x="10376606" y="801776"/>
                  </a:lnTo>
                  <a:lnTo>
                    <a:pt x="133630" y="801776"/>
                  </a:lnTo>
                  <a:lnTo>
                    <a:pt x="91393" y="794964"/>
                  </a:lnTo>
                  <a:lnTo>
                    <a:pt x="54710" y="775993"/>
                  </a:lnTo>
                  <a:lnTo>
                    <a:pt x="25782" y="747066"/>
                  </a:lnTo>
                  <a:lnTo>
                    <a:pt x="6812" y="710383"/>
                  </a:lnTo>
                  <a:lnTo>
                    <a:pt x="0" y="668145"/>
                  </a:lnTo>
                  <a:lnTo>
                    <a:pt x="0" y="133631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38199" y="4559296"/>
              <a:ext cx="10515600" cy="802640"/>
            </a:xfrm>
            <a:custGeom>
              <a:avLst/>
              <a:gdLst/>
              <a:ahLst/>
              <a:cxnLst/>
              <a:rect l="l" t="t" r="r" b="b"/>
              <a:pathLst>
                <a:path w="10515600" h="802639">
                  <a:moveTo>
                    <a:pt x="10381894" y="0"/>
                  </a:moveTo>
                  <a:lnTo>
                    <a:pt x="133692" y="0"/>
                  </a:lnTo>
                  <a:lnTo>
                    <a:pt x="91435" y="6816"/>
                  </a:lnTo>
                  <a:lnTo>
                    <a:pt x="54735" y="25799"/>
                  </a:lnTo>
                  <a:lnTo>
                    <a:pt x="25794" y="54743"/>
                  </a:lnTo>
                  <a:lnTo>
                    <a:pt x="6815" y="91446"/>
                  </a:lnTo>
                  <a:lnTo>
                    <a:pt x="0" y="133705"/>
                  </a:lnTo>
                  <a:lnTo>
                    <a:pt x="0" y="668489"/>
                  </a:lnTo>
                  <a:lnTo>
                    <a:pt x="6815" y="710748"/>
                  </a:lnTo>
                  <a:lnTo>
                    <a:pt x="25794" y="747452"/>
                  </a:lnTo>
                  <a:lnTo>
                    <a:pt x="54735" y="776396"/>
                  </a:lnTo>
                  <a:lnTo>
                    <a:pt x="91435" y="795378"/>
                  </a:lnTo>
                  <a:lnTo>
                    <a:pt x="133692" y="802195"/>
                  </a:lnTo>
                  <a:lnTo>
                    <a:pt x="10381894" y="802195"/>
                  </a:lnTo>
                  <a:lnTo>
                    <a:pt x="10424158" y="795378"/>
                  </a:lnTo>
                  <a:lnTo>
                    <a:pt x="10460862" y="776396"/>
                  </a:lnTo>
                  <a:lnTo>
                    <a:pt x="10489804" y="747452"/>
                  </a:lnTo>
                  <a:lnTo>
                    <a:pt x="10508784" y="710748"/>
                  </a:lnTo>
                  <a:lnTo>
                    <a:pt x="10515600" y="668489"/>
                  </a:lnTo>
                  <a:lnTo>
                    <a:pt x="10515600" y="133705"/>
                  </a:lnTo>
                  <a:lnTo>
                    <a:pt x="10508784" y="91446"/>
                  </a:lnTo>
                  <a:lnTo>
                    <a:pt x="10489804" y="54743"/>
                  </a:lnTo>
                  <a:lnTo>
                    <a:pt x="10460862" y="25799"/>
                  </a:lnTo>
                  <a:lnTo>
                    <a:pt x="10424158" y="6816"/>
                  </a:lnTo>
                  <a:lnTo>
                    <a:pt x="10381894" y="0"/>
                  </a:lnTo>
                  <a:close/>
                </a:path>
              </a:pathLst>
            </a:custGeom>
            <a:solidFill>
              <a:srgbClr val="48BB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38199" y="4559301"/>
              <a:ext cx="10510520" cy="802005"/>
            </a:xfrm>
            <a:custGeom>
              <a:avLst/>
              <a:gdLst/>
              <a:ahLst/>
              <a:cxnLst/>
              <a:rect l="l" t="t" r="r" b="b"/>
              <a:pathLst>
                <a:path w="10510520" h="802004">
                  <a:moveTo>
                    <a:pt x="0" y="133631"/>
                  </a:moveTo>
                  <a:lnTo>
                    <a:pt x="6812" y="91393"/>
                  </a:lnTo>
                  <a:lnTo>
                    <a:pt x="25782" y="54710"/>
                  </a:lnTo>
                  <a:lnTo>
                    <a:pt x="54710" y="25783"/>
                  </a:lnTo>
                  <a:lnTo>
                    <a:pt x="91393" y="6812"/>
                  </a:lnTo>
                  <a:lnTo>
                    <a:pt x="133630" y="0"/>
                  </a:lnTo>
                  <a:lnTo>
                    <a:pt x="10376606" y="0"/>
                  </a:lnTo>
                  <a:lnTo>
                    <a:pt x="10418844" y="6812"/>
                  </a:lnTo>
                  <a:lnTo>
                    <a:pt x="10455527" y="25783"/>
                  </a:lnTo>
                  <a:lnTo>
                    <a:pt x="10484454" y="54710"/>
                  </a:lnTo>
                  <a:lnTo>
                    <a:pt x="10503424" y="91393"/>
                  </a:lnTo>
                  <a:lnTo>
                    <a:pt x="10510237" y="133631"/>
                  </a:lnTo>
                  <a:lnTo>
                    <a:pt x="10510237" y="668145"/>
                  </a:lnTo>
                  <a:lnTo>
                    <a:pt x="10503424" y="710383"/>
                  </a:lnTo>
                  <a:lnTo>
                    <a:pt x="10484454" y="747066"/>
                  </a:lnTo>
                  <a:lnTo>
                    <a:pt x="10455527" y="775993"/>
                  </a:lnTo>
                  <a:lnTo>
                    <a:pt x="10418844" y="794964"/>
                  </a:lnTo>
                  <a:lnTo>
                    <a:pt x="10376606" y="801776"/>
                  </a:lnTo>
                  <a:lnTo>
                    <a:pt x="133630" y="801776"/>
                  </a:lnTo>
                  <a:lnTo>
                    <a:pt x="91393" y="794964"/>
                  </a:lnTo>
                  <a:lnTo>
                    <a:pt x="54710" y="775993"/>
                  </a:lnTo>
                  <a:lnTo>
                    <a:pt x="25782" y="747066"/>
                  </a:lnTo>
                  <a:lnTo>
                    <a:pt x="6812" y="710383"/>
                  </a:lnTo>
                  <a:lnTo>
                    <a:pt x="0" y="668145"/>
                  </a:lnTo>
                  <a:lnTo>
                    <a:pt x="0" y="133631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38199" y="5374742"/>
              <a:ext cx="10515600" cy="802640"/>
            </a:xfrm>
            <a:custGeom>
              <a:avLst/>
              <a:gdLst/>
              <a:ahLst/>
              <a:cxnLst/>
              <a:rect l="l" t="t" r="r" b="b"/>
              <a:pathLst>
                <a:path w="10515600" h="802639">
                  <a:moveTo>
                    <a:pt x="10381894" y="0"/>
                  </a:moveTo>
                  <a:lnTo>
                    <a:pt x="133692" y="0"/>
                  </a:lnTo>
                  <a:lnTo>
                    <a:pt x="91435" y="6815"/>
                  </a:lnTo>
                  <a:lnTo>
                    <a:pt x="54735" y="25794"/>
                  </a:lnTo>
                  <a:lnTo>
                    <a:pt x="25794" y="54735"/>
                  </a:lnTo>
                  <a:lnTo>
                    <a:pt x="6815" y="91435"/>
                  </a:lnTo>
                  <a:lnTo>
                    <a:pt x="0" y="133692"/>
                  </a:lnTo>
                  <a:lnTo>
                    <a:pt x="0" y="668477"/>
                  </a:lnTo>
                  <a:lnTo>
                    <a:pt x="6815" y="710736"/>
                  </a:lnTo>
                  <a:lnTo>
                    <a:pt x="25794" y="747439"/>
                  </a:lnTo>
                  <a:lnTo>
                    <a:pt x="54735" y="776383"/>
                  </a:lnTo>
                  <a:lnTo>
                    <a:pt x="91435" y="795365"/>
                  </a:lnTo>
                  <a:lnTo>
                    <a:pt x="133692" y="802182"/>
                  </a:lnTo>
                  <a:lnTo>
                    <a:pt x="10381894" y="802182"/>
                  </a:lnTo>
                  <a:lnTo>
                    <a:pt x="10424158" y="795365"/>
                  </a:lnTo>
                  <a:lnTo>
                    <a:pt x="10460862" y="776383"/>
                  </a:lnTo>
                  <a:lnTo>
                    <a:pt x="10489804" y="747439"/>
                  </a:lnTo>
                  <a:lnTo>
                    <a:pt x="10508784" y="710736"/>
                  </a:lnTo>
                  <a:lnTo>
                    <a:pt x="10515600" y="668477"/>
                  </a:lnTo>
                  <a:lnTo>
                    <a:pt x="10515600" y="133692"/>
                  </a:lnTo>
                  <a:lnTo>
                    <a:pt x="10508784" y="91435"/>
                  </a:lnTo>
                  <a:lnTo>
                    <a:pt x="10489804" y="54735"/>
                  </a:lnTo>
                  <a:lnTo>
                    <a:pt x="10460862" y="25794"/>
                  </a:lnTo>
                  <a:lnTo>
                    <a:pt x="10424158" y="6815"/>
                  </a:lnTo>
                  <a:lnTo>
                    <a:pt x="10381894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38199" y="5374736"/>
              <a:ext cx="10510520" cy="802005"/>
            </a:xfrm>
            <a:custGeom>
              <a:avLst/>
              <a:gdLst/>
              <a:ahLst/>
              <a:cxnLst/>
              <a:rect l="l" t="t" r="r" b="b"/>
              <a:pathLst>
                <a:path w="10510520" h="802004">
                  <a:moveTo>
                    <a:pt x="0" y="133631"/>
                  </a:moveTo>
                  <a:lnTo>
                    <a:pt x="6812" y="91393"/>
                  </a:lnTo>
                  <a:lnTo>
                    <a:pt x="25782" y="54710"/>
                  </a:lnTo>
                  <a:lnTo>
                    <a:pt x="54710" y="25783"/>
                  </a:lnTo>
                  <a:lnTo>
                    <a:pt x="91393" y="6812"/>
                  </a:lnTo>
                  <a:lnTo>
                    <a:pt x="133630" y="0"/>
                  </a:lnTo>
                  <a:lnTo>
                    <a:pt x="10376606" y="0"/>
                  </a:lnTo>
                  <a:lnTo>
                    <a:pt x="10418844" y="6812"/>
                  </a:lnTo>
                  <a:lnTo>
                    <a:pt x="10455527" y="25783"/>
                  </a:lnTo>
                  <a:lnTo>
                    <a:pt x="10484454" y="54710"/>
                  </a:lnTo>
                  <a:lnTo>
                    <a:pt x="10503424" y="91393"/>
                  </a:lnTo>
                  <a:lnTo>
                    <a:pt x="10510237" y="133631"/>
                  </a:lnTo>
                  <a:lnTo>
                    <a:pt x="10510237" y="668145"/>
                  </a:lnTo>
                  <a:lnTo>
                    <a:pt x="10503424" y="710383"/>
                  </a:lnTo>
                  <a:lnTo>
                    <a:pt x="10484454" y="747066"/>
                  </a:lnTo>
                  <a:lnTo>
                    <a:pt x="10455527" y="775993"/>
                  </a:lnTo>
                  <a:lnTo>
                    <a:pt x="10418844" y="794964"/>
                  </a:lnTo>
                  <a:lnTo>
                    <a:pt x="10376606" y="801776"/>
                  </a:lnTo>
                  <a:lnTo>
                    <a:pt x="133630" y="801776"/>
                  </a:lnTo>
                  <a:lnTo>
                    <a:pt x="91393" y="794964"/>
                  </a:lnTo>
                  <a:lnTo>
                    <a:pt x="54710" y="775993"/>
                  </a:lnTo>
                  <a:lnTo>
                    <a:pt x="25782" y="747066"/>
                  </a:lnTo>
                  <a:lnTo>
                    <a:pt x="6812" y="710383"/>
                  </a:lnTo>
                  <a:lnTo>
                    <a:pt x="0" y="668145"/>
                  </a:lnTo>
                  <a:lnTo>
                    <a:pt x="0" y="133631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948199" y="2295652"/>
            <a:ext cx="10154920" cy="3775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 i="1">
                <a:solidFill>
                  <a:srgbClr val="FFFFFF"/>
                </a:solidFill>
                <a:latin typeface="Calibri"/>
                <a:cs typeface="Calibri"/>
              </a:rPr>
              <a:t>Assumes</a:t>
            </a:r>
            <a:r>
              <a:rPr dirty="0" sz="2200" spc="-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 i="1">
                <a:solidFill>
                  <a:srgbClr val="FFFFFF"/>
                </a:solidFill>
                <a:latin typeface="Calibri"/>
                <a:cs typeface="Calibri"/>
              </a:rPr>
              <a:t>$8</a:t>
            </a:r>
            <a:r>
              <a:rPr dirty="0" sz="2200" spc="-2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 i="1">
                <a:solidFill>
                  <a:srgbClr val="FFFFFF"/>
                </a:solidFill>
                <a:latin typeface="Calibri"/>
                <a:cs typeface="Calibri"/>
              </a:rPr>
              <a:t>Billion</a:t>
            </a:r>
            <a:r>
              <a:rPr dirty="0" sz="2200" spc="-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 i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 i="1">
                <a:solidFill>
                  <a:srgbClr val="FFFFFF"/>
                </a:solidFill>
                <a:latin typeface="Calibri"/>
                <a:cs typeface="Calibri"/>
              </a:rPr>
              <a:t>Lower</a:t>
            </a:r>
            <a:r>
              <a:rPr dirty="0" sz="22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 i="1">
                <a:solidFill>
                  <a:srgbClr val="FFFFFF"/>
                </a:solidFill>
                <a:latin typeface="Calibri"/>
                <a:cs typeface="Calibri"/>
              </a:rPr>
              <a:t>Spending</a:t>
            </a:r>
            <a:r>
              <a:rPr dirty="0" sz="22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 i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 i="1">
                <a:solidFill>
                  <a:srgbClr val="FFFFFF"/>
                </a:solidFill>
                <a:latin typeface="Calibri"/>
                <a:cs typeface="Calibri"/>
              </a:rPr>
              <a:t>2022-</a:t>
            </a:r>
            <a:r>
              <a:rPr dirty="0" sz="2200" spc="-25" b="1" i="1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2200">
              <a:latin typeface="Calibri"/>
              <a:cs typeface="Calibri"/>
            </a:endParaRPr>
          </a:p>
          <a:p>
            <a:pPr marL="12700" marR="5080">
              <a:lnSpc>
                <a:spcPts val="2400"/>
              </a:lnSpc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Notes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proposal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plans</a:t>
            </a:r>
            <a:r>
              <a:rPr dirty="0" sz="2200" spc="40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reduce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Fund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spending</a:t>
            </a:r>
            <a:r>
              <a:rPr dirty="0" sz="2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college programs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2022-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$8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billion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50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dirty="0" sz="2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dirty="0" sz="2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specify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dirty="0" sz="2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2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implement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2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reduction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200">
              <a:latin typeface="Calibri"/>
              <a:cs typeface="Calibri"/>
            </a:endParaRPr>
          </a:p>
          <a:p>
            <a:pPr marL="12700" marR="104139">
              <a:lnSpc>
                <a:spcPts val="2400"/>
              </a:lnSpc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indicates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reduction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way</a:t>
            </a:r>
            <a:r>
              <a:rPr dirty="0" sz="2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avoids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impacting</a:t>
            </a:r>
            <a:r>
              <a:rPr dirty="0" sz="2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dirty="0" sz="22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college</a:t>
            </a:r>
            <a:r>
              <a:rPr dirty="0" sz="22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budgets.</a:t>
            </a:r>
            <a:endParaRPr sz="2200">
              <a:latin typeface="Calibri"/>
              <a:cs typeface="Calibri"/>
            </a:endParaRPr>
          </a:p>
          <a:p>
            <a:pPr marL="12700" marR="58419">
              <a:lnSpc>
                <a:spcPts val="2400"/>
              </a:lnSpc>
              <a:spcBef>
                <a:spcPts val="1605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would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supplemental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payments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totaling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$8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billion</a:t>
            </a:r>
            <a:r>
              <a:rPr dirty="0" sz="2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five-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period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(from 2025-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26 through</a:t>
            </a:r>
            <a:r>
              <a:rPr dirty="0" sz="2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2029-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30).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6570" y="456985"/>
            <a:ext cx="6971965" cy="59435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418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>
                <a:solidFill>
                  <a:srgbClr val="FFFFFF"/>
                </a:solidFill>
              </a:rPr>
              <a:t>League</a:t>
            </a:r>
            <a:r>
              <a:rPr dirty="0" sz="5200" spc="-220">
                <a:solidFill>
                  <a:srgbClr val="FFFFFF"/>
                </a:solidFill>
              </a:rPr>
              <a:t> </a:t>
            </a:r>
            <a:r>
              <a:rPr dirty="0" sz="5200" spc="-30">
                <a:solidFill>
                  <a:srgbClr val="FFFFFF"/>
                </a:solidFill>
              </a:rPr>
              <a:t>Talking</a:t>
            </a:r>
            <a:r>
              <a:rPr dirty="0" sz="5200" spc="-220">
                <a:solidFill>
                  <a:srgbClr val="FFFFFF"/>
                </a:solidFill>
              </a:rPr>
              <a:t> </a:t>
            </a:r>
            <a:r>
              <a:rPr dirty="0" sz="5200">
                <a:solidFill>
                  <a:srgbClr val="FFFFFF"/>
                </a:solidFill>
              </a:rPr>
              <a:t>Points</a:t>
            </a:r>
            <a:r>
              <a:rPr dirty="0" sz="5200" spc="-220">
                <a:solidFill>
                  <a:srgbClr val="FFFFFF"/>
                </a:solidFill>
              </a:rPr>
              <a:t> </a:t>
            </a:r>
            <a:r>
              <a:rPr dirty="0" sz="5200" spc="-10">
                <a:solidFill>
                  <a:srgbClr val="FFFFFF"/>
                </a:solidFill>
              </a:rPr>
              <a:t>(Draft)</a:t>
            </a:r>
            <a:endParaRPr sz="5200"/>
          </a:p>
        </p:txBody>
      </p:sp>
      <p:grpSp>
        <p:nvGrpSpPr>
          <p:cNvPr id="3" name="object 3" descr=""/>
          <p:cNvGrpSpPr/>
          <p:nvPr/>
        </p:nvGrpSpPr>
        <p:grpSpPr>
          <a:xfrm>
            <a:off x="4520018" y="2269878"/>
            <a:ext cx="7201534" cy="1064260"/>
            <a:chOff x="4520018" y="2269878"/>
            <a:chExt cx="7201534" cy="1064260"/>
          </a:xfrm>
        </p:grpSpPr>
        <p:sp>
          <p:nvSpPr>
            <p:cNvPr id="4" name="object 4" descr=""/>
            <p:cNvSpPr/>
            <p:nvPr/>
          </p:nvSpPr>
          <p:spPr>
            <a:xfrm>
              <a:off x="4522706" y="2276231"/>
              <a:ext cx="7192645" cy="1052195"/>
            </a:xfrm>
            <a:custGeom>
              <a:avLst/>
              <a:gdLst/>
              <a:ahLst/>
              <a:cxnLst/>
              <a:rect l="l" t="t" r="r" b="b"/>
              <a:pathLst>
                <a:path w="7192645" h="1052195">
                  <a:moveTo>
                    <a:pt x="7016940" y="0"/>
                  </a:moveTo>
                  <a:lnTo>
                    <a:pt x="0" y="0"/>
                  </a:lnTo>
                  <a:lnTo>
                    <a:pt x="0" y="1051648"/>
                  </a:lnTo>
                  <a:lnTo>
                    <a:pt x="7016940" y="1051648"/>
                  </a:lnTo>
                  <a:lnTo>
                    <a:pt x="7063534" y="1045387"/>
                  </a:lnTo>
                  <a:lnTo>
                    <a:pt x="7105403" y="1027718"/>
                  </a:lnTo>
                  <a:lnTo>
                    <a:pt x="7140876" y="1000310"/>
                  </a:lnTo>
                  <a:lnTo>
                    <a:pt x="7168283" y="964835"/>
                  </a:lnTo>
                  <a:lnTo>
                    <a:pt x="7185952" y="922962"/>
                  </a:lnTo>
                  <a:lnTo>
                    <a:pt x="7192213" y="876363"/>
                  </a:lnTo>
                  <a:lnTo>
                    <a:pt x="7192213" y="175272"/>
                  </a:lnTo>
                  <a:lnTo>
                    <a:pt x="7185952" y="128678"/>
                  </a:lnTo>
                  <a:lnTo>
                    <a:pt x="7168283" y="86809"/>
                  </a:lnTo>
                  <a:lnTo>
                    <a:pt x="7140876" y="51336"/>
                  </a:lnTo>
                  <a:lnTo>
                    <a:pt x="7105403" y="23930"/>
                  </a:lnTo>
                  <a:lnTo>
                    <a:pt x="7063534" y="6260"/>
                  </a:lnTo>
                  <a:lnTo>
                    <a:pt x="7016940" y="0"/>
                  </a:lnTo>
                  <a:close/>
                </a:path>
              </a:pathLst>
            </a:custGeom>
            <a:solidFill>
              <a:srgbClr val="D5E3C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26368" y="2276228"/>
              <a:ext cx="7188834" cy="1051560"/>
            </a:xfrm>
            <a:custGeom>
              <a:avLst/>
              <a:gdLst/>
              <a:ahLst/>
              <a:cxnLst/>
              <a:rect l="l" t="t" r="r" b="b"/>
              <a:pathLst>
                <a:path w="7188834" h="1051560">
                  <a:moveTo>
                    <a:pt x="7188551" y="175186"/>
                  </a:moveTo>
                  <a:lnTo>
                    <a:pt x="7188551" y="875923"/>
                  </a:lnTo>
                  <a:lnTo>
                    <a:pt x="7182293" y="922494"/>
                  </a:lnTo>
                  <a:lnTo>
                    <a:pt x="7164633" y="964343"/>
                  </a:lnTo>
                  <a:lnTo>
                    <a:pt x="7137240" y="999798"/>
                  </a:lnTo>
                  <a:lnTo>
                    <a:pt x="7101785" y="1027191"/>
                  </a:lnTo>
                  <a:lnTo>
                    <a:pt x="7059936" y="1044851"/>
                  </a:lnTo>
                  <a:lnTo>
                    <a:pt x="7013365" y="1051109"/>
                  </a:lnTo>
                  <a:lnTo>
                    <a:pt x="0" y="1051109"/>
                  </a:lnTo>
                  <a:lnTo>
                    <a:pt x="0" y="0"/>
                  </a:lnTo>
                  <a:lnTo>
                    <a:pt x="7013365" y="0"/>
                  </a:lnTo>
                  <a:lnTo>
                    <a:pt x="7059936" y="6257"/>
                  </a:lnTo>
                  <a:lnTo>
                    <a:pt x="7101785" y="23918"/>
                  </a:lnTo>
                  <a:lnTo>
                    <a:pt x="7137240" y="51310"/>
                  </a:lnTo>
                  <a:lnTo>
                    <a:pt x="7164633" y="86766"/>
                  </a:lnTo>
                  <a:lnTo>
                    <a:pt x="7182293" y="128614"/>
                  </a:lnTo>
                  <a:lnTo>
                    <a:pt x="7188551" y="175186"/>
                  </a:lnTo>
                  <a:close/>
                </a:path>
              </a:pathLst>
            </a:custGeom>
            <a:ln w="12693">
              <a:solidFill>
                <a:srgbClr val="D5E3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757651" y="2308859"/>
            <a:ext cx="5718810" cy="927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Char char="•"/>
              <a:tabLst>
                <a:tab pos="240029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Governor’s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Budget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prioritizes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education</a:t>
            </a:r>
            <a:endParaRPr sz="2000">
              <a:latin typeface="Calibri"/>
              <a:cs typeface="Calibri"/>
            </a:endParaRPr>
          </a:p>
          <a:p>
            <a:pPr marL="240029" marR="5080" indent="-227329">
              <a:lnSpc>
                <a:spcPts val="2210"/>
              </a:lnSpc>
              <a:spcBef>
                <a:spcPts val="325"/>
              </a:spcBef>
              <a:buChar char="•"/>
              <a:tabLst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Governor’s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Budget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affirms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value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California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Community </a:t>
            </a:r>
            <a:r>
              <a:rPr dirty="0" sz="2000" spc="-10">
                <a:latin typeface="Calibri"/>
                <a:cs typeface="Calibri"/>
              </a:rPr>
              <a:t>Colleges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70728" y="2138420"/>
            <a:ext cx="4056379" cy="1327150"/>
            <a:chOff x="470728" y="2138420"/>
            <a:chExt cx="4056379" cy="1327150"/>
          </a:xfrm>
        </p:grpSpPr>
        <p:sp>
          <p:nvSpPr>
            <p:cNvPr id="8" name="object 8" descr=""/>
            <p:cNvSpPr/>
            <p:nvPr/>
          </p:nvSpPr>
          <p:spPr>
            <a:xfrm>
              <a:off x="477078" y="2144768"/>
              <a:ext cx="4046220" cy="1315085"/>
            </a:xfrm>
            <a:custGeom>
              <a:avLst/>
              <a:gdLst/>
              <a:ahLst/>
              <a:cxnLst/>
              <a:rect l="l" t="t" r="r" b="b"/>
              <a:pathLst>
                <a:path w="4046220" h="1315085">
                  <a:moveTo>
                    <a:pt x="3826522" y="0"/>
                  </a:moveTo>
                  <a:lnTo>
                    <a:pt x="219100" y="0"/>
                  </a:lnTo>
                  <a:lnTo>
                    <a:pt x="168862" y="5786"/>
                  </a:lnTo>
                  <a:lnTo>
                    <a:pt x="122745" y="22269"/>
                  </a:lnTo>
                  <a:lnTo>
                    <a:pt x="82064" y="48133"/>
                  </a:lnTo>
                  <a:lnTo>
                    <a:pt x="48133" y="82064"/>
                  </a:lnTo>
                  <a:lnTo>
                    <a:pt x="22269" y="122745"/>
                  </a:lnTo>
                  <a:lnTo>
                    <a:pt x="5786" y="168862"/>
                  </a:lnTo>
                  <a:lnTo>
                    <a:pt x="0" y="219100"/>
                  </a:lnTo>
                  <a:lnTo>
                    <a:pt x="0" y="1095463"/>
                  </a:lnTo>
                  <a:lnTo>
                    <a:pt x="5786" y="1145701"/>
                  </a:lnTo>
                  <a:lnTo>
                    <a:pt x="22269" y="1191818"/>
                  </a:lnTo>
                  <a:lnTo>
                    <a:pt x="48133" y="1232499"/>
                  </a:lnTo>
                  <a:lnTo>
                    <a:pt x="82064" y="1266430"/>
                  </a:lnTo>
                  <a:lnTo>
                    <a:pt x="122745" y="1292294"/>
                  </a:lnTo>
                  <a:lnTo>
                    <a:pt x="168862" y="1308777"/>
                  </a:lnTo>
                  <a:lnTo>
                    <a:pt x="219100" y="1314564"/>
                  </a:lnTo>
                  <a:lnTo>
                    <a:pt x="3826522" y="1314564"/>
                  </a:lnTo>
                  <a:lnTo>
                    <a:pt x="3876760" y="1308777"/>
                  </a:lnTo>
                  <a:lnTo>
                    <a:pt x="3922877" y="1292294"/>
                  </a:lnTo>
                  <a:lnTo>
                    <a:pt x="3963558" y="1266430"/>
                  </a:lnTo>
                  <a:lnTo>
                    <a:pt x="3997489" y="1232499"/>
                  </a:lnTo>
                  <a:lnTo>
                    <a:pt x="4023353" y="1191818"/>
                  </a:lnTo>
                  <a:lnTo>
                    <a:pt x="4039836" y="1145701"/>
                  </a:lnTo>
                  <a:lnTo>
                    <a:pt x="4045623" y="1095463"/>
                  </a:lnTo>
                  <a:lnTo>
                    <a:pt x="4045623" y="219100"/>
                  </a:lnTo>
                  <a:lnTo>
                    <a:pt x="4039836" y="168862"/>
                  </a:lnTo>
                  <a:lnTo>
                    <a:pt x="4023353" y="122745"/>
                  </a:lnTo>
                  <a:lnTo>
                    <a:pt x="3997489" y="82064"/>
                  </a:lnTo>
                  <a:lnTo>
                    <a:pt x="3963558" y="48133"/>
                  </a:lnTo>
                  <a:lnTo>
                    <a:pt x="3922877" y="22269"/>
                  </a:lnTo>
                  <a:lnTo>
                    <a:pt x="3876760" y="5786"/>
                  </a:lnTo>
                  <a:lnTo>
                    <a:pt x="3826522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77078" y="2144770"/>
              <a:ext cx="4043679" cy="1314450"/>
            </a:xfrm>
            <a:custGeom>
              <a:avLst/>
              <a:gdLst/>
              <a:ahLst/>
              <a:cxnLst/>
              <a:rect l="l" t="t" r="r" b="b"/>
              <a:pathLst>
                <a:path w="4043679" h="1314450">
                  <a:moveTo>
                    <a:pt x="0" y="218986"/>
                  </a:moveTo>
                  <a:lnTo>
                    <a:pt x="5783" y="168774"/>
                  </a:lnTo>
                  <a:lnTo>
                    <a:pt x="22258" y="122681"/>
                  </a:lnTo>
                  <a:lnTo>
                    <a:pt x="48108" y="82021"/>
                  </a:lnTo>
                  <a:lnTo>
                    <a:pt x="82021" y="48108"/>
                  </a:lnTo>
                  <a:lnTo>
                    <a:pt x="122681" y="22258"/>
                  </a:lnTo>
                  <a:lnTo>
                    <a:pt x="168774" y="5783"/>
                  </a:lnTo>
                  <a:lnTo>
                    <a:pt x="218986" y="0"/>
                  </a:lnTo>
                  <a:lnTo>
                    <a:pt x="3824573" y="0"/>
                  </a:lnTo>
                  <a:lnTo>
                    <a:pt x="3874784" y="5783"/>
                  </a:lnTo>
                  <a:lnTo>
                    <a:pt x="3920878" y="22258"/>
                  </a:lnTo>
                  <a:lnTo>
                    <a:pt x="3961538" y="48108"/>
                  </a:lnTo>
                  <a:lnTo>
                    <a:pt x="3995450" y="82021"/>
                  </a:lnTo>
                  <a:lnTo>
                    <a:pt x="4021301" y="122681"/>
                  </a:lnTo>
                  <a:lnTo>
                    <a:pt x="4037776" y="168774"/>
                  </a:lnTo>
                  <a:lnTo>
                    <a:pt x="4043559" y="218986"/>
                  </a:lnTo>
                  <a:lnTo>
                    <a:pt x="4043559" y="1094901"/>
                  </a:lnTo>
                  <a:lnTo>
                    <a:pt x="4037776" y="1145112"/>
                  </a:lnTo>
                  <a:lnTo>
                    <a:pt x="4021301" y="1191205"/>
                  </a:lnTo>
                  <a:lnTo>
                    <a:pt x="3995450" y="1231865"/>
                  </a:lnTo>
                  <a:lnTo>
                    <a:pt x="3961538" y="1265778"/>
                  </a:lnTo>
                  <a:lnTo>
                    <a:pt x="3920878" y="1291629"/>
                  </a:lnTo>
                  <a:lnTo>
                    <a:pt x="3874784" y="1308103"/>
                  </a:lnTo>
                  <a:lnTo>
                    <a:pt x="3824573" y="1313887"/>
                  </a:lnTo>
                  <a:lnTo>
                    <a:pt x="218986" y="1313887"/>
                  </a:lnTo>
                  <a:lnTo>
                    <a:pt x="168774" y="1308103"/>
                  </a:lnTo>
                  <a:lnTo>
                    <a:pt x="122681" y="1291629"/>
                  </a:lnTo>
                  <a:lnTo>
                    <a:pt x="82021" y="1265778"/>
                  </a:lnTo>
                  <a:lnTo>
                    <a:pt x="48108" y="1231865"/>
                  </a:lnTo>
                  <a:lnTo>
                    <a:pt x="22258" y="1191205"/>
                  </a:lnTo>
                  <a:lnTo>
                    <a:pt x="5783" y="1145112"/>
                  </a:lnTo>
                  <a:lnTo>
                    <a:pt x="0" y="1094901"/>
                  </a:lnTo>
                  <a:lnTo>
                    <a:pt x="0" y="218986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576407" y="2455671"/>
            <a:ext cx="1848485" cy="589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00" spc="-10">
                <a:solidFill>
                  <a:srgbClr val="FFFFFF"/>
                </a:solidFill>
                <a:latin typeface="Calibri"/>
                <a:cs typeface="Calibri"/>
              </a:rPr>
              <a:t>Gratitude</a:t>
            </a:r>
            <a:endParaRPr sz="37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520018" y="3650164"/>
            <a:ext cx="7201534" cy="1064260"/>
            <a:chOff x="4520018" y="3650164"/>
            <a:chExt cx="7201534" cy="1064260"/>
          </a:xfrm>
        </p:grpSpPr>
        <p:sp>
          <p:nvSpPr>
            <p:cNvPr id="12" name="object 12" descr=""/>
            <p:cNvSpPr/>
            <p:nvPr/>
          </p:nvSpPr>
          <p:spPr>
            <a:xfrm>
              <a:off x="4522706" y="3656517"/>
              <a:ext cx="7192645" cy="1052195"/>
            </a:xfrm>
            <a:custGeom>
              <a:avLst/>
              <a:gdLst/>
              <a:ahLst/>
              <a:cxnLst/>
              <a:rect l="l" t="t" r="r" b="b"/>
              <a:pathLst>
                <a:path w="7192645" h="1052195">
                  <a:moveTo>
                    <a:pt x="7016940" y="0"/>
                  </a:moveTo>
                  <a:lnTo>
                    <a:pt x="0" y="0"/>
                  </a:lnTo>
                  <a:lnTo>
                    <a:pt x="0" y="1051636"/>
                  </a:lnTo>
                  <a:lnTo>
                    <a:pt x="7016940" y="1051636"/>
                  </a:lnTo>
                  <a:lnTo>
                    <a:pt x="7063534" y="1045375"/>
                  </a:lnTo>
                  <a:lnTo>
                    <a:pt x="7105403" y="1027706"/>
                  </a:lnTo>
                  <a:lnTo>
                    <a:pt x="7140876" y="1000299"/>
                  </a:lnTo>
                  <a:lnTo>
                    <a:pt x="7168283" y="964826"/>
                  </a:lnTo>
                  <a:lnTo>
                    <a:pt x="7185952" y="922957"/>
                  </a:lnTo>
                  <a:lnTo>
                    <a:pt x="7192213" y="876363"/>
                  </a:lnTo>
                  <a:lnTo>
                    <a:pt x="7192213" y="175272"/>
                  </a:lnTo>
                  <a:lnTo>
                    <a:pt x="7185952" y="128678"/>
                  </a:lnTo>
                  <a:lnTo>
                    <a:pt x="7168283" y="86809"/>
                  </a:lnTo>
                  <a:lnTo>
                    <a:pt x="7140876" y="51336"/>
                  </a:lnTo>
                  <a:lnTo>
                    <a:pt x="7105403" y="23930"/>
                  </a:lnTo>
                  <a:lnTo>
                    <a:pt x="7063534" y="6260"/>
                  </a:lnTo>
                  <a:lnTo>
                    <a:pt x="7016940" y="0"/>
                  </a:lnTo>
                  <a:close/>
                </a:path>
              </a:pathLst>
            </a:custGeom>
            <a:solidFill>
              <a:srgbClr val="D5E3C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526368" y="3656514"/>
              <a:ext cx="7188834" cy="1051560"/>
            </a:xfrm>
            <a:custGeom>
              <a:avLst/>
              <a:gdLst/>
              <a:ahLst/>
              <a:cxnLst/>
              <a:rect l="l" t="t" r="r" b="b"/>
              <a:pathLst>
                <a:path w="7188834" h="1051560">
                  <a:moveTo>
                    <a:pt x="7188551" y="175186"/>
                  </a:moveTo>
                  <a:lnTo>
                    <a:pt x="7188551" y="875923"/>
                  </a:lnTo>
                  <a:lnTo>
                    <a:pt x="7182293" y="922494"/>
                  </a:lnTo>
                  <a:lnTo>
                    <a:pt x="7164633" y="964343"/>
                  </a:lnTo>
                  <a:lnTo>
                    <a:pt x="7137240" y="999798"/>
                  </a:lnTo>
                  <a:lnTo>
                    <a:pt x="7101785" y="1027191"/>
                  </a:lnTo>
                  <a:lnTo>
                    <a:pt x="7059936" y="1044851"/>
                  </a:lnTo>
                  <a:lnTo>
                    <a:pt x="7013365" y="1051109"/>
                  </a:lnTo>
                  <a:lnTo>
                    <a:pt x="0" y="1051109"/>
                  </a:lnTo>
                  <a:lnTo>
                    <a:pt x="0" y="0"/>
                  </a:lnTo>
                  <a:lnTo>
                    <a:pt x="7013365" y="0"/>
                  </a:lnTo>
                  <a:lnTo>
                    <a:pt x="7059936" y="6257"/>
                  </a:lnTo>
                  <a:lnTo>
                    <a:pt x="7101785" y="23918"/>
                  </a:lnTo>
                  <a:lnTo>
                    <a:pt x="7137240" y="51310"/>
                  </a:lnTo>
                  <a:lnTo>
                    <a:pt x="7164633" y="86766"/>
                  </a:lnTo>
                  <a:lnTo>
                    <a:pt x="7182293" y="128614"/>
                  </a:lnTo>
                  <a:lnTo>
                    <a:pt x="7188551" y="175186"/>
                  </a:lnTo>
                  <a:close/>
                </a:path>
              </a:pathLst>
            </a:custGeom>
            <a:ln w="12693">
              <a:solidFill>
                <a:srgbClr val="D5E3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757651" y="3665220"/>
            <a:ext cx="6563995" cy="979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Char char="•"/>
              <a:tabLst>
                <a:tab pos="240029" algn="l"/>
              </a:tabLst>
            </a:pPr>
            <a:r>
              <a:rPr dirty="0" sz="2000" spc="-10">
                <a:latin typeface="Calibri"/>
                <a:cs typeface="Calibri"/>
              </a:rPr>
              <a:t>Enrollment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35">
                <a:latin typeface="Calibri"/>
                <a:cs typeface="Calibri"/>
              </a:rPr>
              <a:t> up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20"/>
              </a:spcBef>
              <a:buChar char="•"/>
              <a:tabLst>
                <a:tab pos="240029" algn="l"/>
              </a:tabLst>
            </a:pPr>
            <a:r>
              <a:rPr dirty="0" sz="2000">
                <a:latin typeface="Calibri"/>
                <a:cs typeface="Calibri"/>
              </a:rPr>
              <a:t>Community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Colleges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essential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workforce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development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190"/>
              </a:spcBef>
              <a:buChar char="•"/>
              <a:tabLst>
                <a:tab pos="240029" algn="l"/>
              </a:tabLst>
            </a:pPr>
            <a:r>
              <a:rPr dirty="0" sz="2000">
                <a:latin typeface="Calibri"/>
                <a:cs typeface="Calibri"/>
              </a:rPr>
              <a:t>Continued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investment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critical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ensure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continued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progress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470728" y="3518707"/>
            <a:ext cx="4056379" cy="1327150"/>
            <a:chOff x="470728" y="3518707"/>
            <a:chExt cx="4056379" cy="1327150"/>
          </a:xfrm>
        </p:grpSpPr>
        <p:sp>
          <p:nvSpPr>
            <p:cNvPr id="16" name="object 16" descr=""/>
            <p:cNvSpPr/>
            <p:nvPr/>
          </p:nvSpPr>
          <p:spPr>
            <a:xfrm>
              <a:off x="477078" y="3525055"/>
              <a:ext cx="4046220" cy="1315085"/>
            </a:xfrm>
            <a:custGeom>
              <a:avLst/>
              <a:gdLst/>
              <a:ahLst/>
              <a:cxnLst/>
              <a:rect l="l" t="t" r="r" b="b"/>
              <a:pathLst>
                <a:path w="4046220" h="1315085">
                  <a:moveTo>
                    <a:pt x="3826522" y="0"/>
                  </a:moveTo>
                  <a:lnTo>
                    <a:pt x="219100" y="0"/>
                  </a:lnTo>
                  <a:lnTo>
                    <a:pt x="168862" y="5786"/>
                  </a:lnTo>
                  <a:lnTo>
                    <a:pt x="122745" y="22269"/>
                  </a:lnTo>
                  <a:lnTo>
                    <a:pt x="82064" y="48133"/>
                  </a:lnTo>
                  <a:lnTo>
                    <a:pt x="48133" y="82064"/>
                  </a:lnTo>
                  <a:lnTo>
                    <a:pt x="22269" y="122745"/>
                  </a:lnTo>
                  <a:lnTo>
                    <a:pt x="5786" y="168862"/>
                  </a:lnTo>
                  <a:lnTo>
                    <a:pt x="0" y="219100"/>
                  </a:lnTo>
                  <a:lnTo>
                    <a:pt x="0" y="1095463"/>
                  </a:lnTo>
                  <a:lnTo>
                    <a:pt x="5786" y="1145701"/>
                  </a:lnTo>
                  <a:lnTo>
                    <a:pt x="22269" y="1191818"/>
                  </a:lnTo>
                  <a:lnTo>
                    <a:pt x="48133" y="1232499"/>
                  </a:lnTo>
                  <a:lnTo>
                    <a:pt x="82064" y="1266430"/>
                  </a:lnTo>
                  <a:lnTo>
                    <a:pt x="122745" y="1292294"/>
                  </a:lnTo>
                  <a:lnTo>
                    <a:pt x="168862" y="1308777"/>
                  </a:lnTo>
                  <a:lnTo>
                    <a:pt x="219100" y="1314564"/>
                  </a:lnTo>
                  <a:lnTo>
                    <a:pt x="3826522" y="1314564"/>
                  </a:lnTo>
                  <a:lnTo>
                    <a:pt x="3876760" y="1308777"/>
                  </a:lnTo>
                  <a:lnTo>
                    <a:pt x="3922877" y="1292294"/>
                  </a:lnTo>
                  <a:lnTo>
                    <a:pt x="3963558" y="1266430"/>
                  </a:lnTo>
                  <a:lnTo>
                    <a:pt x="3997489" y="1232499"/>
                  </a:lnTo>
                  <a:lnTo>
                    <a:pt x="4023353" y="1191818"/>
                  </a:lnTo>
                  <a:lnTo>
                    <a:pt x="4039836" y="1145701"/>
                  </a:lnTo>
                  <a:lnTo>
                    <a:pt x="4045623" y="1095463"/>
                  </a:lnTo>
                  <a:lnTo>
                    <a:pt x="4045623" y="219100"/>
                  </a:lnTo>
                  <a:lnTo>
                    <a:pt x="4039836" y="168862"/>
                  </a:lnTo>
                  <a:lnTo>
                    <a:pt x="4023353" y="122745"/>
                  </a:lnTo>
                  <a:lnTo>
                    <a:pt x="3997489" y="82064"/>
                  </a:lnTo>
                  <a:lnTo>
                    <a:pt x="3963558" y="48133"/>
                  </a:lnTo>
                  <a:lnTo>
                    <a:pt x="3922877" y="22269"/>
                  </a:lnTo>
                  <a:lnTo>
                    <a:pt x="3876760" y="5786"/>
                  </a:lnTo>
                  <a:lnTo>
                    <a:pt x="3826522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77078" y="3525057"/>
              <a:ext cx="4043679" cy="1314450"/>
            </a:xfrm>
            <a:custGeom>
              <a:avLst/>
              <a:gdLst/>
              <a:ahLst/>
              <a:cxnLst/>
              <a:rect l="l" t="t" r="r" b="b"/>
              <a:pathLst>
                <a:path w="4043679" h="1314450">
                  <a:moveTo>
                    <a:pt x="0" y="218986"/>
                  </a:moveTo>
                  <a:lnTo>
                    <a:pt x="5783" y="168774"/>
                  </a:lnTo>
                  <a:lnTo>
                    <a:pt x="22258" y="122681"/>
                  </a:lnTo>
                  <a:lnTo>
                    <a:pt x="48108" y="82021"/>
                  </a:lnTo>
                  <a:lnTo>
                    <a:pt x="82021" y="48108"/>
                  </a:lnTo>
                  <a:lnTo>
                    <a:pt x="122681" y="22258"/>
                  </a:lnTo>
                  <a:lnTo>
                    <a:pt x="168774" y="5783"/>
                  </a:lnTo>
                  <a:lnTo>
                    <a:pt x="218986" y="0"/>
                  </a:lnTo>
                  <a:lnTo>
                    <a:pt x="3824573" y="0"/>
                  </a:lnTo>
                  <a:lnTo>
                    <a:pt x="3874784" y="5783"/>
                  </a:lnTo>
                  <a:lnTo>
                    <a:pt x="3920878" y="22258"/>
                  </a:lnTo>
                  <a:lnTo>
                    <a:pt x="3961538" y="48108"/>
                  </a:lnTo>
                  <a:lnTo>
                    <a:pt x="3995450" y="82021"/>
                  </a:lnTo>
                  <a:lnTo>
                    <a:pt x="4021301" y="122681"/>
                  </a:lnTo>
                  <a:lnTo>
                    <a:pt x="4037776" y="168774"/>
                  </a:lnTo>
                  <a:lnTo>
                    <a:pt x="4043559" y="218986"/>
                  </a:lnTo>
                  <a:lnTo>
                    <a:pt x="4043559" y="1094901"/>
                  </a:lnTo>
                  <a:lnTo>
                    <a:pt x="4037776" y="1145112"/>
                  </a:lnTo>
                  <a:lnTo>
                    <a:pt x="4021301" y="1191205"/>
                  </a:lnTo>
                  <a:lnTo>
                    <a:pt x="3995450" y="1231865"/>
                  </a:lnTo>
                  <a:lnTo>
                    <a:pt x="3961538" y="1265778"/>
                  </a:lnTo>
                  <a:lnTo>
                    <a:pt x="3920878" y="1291629"/>
                  </a:lnTo>
                  <a:lnTo>
                    <a:pt x="3874784" y="1308103"/>
                  </a:lnTo>
                  <a:lnTo>
                    <a:pt x="3824573" y="1313887"/>
                  </a:lnTo>
                  <a:lnTo>
                    <a:pt x="218986" y="1313887"/>
                  </a:lnTo>
                  <a:lnTo>
                    <a:pt x="168774" y="1308103"/>
                  </a:lnTo>
                  <a:lnTo>
                    <a:pt x="122681" y="1291629"/>
                  </a:lnTo>
                  <a:lnTo>
                    <a:pt x="82021" y="1265778"/>
                  </a:lnTo>
                  <a:lnTo>
                    <a:pt x="48108" y="1231865"/>
                  </a:lnTo>
                  <a:lnTo>
                    <a:pt x="22258" y="1191205"/>
                  </a:lnTo>
                  <a:lnTo>
                    <a:pt x="5783" y="1145112"/>
                  </a:lnTo>
                  <a:lnTo>
                    <a:pt x="0" y="1094901"/>
                  </a:lnTo>
                  <a:lnTo>
                    <a:pt x="0" y="218986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145752" y="3577335"/>
            <a:ext cx="2710180" cy="109855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325120" marR="5080" indent="-313055">
              <a:lnSpc>
                <a:spcPts val="4010"/>
              </a:lnSpc>
              <a:spcBef>
                <a:spcPts val="590"/>
              </a:spcBef>
            </a:pPr>
            <a:r>
              <a:rPr dirty="0" sz="3700">
                <a:solidFill>
                  <a:srgbClr val="FFFFFF"/>
                </a:solidFill>
                <a:latin typeface="Calibri"/>
                <a:cs typeface="Calibri"/>
              </a:rPr>
              <a:t>Engaging</a:t>
            </a:r>
            <a:r>
              <a:rPr dirty="0" sz="3700" spc="-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-20">
                <a:solidFill>
                  <a:srgbClr val="FFFFFF"/>
                </a:solidFill>
                <a:latin typeface="Calibri"/>
                <a:cs typeface="Calibri"/>
              </a:rPr>
              <a:t>your </a:t>
            </a:r>
            <a:r>
              <a:rPr dirty="0" sz="3700" spc="-10">
                <a:solidFill>
                  <a:srgbClr val="FFFFFF"/>
                </a:solidFill>
                <a:latin typeface="Calibri"/>
                <a:cs typeface="Calibri"/>
              </a:rPr>
              <a:t>Delegation</a:t>
            </a:r>
            <a:endParaRPr sz="37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4520018" y="5030451"/>
            <a:ext cx="7201534" cy="1064260"/>
            <a:chOff x="4520018" y="5030451"/>
            <a:chExt cx="7201534" cy="1064260"/>
          </a:xfrm>
        </p:grpSpPr>
        <p:sp>
          <p:nvSpPr>
            <p:cNvPr id="20" name="object 20" descr=""/>
            <p:cNvSpPr/>
            <p:nvPr/>
          </p:nvSpPr>
          <p:spPr>
            <a:xfrm>
              <a:off x="4522706" y="5036804"/>
              <a:ext cx="7192645" cy="1052195"/>
            </a:xfrm>
            <a:custGeom>
              <a:avLst/>
              <a:gdLst/>
              <a:ahLst/>
              <a:cxnLst/>
              <a:rect l="l" t="t" r="r" b="b"/>
              <a:pathLst>
                <a:path w="7192645" h="1052195">
                  <a:moveTo>
                    <a:pt x="7016940" y="0"/>
                  </a:moveTo>
                  <a:lnTo>
                    <a:pt x="0" y="0"/>
                  </a:lnTo>
                  <a:lnTo>
                    <a:pt x="0" y="1051636"/>
                  </a:lnTo>
                  <a:lnTo>
                    <a:pt x="7016940" y="1051636"/>
                  </a:lnTo>
                  <a:lnTo>
                    <a:pt x="7063534" y="1045375"/>
                  </a:lnTo>
                  <a:lnTo>
                    <a:pt x="7105403" y="1027706"/>
                  </a:lnTo>
                  <a:lnTo>
                    <a:pt x="7140876" y="1000299"/>
                  </a:lnTo>
                  <a:lnTo>
                    <a:pt x="7168283" y="964826"/>
                  </a:lnTo>
                  <a:lnTo>
                    <a:pt x="7185952" y="922957"/>
                  </a:lnTo>
                  <a:lnTo>
                    <a:pt x="7192213" y="876363"/>
                  </a:lnTo>
                  <a:lnTo>
                    <a:pt x="7192213" y="175272"/>
                  </a:lnTo>
                  <a:lnTo>
                    <a:pt x="7185952" y="128678"/>
                  </a:lnTo>
                  <a:lnTo>
                    <a:pt x="7168283" y="86809"/>
                  </a:lnTo>
                  <a:lnTo>
                    <a:pt x="7140876" y="51336"/>
                  </a:lnTo>
                  <a:lnTo>
                    <a:pt x="7105403" y="23930"/>
                  </a:lnTo>
                  <a:lnTo>
                    <a:pt x="7063534" y="6260"/>
                  </a:lnTo>
                  <a:lnTo>
                    <a:pt x="7016940" y="0"/>
                  </a:lnTo>
                  <a:close/>
                </a:path>
              </a:pathLst>
            </a:custGeom>
            <a:solidFill>
              <a:srgbClr val="D5E3CF">
                <a:alpha val="9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526368" y="5036801"/>
              <a:ext cx="7188834" cy="1051560"/>
            </a:xfrm>
            <a:custGeom>
              <a:avLst/>
              <a:gdLst/>
              <a:ahLst/>
              <a:cxnLst/>
              <a:rect l="l" t="t" r="r" b="b"/>
              <a:pathLst>
                <a:path w="7188834" h="1051560">
                  <a:moveTo>
                    <a:pt x="7188551" y="175186"/>
                  </a:moveTo>
                  <a:lnTo>
                    <a:pt x="7188551" y="875923"/>
                  </a:lnTo>
                  <a:lnTo>
                    <a:pt x="7182293" y="922494"/>
                  </a:lnTo>
                  <a:lnTo>
                    <a:pt x="7164633" y="964343"/>
                  </a:lnTo>
                  <a:lnTo>
                    <a:pt x="7137240" y="999798"/>
                  </a:lnTo>
                  <a:lnTo>
                    <a:pt x="7101785" y="1027191"/>
                  </a:lnTo>
                  <a:lnTo>
                    <a:pt x="7059936" y="1044851"/>
                  </a:lnTo>
                  <a:lnTo>
                    <a:pt x="7013365" y="1051109"/>
                  </a:lnTo>
                  <a:lnTo>
                    <a:pt x="0" y="1051109"/>
                  </a:lnTo>
                  <a:lnTo>
                    <a:pt x="0" y="0"/>
                  </a:lnTo>
                  <a:lnTo>
                    <a:pt x="7013365" y="0"/>
                  </a:lnTo>
                  <a:lnTo>
                    <a:pt x="7059936" y="6257"/>
                  </a:lnTo>
                  <a:lnTo>
                    <a:pt x="7101785" y="23918"/>
                  </a:lnTo>
                  <a:lnTo>
                    <a:pt x="7137240" y="51310"/>
                  </a:lnTo>
                  <a:lnTo>
                    <a:pt x="7164633" y="86766"/>
                  </a:lnTo>
                  <a:lnTo>
                    <a:pt x="7182293" y="128614"/>
                  </a:lnTo>
                  <a:lnTo>
                    <a:pt x="7188551" y="175186"/>
                  </a:lnTo>
                  <a:close/>
                </a:path>
              </a:pathLst>
            </a:custGeom>
            <a:ln w="12693">
              <a:solidFill>
                <a:srgbClr val="D5E3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4757651" y="5045964"/>
            <a:ext cx="5965825" cy="979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Char char="•"/>
              <a:tabLst>
                <a:tab pos="240029" algn="l"/>
              </a:tabLst>
            </a:pPr>
            <a:r>
              <a:rPr dirty="0" sz="2000" spc="-20">
                <a:latin typeface="Calibri"/>
                <a:cs typeface="Calibri"/>
              </a:rPr>
              <a:t>California’s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fiscal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future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will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take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time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recover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95"/>
              </a:spcBef>
              <a:buChar char="•"/>
              <a:tabLst>
                <a:tab pos="240029" algn="l"/>
              </a:tabLst>
            </a:pPr>
            <a:r>
              <a:rPr dirty="0" sz="2000" spc="-10">
                <a:latin typeface="Calibri"/>
                <a:cs typeface="Calibri"/>
              </a:rPr>
              <a:t>Encourage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policymakers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support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additional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flexibility</a:t>
            </a:r>
            <a:endParaRPr sz="20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15"/>
              </a:spcBef>
              <a:buChar char="•"/>
              <a:tabLst>
                <a:tab pos="240029" algn="l"/>
              </a:tabLst>
            </a:pPr>
            <a:r>
              <a:rPr dirty="0" sz="2000">
                <a:latin typeface="Calibri"/>
                <a:cs typeface="Calibri"/>
              </a:rPr>
              <a:t>Like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50%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law,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example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70731" y="4898997"/>
            <a:ext cx="4056379" cy="1327150"/>
            <a:chOff x="470731" y="4898997"/>
            <a:chExt cx="4056379" cy="1327150"/>
          </a:xfrm>
        </p:grpSpPr>
        <p:sp>
          <p:nvSpPr>
            <p:cNvPr id="24" name="object 24" descr=""/>
            <p:cNvSpPr/>
            <p:nvPr/>
          </p:nvSpPr>
          <p:spPr>
            <a:xfrm>
              <a:off x="477078" y="4905342"/>
              <a:ext cx="4046220" cy="1315085"/>
            </a:xfrm>
            <a:custGeom>
              <a:avLst/>
              <a:gdLst/>
              <a:ahLst/>
              <a:cxnLst/>
              <a:rect l="l" t="t" r="r" b="b"/>
              <a:pathLst>
                <a:path w="4046220" h="1315085">
                  <a:moveTo>
                    <a:pt x="3826522" y="0"/>
                  </a:moveTo>
                  <a:lnTo>
                    <a:pt x="219100" y="0"/>
                  </a:lnTo>
                  <a:lnTo>
                    <a:pt x="168862" y="5786"/>
                  </a:lnTo>
                  <a:lnTo>
                    <a:pt x="122745" y="22269"/>
                  </a:lnTo>
                  <a:lnTo>
                    <a:pt x="82064" y="48133"/>
                  </a:lnTo>
                  <a:lnTo>
                    <a:pt x="48133" y="82064"/>
                  </a:lnTo>
                  <a:lnTo>
                    <a:pt x="22269" y="122745"/>
                  </a:lnTo>
                  <a:lnTo>
                    <a:pt x="5786" y="168862"/>
                  </a:lnTo>
                  <a:lnTo>
                    <a:pt x="0" y="219100"/>
                  </a:lnTo>
                  <a:lnTo>
                    <a:pt x="0" y="1095463"/>
                  </a:lnTo>
                  <a:lnTo>
                    <a:pt x="5786" y="1145701"/>
                  </a:lnTo>
                  <a:lnTo>
                    <a:pt x="22269" y="1191818"/>
                  </a:lnTo>
                  <a:lnTo>
                    <a:pt x="48133" y="1232499"/>
                  </a:lnTo>
                  <a:lnTo>
                    <a:pt x="82064" y="1266430"/>
                  </a:lnTo>
                  <a:lnTo>
                    <a:pt x="122745" y="1292294"/>
                  </a:lnTo>
                  <a:lnTo>
                    <a:pt x="168862" y="1308777"/>
                  </a:lnTo>
                  <a:lnTo>
                    <a:pt x="219100" y="1314564"/>
                  </a:lnTo>
                  <a:lnTo>
                    <a:pt x="3826522" y="1314564"/>
                  </a:lnTo>
                  <a:lnTo>
                    <a:pt x="3876760" y="1308777"/>
                  </a:lnTo>
                  <a:lnTo>
                    <a:pt x="3922877" y="1292294"/>
                  </a:lnTo>
                  <a:lnTo>
                    <a:pt x="3963558" y="1266430"/>
                  </a:lnTo>
                  <a:lnTo>
                    <a:pt x="3997489" y="1232499"/>
                  </a:lnTo>
                  <a:lnTo>
                    <a:pt x="4023353" y="1191818"/>
                  </a:lnTo>
                  <a:lnTo>
                    <a:pt x="4039836" y="1145701"/>
                  </a:lnTo>
                  <a:lnTo>
                    <a:pt x="4045623" y="1095463"/>
                  </a:lnTo>
                  <a:lnTo>
                    <a:pt x="4045623" y="219100"/>
                  </a:lnTo>
                  <a:lnTo>
                    <a:pt x="4039836" y="168862"/>
                  </a:lnTo>
                  <a:lnTo>
                    <a:pt x="4023353" y="122745"/>
                  </a:lnTo>
                  <a:lnTo>
                    <a:pt x="3997489" y="82064"/>
                  </a:lnTo>
                  <a:lnTo>
                    <a:pt x="3963558" y="48133"/>
                  </a:lnTo>
                  <a:lnTo>
                    <a:pt x="3922877" y="22269"/>
                  </a:lnTo>
                  <a:lnTo>
                    <a:pt x="3876760" y="5786"/>
                  </a:lnTo>
                  <a:lnTo>
                    <a:pt x="3826522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77078" y="4905344"/>
              <a:ext cx="4043679" cy="1314450"/>
            </a:xfrm>
            <a:custGeom>
              <a:avLst/>
              <a:gdLst/>
              <a:ahLst/>
              <a:cxnLst/>
              <a:rect l="l" t="t" r="r" b="b"/>
              <a:pathLst>
                <a:path w="4043679" h="1314450">
                  <a:moveTo>
                    <a:pt x="0" y="218986"/>
                  </a:moveTo>
                  <a:lnTo>
                    <a:pt x="5783" y="168774"/>
                  </a:lnTo>
                  <a:lnTo>
                    <a:pt x="22258" y="122681"/>
                  </a:lnTo>
                  <a:lnTo>
                    <a:pt x="48108" y="82021"/>
                  </a:lnTo>
                  <a:lnTo>
                    <a:pt x="82021" y="48108"/>
                  </a:lnTo>
                  <a:lnTo>
                    <a:pt x="122681" y="22258"/>
                  </a:lnTo>
                  <a:lnTo>
                    <a:pt x="168774" y="5783"/>
                  </a:lnTo>
                  <a:lnTo>
                    <a:pt x="218986" y="0"/>
                  </a:lnTo>
                  <a:lnTo>
                    <a:pt x="3824573" y="0"/>
                  </a:lnTo>
                  <a:lnTo>
                    <a:pt x="3874784" y="5783"/>
                  </a:lnTo>
                  <a:lnTo>
                    <a:pt x="3920878" y="22258"/>
                  </a:lnTo>
                  <a:lnTo>
                    <a:pt x="3961538" y="48108"/>
                  </a:lnTo>
                  <a:lnTo>
                    <a:pt x="3995450" y="82021"/>
                  </a:lnTo>
                  <a:lnTo>
                    <a:pt x="4021301" y="122681"/>
                  </a:lnTo>
                  <a:lnTo>
                    <a:pt x="4037776" y="168774"/>
                  </a:lnTo>
                  <a:lnTo>
                    <a:pt x="4043559" y="218986"/>
                  </a:lnTo>
                  <a:lnTo>
                    <a:pt x="4043559" y="1094901"/>
                  </a:lnTo>
                  <a:lnTo>
                    <a:pt x="4037776" y="1145112"/>
                  </a:lnTo>
                  <a:lnTo>
                    <a:pt x="4021301" y="1191205"/>
                  </a:lnTo>
                  <a:lnTo>
                    <a:pt x="3995450" y="1231865"/>
                  </a:lnTo>
                  <a:lnTo>
                    <a:pt x="3961538" y="1265778"/>
                  </a:lnTo>
                  <a:lnTo>
                    <a:pt x="3920878" y="1291629"/>
                  </a:lnTo>
                  <a:lnTo>
                    <a:pt x="3874784" y="1308103"/>
                  </a:lnTo>
                  <a:lnTo>
                    <a:pt x="3824573" y="1313887"/>
                  </a:lnTo>
                  <a:lnTo>
                    <a:pt x="218986" y="1313887"/>
                  </a:lnTo>
                  <a:lnTo>
                    <a:pt x="168774" y="1308103"/>
                  </a:lnTo>
                  <a:lnTo>
                    <a:pt x="122681" y="1291629"/>
                  </a:lnTo>
                  <a:lnTo>
                    <a:pt x="82021" y="1265778"/>
                  </a:lnTo>
                  <a:lnTo>
                    <a:pt x="48108" y="1231865"/>
                  </a:lnTo>
                  <a:lnTo>
                    <a:pt x="22258" y="1191205"/>
                  </a:lnTo>
                  <a:lnTo>
                    <a:pt x="5783" y="1145112"/>
                  </a:lnTo>
                  <a:lnTo>
                    <a:pt x="0" y="1094901"/>
                  </a:lnTo>
                  <a:lnTo>
                    <a:pt x="0" y="218986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1586059" y="5214111"/>
            <a:ext cx="1830070" cy="589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00" spc="-10">
                <a:solidFill>
                  <a:srgbClr val="FFFFFF"/>
                </a:solidFill>
                <a:latin typeface="Calibri"/>
                <a:cs typeface="Calibri"/>
              </a:rPr>
              <a:t>Flexibility</a:t>
            </a:r>
            <a:endParaRPr sz="3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58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FFFF"/>
                </a:solidFill>
              </a:rPr>
              <a:t>League</a:t>
            </a:r>
            <a:r>
              <a:rPr dirty="0" sz="4800" spc="-185">
                <a:solidFill>
                  <a:srgbClr val="FFFFFF"/>
                </a:solidFill>
              </a:rPr>
              <a:t> </a:t>
            </a:r>
            <a:r>
              <a:rPr dirty="0" sz="4800" spc="-40">
                <a:solidFill>
                  <a:srgbClr val="FFFFFF"/>
                </a:solidFill>
              </a:rPr>
              <a:t>Talking</a:t>
            </a:r>
            <a:r>
              <a:rPr dirty="0" sz="4800" spc="-190">
                <a:solidFill>
                  <a:srgbClr val="FFFFFF"/>
                </a:solidFill>
              </a:rPr>
              <a:t> </a:t>
            </a:r>
            <a:r>
              <a:rPr dirty="0" sz="4800">
                <a:solidFill>
                  <a:srgbClr val="FFFFFF"/>
                </a:solidFill>
              </a:rPr>
              <a:t>Points</a:t>
            </a:r>
            <a:r>
              <a:rPr dirty="0" sz="4800" spc="-185">
                <a:solidFill>
                  <a:srgbClr val="FFFFFF"/>
                </a:solidFill>
              </a:rPr>
              <a:t> </a:t>
            </a:r>
            <a:r>
              <a:rPr dirty="0" sz="4800" spc="-10">
                <a:solidFill>
                  <a:srgbClr val="FFFFFF"/>
                </a:solidFill>
              </a:rPr>
              <a:t>(Draft)</a:t>
            </a:r>
            <a:endParaRPr sz="4800"/>
          </a:p>
        </p:txBody>
      </p:sp>
      <p:grpSp>
        <p:nvGrpSpPr>
          <p:cNvPr id="3" name="object 3" descr=""/>
          <p:cNvGrpSpPr/>
          <p:nvPr/>
        </p:nvGrpSpPr>
        <p:grpSpPr>
          <a:xfrm>
            <a:off x="831853" y="2084370"/>
            <a:ext cx="10523220" cy="3504565"/>
            <a:chOff x="831853" y="2084370"/>
            <a:chExt cx="10523220" cy="3504565"/>
          </a:xfrm>
        </p:grpSpPr>
        <p:sp>
          <p:nvSpPr>
            <p:cNvPr id="4" name="object 4" descr=""/>
            <p:cNvSpPr/>
            <p:nvPr/>
          </p:nvSpPr>
          <p:spPr>
            <a:xfrm>
              <a:off x="838199" y="2090718"/>
              <a:ext cx="10515600" cy="480059"/>
            </a:xfrm>
            <a:custGeom>
              <a:avLst/>
              <a:gdLst/>
              <a:ahLst/>
              <a:cxnLst/>
              <a:rect l="l" t="t" r="r" b="b"/>
              <a:pathLst>
                <a:path w="10515600" h="480060">
                  <a:moveTo>
                    <a:pt x="10435653" y="0"/>
                  </a:moveTo>
                  <a:lnTo>
                    <a:pt x="79946" y="0"/>
                  </a:lnTo>
                  <a:lnTo>
                    <a:pt x="48825" y="6281"/>
                  </a:lnTo>
                  <a:lnTo>
                    <a:pt x="23414" y="23414"/>
                  </a:lnTo>
                  <a:lnTo>
                    <a:pt x="6281" y="48825"/>
                  </a:lnTo>
                  <a:lnTo>
                    <a:pt x="0" y="79946"/>
                  </a:lnTo>
                  <a:lnTo>
                    <a:pt x="0" y="399745"/>
                  </a:lnTo>
                  <a:lnTo>
                    <a:pt x="6281" y="430867"/>
                  </a:lnTo>
                  <a:lnTo>
                    <a:pt x="23414" y="456284"/>
                  </a:lnTo>
                  <a:lnTo>
                    <a:pt x="48825" y="473420"/>
                  </a:lnTo>
                  <a:lnTo>
                    <a:pt x="79946" y="479704"/>
                  </a:lnTo>
                  <a:lnTo>
                    <a:pt x="10435653" y="479704"/>
                  </a:lnTo>
                  <a:lnTo>
                    <a:pt x="10466774" y="473420"/>
                  </a:lnTo>
                  <a:lnTo>
                    <a:pt x="10492185" y="456284"/>
                  </a:lnTo>
                  <a:lnTo>
                    <a:pt x="10509318" y="430867"/>
                  </a:lnTo>
                  <a:lnTo>
                    <a:pt x="10515600" y="399745"/>
                  </a:lnTo>
                  <a:lnTo>
                    <a:pt x="10515600" y="79946"/>
                  </a:lnTo>
                  <a:lnTo>
                    <a:pt x="10509318" y="48825"/>
                  </a:lnTo>
                  <a:lnTo>
                    <a:pt x="10492185" y="23414"/>
                  </a:lnTo>
                  <a:lnTo>
                    <a:pt x="10466774" y="6281"/>
                  </a:lnTo>
                  <a:lnTo>
                    <a:pt x="10435653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38199" y="2090717"/>
              <a:ext cx="10510520" cy="480059"/>
            </a:xfrm>
            <a:custGeom>
              <a:avLst/>
              <a:gdLst/>
              <a:ahLst/>
              <a:cxnLst/>
              <a:rect l="l" t="t" r="r" b="b"/>
              <a:pathLst>
                <a:path w="10510520" h="480060">
                  <a:moveTo>
                    <a:pt x="0" y="79907"/>
                  </a:moveTo>
                  <a:lnTo>
                    <a:pt x="6279" y="48803"/>
                  </a:lnTo>
                  <a:lnTo>
                    <a:pt x="23404" y="23404"/>
                  </a:lnTo>
                  <a:lnTo>
                    <a:pt x="48803" y="6279"/>
                  </a:lnTo>
                  <a:lnTo>
                    <a:pt x="79907" y="0"/>
                  </a:lnTo>
                  <a:lnTo>
                    <a:pt x="10430330" y="0"/>
                  </a:lnTo>
                  <a:lnTo>
                    <a:pt x="10461433" y="6279"/>
                  </a:lnTo>
                  <a:lnTo>
                    <a:pt x="10486833" y="23404"/>
                  </a:lnTo>
                  <a:lnTo>
                    <a:pt x="10503957" y="48803"/>
                  </a:lnTo>
                  <a:lnTo>
                    <a:pt x="10510237" y="79907"/>
                  </a:lnTo>
                  <a:lnTo>
                    <a:pt x="10510237" y="399548"/>
                  </a:lnTo>
                  <a:lnTo>
                    <a:pt x="10503957" y="430651"/>
                  </a:lnTo>
                  <a:lnTo>
                    <a:pt x="10486833" y="456051"/>
                  </a:lnTo>
                  <a:lnTo>
                    <a:pt x="10461433" y="473175"/>
                  </a:lnTo>
                  <a:lnTo>
                    <a:pt x="10430330" y="479455"/>
                  </a:lnTo>
                  <a:lnTo>
                    <a:pt x="79907" y="479455"/>
                  </a:lnTo>
                  <a:lnTo>
                    <a:pt x="48803" y="473175"/>
                  </a:lnTo>
                  <a:lnTo>
                    <a:pt x="23404" y="456051"/>
                  </a:lnTo>
                  <a:lnTo>
                    <a:pt x="6279" y="430651"/>
                  </a:lnTo>
                  <a:lnTo>
                    <a:pt x="0" y="399548"/>
                  </a:lnTo>
                  <a:lnTo>
                    <a:pt x="0" y="79907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38199" y="2901618"/>
              <a:ext cx="10515600" cy="480059"/>
            </a:xfrm>
            <a:custGeom>
              <a:avLst/>
              <a:gdLst/>
              <a:ahLst/>
              <a:cxnLst/>
              <a:rect l="l" t="t" r="r" b="b"/>
              <a:pathLst>
                <a:path w="10515600" h="480060">
                  <a:moveTo>
                    <a:pt x="10435653" y="0"/>
                  </a:moveTo>
                  <a:lnTo>
                    <a:pt x="79946" y="0"/>
                  </a:lnTo>
                  <a:lnTo>
                    <a:pt x="48825" y="6281"/>
                  </a:lnTo>
                  <a:lnTo>
                    <a:pt x="23414" y="23414"/>
                  </a:lnTo>
                  <a:lnTo>
                    <a:pt x="6281" y="48825"/>
                  </a:lnTo>
                  <a:lnTo>
                    <a:pt x="0" y="79946"/>
                  </a:lnTo>
                  <a:lnTo>
                    <a:pt x="0" y="399745"/>
                  </a:lnTo>
                  <a:lnTo>
                    <a:pt x="6281" y="430867"/>
                  </a:lnTo>
                  <a:lnTo>
                    <a:pt x="23414" y="456284"/>
                  </a:lnTo>
                  <a:lnTo>
                    <a:pt x="48825" y="473420"/>
                  </a:lnTo>
                  <a:lnTo>
                    <a:pt x="79946" y="479704"/>
                  </a:lnTo>
                  <a:lnTo>
                    <a:pt x="10435653" y="479704"/>
                  </a:lnTo>
                  <a:lnTo>
                    <a:pt x="10466774" y="473420"/>
                  </a:lnTo>
                  <a:lnTo>
                    <a:pt x="10492185" y="456284"/>
                  </a:lnTo>
                  <a:lnTo>
                    <a:pt x="10509318" y="430867"/>
                  </a:lnTo>
                  <a:lnTo>
                    <a:pt x="10515600" y="399745"/>
                  </a:lnTo>
                  <a:lnTo>
                    <a:pt x="10515600" y="79946"/>
                  </a:lnTo>
                  <a:lnTo>
                    <a:pt x="10509318" y="48825"/>
                  </a:lnTo>
                  <a:lnTo>
                    <a:pt x="10492185" y="23414"/>
                  </a:lnTo>
                  <a:lnTo>
                    <a:pt x="10466774" y="6281"/>
                  </a:lnTo>
                  <a:lnTo>
                    <a:pt x="10435653" y="0"/>
                  </a:lnTo>
                  <a:close/>
                </a:path>
              </a:pathLst>
            </a:custGeom>
            <a:solidFill>
              <a:srgbClr val="52CA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38199" y="2901617"/>
              <a:ext cx="10510520" cy="480059"/>
            </a:xfrm>
            <a:custGeom>
              <a:avLst/>
              <a:gdLst/>
              <a:ahLst/>
              <a:cxnLst/>
              <a:rect l="l" t="t" r="r" b="b"/>
              <a:pathLst>
                <a:path w="10510520" h="480060">
                  <a:moveTo>
                    <a:pt x="0" y="79907"/>
                  </a:moveTo>
                  <a:lnTo>
                    <a:pt x="6279" y="48803"/>
                  </a:lnTo>
                  <a:lnTo>
                    <a:pt x="23404" y="23404"/>
                  </a:lnTo>
                  <a:lnTo>
                    <a:pt x="48803" y="6279"/>
                  </a:lnTo>
                  <a:lnTo>
                    <a:pt x="79907" y="0"/>
                  </a:lnTo>
                  <a:lnTo>
                    <a:pt x="10430330" y="0"/>
                  </a:lnTo>
                  <a:lnTo>
                    <a:pt x="10461433" y="6279"/>
                  </a:lnTo>
                  <a:lnTo>
                    <a:pt x="10486833" y="23404"/>
                  </a:lnTo>
                  <a:lnTo>
                    <a:pt x="10503957" y="48803"/>
                  </a:lnTo>
                  <a:lnTo>
                    <a:pt x="10510237" y="79907"/>
                  </a:lnTo>
                  <a:lnTo>
                    <a:pt x="10510237" y="399548"/>
                  </a:lnTo>
                  <a:lnTo>
                    <a:pt x="10503957" y="430651"/>
                  </a:lnTo>
                  <a:lnTo>
                    <a:pt x="10486833" y="456051"/>
                  </a:lnTo>
                  <a:lnTo>
                    <a:pt x="10461433" y="473175"/>
                  </a:lnTo>
                  <a:lnTo>
                    <a:pt x="10430330" y="479455"/>
                  </a:lnTo>
                  <a:lnTo>
                    <a:pt x="79907" y="479455"/>
                  </a:lnTo>
                  <a:lnTo>
                    <a:pt x="48803" y="473175"/>
                  </a:lnTo>
                  <a:lnTo>
                    <a:pt x="23404" y="456051"/>
                  </a:lnTo>
                  <a:lnTo>
                    <a:pt x="6279" y="430651"/>
                  </a:lnTo>
                  <a:lnTo>
                    <a:pt x="0" y="399548"/>
                  </a:lnTo>
                  <a:lnTo>
                    <a:pt x="0" y="79907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38199" y="3712518"/>
              <a:ext cx="10515600" cy="480059"/>
            </a:xfrm>
            <a:custGeom>
              <a:avLst/>
              <a:gdLst/>
              <a:ahLst/>
              <a:cxnLst/>
              <a:rect l="l" t="t" r="r" b="b"/>
              <a:pathLst>
                <a:path w="10515600" h="480060">
                  <a:moveTo>
                    <a:pt x="10435653" y="0"/>
                  </a:moveTo>
                  <a:lnTo>
                    <a:pt x="79946" y="0"/>
                  </a:lnTo>
                  <a:lnTo>
                    <a:pt x="48825" y="6281"/>
                  </a:lnTo>
                  <a:lnTo>
                    <a:pt x="23414" y="23414"/>
                  </a:lnTo>
                  <a:lnTo>
                    <a:pt x="6281" y="48825"/>
                  </a:lnTo>
                  <a:lnTo>
                    <a:pt x="0" y="79946"/>
                  </a:lnTo>
                  <a:lnTo>
                    <a:pt x="0" y="399745"/>
                  </a:lnTo>
                  <a:lnTo>
                    <a:pt x="6281" y="430867"/>
                  </a:lnTo>
                  <a:lnTo>
                    <a:pt x="23414" y="456284"/>
                  </a:lnTo>
                  <a:lnTo>
                    <a:pt x="48825" y="473420"/>
                  </a:lnTo>
                  <a:lnTo>
                    <a:pt x="79946" y="479704"/>
                  </a:lnTo>
                  <a:lnTo>
                    <a:pt x="10435653" y="479704"/>
                  </a:lnTo>
                  <a:lnTo>
                    <a:pt x="10466774" y="473420"/>
                  </a:lnTo>
                  <a:lnTo>
                    <a:pt x="10492185" y="456284"/>
                  </a:lnTo>
                  <a:lnTo>
                    <a:pt x="10509318" y="430867"/>
                  </a:lnTo>
                  <a:lnTo>
                    <a:pt x="10515600" y="399745"/>
                  </a:lnTo>
                  <a:lnTo>
                    <a:pt x="10515600" y="79946"/>
                  </a:lnTo>
                  <a:lnTo>
                    <a:pt x="10509318" y="48825"/>
                  </a:lnTo>
                  <a:lnTo>
                    <a:pt x="10492185" y="23414"/>
                  </a:lnTo>
                  <a:lnTo>
                    <a:pt x="10466774" y="6281"/>
                  </a:lnTo>
                  <a:lnTo>
                    <a:pt x="10435653" y="0"/>
                  </a:lnTo>
                  <a:close/>
                </a:path>
              </a:pathLst>
            </a:custGeom>
            <a:solidFill>
              <a:srgbClr val="49BF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38199" y="3712517"/>
              <a:ext cx="10510520" cy="480059"/>
            </a:xfrm>
            <a:custGeom>
              <a:avLst/>
              <a:gdLst/>
              <a:ahLst/>
              <a:cxnLst/>
              <a:rect l="l" t="t" r="r" b="b"/>
              <a:pathLst>
                <a:path w="10510520" h="480060">
                  <a:moveTo>
                    <a:pt x="0" y="79907"/>
                  </a:moveTo>
                  <a:lnTo>
                    <a:pt x="6279" y="48803"/>
                  </a:lnTo>
                  <a:lnTo>
                    <a:pt x="23404" y="23404"/>
                  </a:lnTo>
                  <a:lnTo>
                    <a:pt x="48803" y="6279"/>
                  </a:lnTo>
                  <a:lnTo>
                    <a:pt x="79907" y="0"/>
                  </a:lnTo>
                  <a:lnTo>
                    <a:pt x="10430330" y="0"/>
                  </a:lnTo>
                  <a:lnTo>
                    <a:pt x="10461433" y="6279"/>
                  </a:lnTo>
                  <a:lnTo>
                    <a:pt x="10486833" y="23404"/>
                  </a:lnTo>
                  <a:lnTo>
                    <a:pt x="10503957" y="48803"/>
                  </a:lnTo>
                  <a:lnTo>
                    <a:pt x="10510237" y="79907"/>
                  </a:lnTo>
                  <a:lnTo>
                    <a:pt x="10510237" y="399548"/>
                  </a:lnTo>
                  <a:lnTo>
                    <a:pt x="10503957" y="430651"/>
                  </a:lnTo>
                  <a:lnTo>
                    <a:pt x="10486833" y="456051"/>
                  </a:lnTo>
                  <a:lnTo>
                    <a:pt x="10461433" y="473175"/>
                  </a:lnTo>
                  <a:lnTo>
                    <a:pt x="10430330" y="479455"/>
                  </a:lnTo>
                  <a:lnTo>
                    <a:pt x="79907" y="479455"/>
                  </a:lnTo>
                  <a:lnTo>
                    <a:pt x="48803" y="473175"/>
                  </a:lnTo>
                  <a:lnTo>
                    <a:pt x="23404" y="456051"/>
                  </a:lnTo>
                  <a:lnTo>
                    <a:pt x="6279" y="430651"/>
                  </a:lnTo>
                  <a:lnTo>
                    <a:pt x="0" y="399548"/>
                  </a:lnTo>
                  <a:lnTo>
                    <a:pt x="0" y="79907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38199" y="5103018"/>
              <a:ext cx="10515600" cy="480059"/>
            </a:xfrm>
            <a:custGeom>
              <a:avLst/>
              <a:gdLst/>
              <a:ahLst/>
              <a:cxnLst/>
              <a:rect l="l" t="t" r="r" b="b"/>
              <a:pathLst>
                <a:path w="10515600" h="480060">
                  <a:moveTo>
                    <a:pt x="10435653" y="0"/>
                  </a:moveTo>
                  <a:lnTo>
                    <a:pt x="79946" y="0"/>
                  </a:lnTo>
                  <a:lnTo>
                    <a:pt x="48825" y="6281"/>
                  </a:lnTo>
                  <a:lnTo>
                    <a:pt x="23414" y="23414"/>
                  </a:lnTo>
                  <a:lnTo>
                    <a:pt x="6281" y="48825"/>
                  </a:lnTo>
                  <a:lnTo>
                    <a:pt x="0" y="79946"/>
                  </a:lnTo>
                  <a:lnTo>
                    <a:pt x="0" y="399745"/>
                  </a:lnTo>
                  <a:lnTo>
                    <a:pt x="6281" y="430867"/>
                  </a:lnTo>
                  <a:lnTo>
                    <a:pt x="23414" y="456284"/>
                  </a:lnTo>
                  <a:lnTo>
                    <a:pt x="48825" y="473420"/>
                  </a:lnTo>
                  <a:lnTo>
                    <a:pt x="79946" y="479704"/>
                  </a:lnTo>
                  <a:lnTo>
                    <a:pt x="10435653" y="479704"/>
                  </a:lnTo>
                  <a:lnTo>
                    <a:pt x="10466774" y="473420"/>
                  </a:lnTo>
                  <a:lnTo>
                    <a:pt x="10492185" y="456284"/>
                  </a:lnTo>
                  <a:lnTo>
                    <a:pt x="10509318" y="430867"/>
                  </a:lnTo>
                  <a:lnTo>
                    <a:pt x="10515600" y="399745"/>
                  </a:lnTo>
                  <a:lnTo>
                    <a:pt x="10515600" y="79946"/>
                  </a:lnTo>
                  <a:lnTo>
                    <a:pt x="10509318" y="48825"/>
                  </a:lnTo>
                  <a:lnTo>
                    <a:pt x="10492185" y="23414"/>
                  </a:lnTo>
                  <a:lnTo>
                    <a:pt x="10466774" y="6281"/>
                  </a:lnTo>
                  <a:lnTo>
                    <a:pt x="10435653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38199" y="5103016"/>
              <a:ext cx="10510520" cy="480059"/>
            </a:xfrm>
            <a:custGeom>
              <a:avLst/>
              <a:gdLst/>
              <a:ahLst/>
              <a:cxnLst/>
              <a:rect l="l" t="t" r="r" b="b"/>
              <a:pathLst>
                <a:path w="10510520" h="480060">
                  <a:moveTo>
                    <a:pt x="0" y="79907"/>
                  </a:moveTo>
                  <a:lnTo>
                    <a:pt x="6279" y="48803"/>
                  </a:lnTo>
                  <a:lnTo>
                    <a:pt x="23404" y="23404"/>
                  </a:lnTo>
                  <a:lnTo>
                    <a:pt x="48803" y="6279"/>
                  </a:lnTo>
                  <a:lnTo>
                    <a:pt x="79907" y="0"/>
                  </a:lnTo>
                  <a:lnTo>
                    <a:pt x="10430330" y="0"/>
                  </a:lnTo>
                  <a:lnTo>
                    <a:pt x="10461433" y="6279"/>
                  </a:lnTo>
                  <a:lnTo>
                    <a:pt x="10486833" y="23404"/>
                  </a:lnTo>
                  <a:lnTo>
                    <a:pt x="10503957" y="48803"/>
                  </a:lnTo>
                  <a:lnTo>
                    <a:pt x="10510237" y="79907"/>
                  </a:lnTo>
                  <a:lnTo>
                    <a:pt x="10510237" y="399548"/>
                  </a:lnTo>
                  <a:lnTo>
                    <a:pt x="10503957" y="430651"/>
                  </a:lnTo>
                  <a:lnTo>
                    <a:pt x="10486833" y="456051"/>
                  </a:lnTo>
                  <a:lnTo>
                    <a:pt x="10461433" y="473175"/>
                  </a:lnTo>
                  <a:lnTo>
                    <a:pt x="10430330" y="479455"/>
                  </a:lnTo>
                  <a:lnTo>
                    <a:pt x="79907" y="479455"/>
                  </a:lnTo>
                  <a:lnTo>
                    <a:pt x="48803" y="473175"/>
                  </a:lnTo>
                  <a:lnTo>
                    <a:pt x="23404" y="456051"/>
                  </a:lnTo>
                  <a:lnTo>
                    <a:pt x="6279" y="430651"/>
                  </a:lnTo>
                  <a:lnTo>
                    <a:pt x="0" y="399548"/>
                  </a:lnTo>
                  <a:lnTo>
                    <a:pt x="0" y="79907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925117" y="2035104"/>
            <a:ext cx="6239510" cy="4430395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Affordable</a:t>
            </a:r>
            <a:r>
              <a:rPr dirty="0" sz="20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endParaRPr sz="2000">
              <a:latin typeface="Calibri"/>
              <a:cs typeface="Calibri"/>
            </a:endParaRPr>
          </a:p>
          <a:p>
            <a:pPr marL="417830" indent="-171450">
              <a:lnSpc>
                <a:spcPct val="100000"/>
              </a:lnSpc>
              <a:spcBef>
                <a:spcPts val="750"/>
              </a:spcBef>
              <a:buChar char="•"/>
              <a:tabLst>
                <a:tab pos="417830" algn="l"/>
              </a:tabLst>
            </a:pPr>
            <a:r>
              <a:rPr dirty="0" sz="1800">
                <a:latin typeface="Calibri"/>
                <a:cs typeface="Calibri"/>
              </a:rPr>
              <a:t>Final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language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completed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Revision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Cal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Grant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Reform</a:t>
            </a:r>
            <a:endParaRPr sz="2000">
              <a:latin typeface="Calibri"/>
              <a:cs typeface="Calibri"/>
            </a:endParaRPr>
          </a:p>
          <a:p>
            <a:pPr marL="417830" indent="-171450">
              <a:lnSpc>
                <a:spcPct val="100000"/>
              </a:lnSpc>
              <a:spcBef>
                <a:spcPts val="750"/>
              </a:spcBef>
              <a:buChar char="•"/>
              <a:tabLst>
                <a:tab pos="417830" algn="l"/>
              </a:tabLst>
            </a:pPr>
            <a:r>
              <a:rPr dirty="0" sz="1800">
                <a:latin typeface="Calibri"/>
                <a:cs typeface="Calibri"/>
              </a:rPr>
              <a:t>Decision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action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decided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May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Revision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Facilities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Bond</a:t>
            </a:r>
            <a:endParaRPr sz="2000">
              <a:latin typeface="Calibri"/>
              <a:cs typeface="Calibri"/>
            </a:endParaRPr>
          </a:p>
          <a:p>
            <a:pPr marL="417830" indent="-171450">
              <a:lnSpc>
                <a:spcPct val="100000"/>
              </a:lnSpc>
              <a:spcBef>
                <a:spcPts val="755"/>
              </a:spcBef>
              <a:buChar char="•"/>
              <a:tabLst>
                <a:tab pos="417830" algn="l"/>
              </a:tabLst>
            </a:pPr>
            <a:r>
              <a:rPr dirty="0" sz="1800">
                <a:latin typeface="Calibri"/>
                <a:cs typeface="Calibri"/>
              </a:rPr>
              <a:t>Funds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last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bond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depleted</a:t>
            </a:r>
            <a:endParaRPr sz="1800">
              <a:latin typeface="Calibri"/>
              <a:cs typeface="Calibri"/>
            </a:endParaRPr>
          </a:p>
          <a:p>
            <a:pPr marL="417830" indent="-171450">
              <a:lnSpc>
                <a:spcPct val="100000"/>
              </a:lnSpc>
              <a:spcBef>
                <a:spcPts val="240"/>
              </a:spcBef>
              <a:buChar char="•"/>
              <a:tabLst>
                <a:tab pos="417830" algn="l"/>
              </a:tabLst>
            </a:pPr>
            <a:r>
              <a:rPr dirty="0" sz="1800">
                <a:latin typeface="Calibri"/>
                <a:cs typeface="Calibri"/>
              </a:rPr>
              <a:t>Bond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negotiations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focused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November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Ballot</a:t>
            </a:r>
            <a:endParaRPr sz="1800">
              <a:latin typeface="Calibri"/>
              <a:cs typeface="Calibri"/>
            </a:endParaRPr>
          </a:p>
          <a:p>
            <a:pPr marL="417830" indent="-171450">
              <a:lnSpc>
                <a:spcPct val="100000"/>
              </a:lnSpc>
              <a:spcBef>
                <a:spcPts val="240"/>
              </a:spcBef>
              <a:buChar char="•"/>
              <a:tabLst>
                <a:tab pos="417830" algn="l"/>
              </a:tabLst>
            </a:pPr>
            <a:r>
              <a:rPr dirty="0" sz="1800">
                <a:latin typeface="Calibri"/>
                <a:cs typeface="Calibri"/>
              </a:rPr>
              <a:t>League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supports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K-</a:t>
            </a:r>
            <a:r>
              <a:rPr dirty="0" sz="1800">
                <a:latin typeface="Calibri"/>
                <a:cs typeface="Calibri"/>
              </a:rPr>
              <a:t>14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bond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Baccalaureate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Degree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endParaRPr sz="2000">
              <a:latin typeface="Calibri"/>
              <a:cs typeface="Calibri"/>
            </a:endParaRPr>
          </a:p>
          <a:p>
            <a:pPr marL="417830" indent="-171450">
              <a:lnSpc>
                <a:spcPct val="100000"/>
              </a:lnSpc>
              <a:spcBef>
                <a:spcPts val="775"/>
              </a:spcBef>
              <a:buChar char="•"/>
              <a:tabLst>
                <a:tab pos="417830" algn="l"/>
              </a:tabLst>
            </a:pPr>
            <a:r>
              <a:rPr dirty="0" sz="1800">
                <a:latin typeface="Calibri"/>
                <a:cs typeface="Calibri"/>
              </a:rPr>
              <a:t>Our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colleges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pivotal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addressing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workforce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shortages</a:t>
            </a:r>
            <a:endParaRPr sz="1800">
              <a:latin typeface="Calibri"/>
              <a:cs typeface="Calibri"/>
            </a:endParaRPr>
          </a:p>
          <a:p>
            <a:pPr marL="417830" indent="-171450">
              <a:lnSpc>
                <a:spcPct val="100000"/>
              </a:lnSpc>
              <a:spcBef>
                <a:spcPts val="240"/>
              </a:spcBef>
              <a:buChar char="•"/>
              <a:tabLst>
                <a:tab pos="417830" algn="l"/>
              </a:tabLst>
            </a:pPr>
            <a:r>
              <a:rPr dirty="0" sz="1800">
                <a:latin typeface="Calibri"/>
                <a:cs typeface="Calibri"/>
              </a:rPr>
              <a:t>$60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million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nursing</a:t>
            </a:r>
            <a:endParaRPr sz="1800">
              <a:latin typeface="Calibri"/>
              <a:cs typeface="Calibri"/>
            </a:endParaRPr>
          </a:p>
          <a:p>
            <a:pPr marL="417830" indent="-171450">
              <a:lnSpc>
                <a:spcPct val="100000"/>
              </a:lnSpc>
              <a:spcBef>
                <a:spcPts val="240"/>
              </a:spcBef>
              <a:buChar char="•"/>
              <a:tabLst>
                <a:tab pos="417830" algn="l"/>
              </a:tabLst>
            </a:pPr>
            <a:r>
              <a:rPr dirty="0" sz="1800">
                <a:latin typeface="Calibri"/>
                <a:cs typeface="Calibri"/>
              </a:rPr>
              <a:t>SB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895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(Roth)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BSN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authority-</a:t>
            </a:r>
            <a:r>
              <a:rPr dirty="0" sz="1800">
                <a:latin typeface="Calibri"/>
                <a:cs typeface="Calibri"/>
              </a:rPr>
              <a:t>Ask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your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delegation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support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427632" y="2501898"/>
            <a:ext cx="7051675" cy="2778760"/>
          </a:xfrm>
          <a:prstGeom prst="rect">
            <a:avLst/>
          </a:prstGeom>
        </p:spPr>
        <p:txBody>
          <a:bodyPr wrap="square" lIns="0" tIns="328295" rIns="0" bIns="0" rtlCol="0" vert="horz">
            <a:spAutoFit/>
          </a:bodyPr>
          <a:lstStyle/>
          <a:p>
            <a:pPr marL="869315" indent="-856615">
              <a:lnSpc>
                <a:spcPct val="100000"/>
              </a:lnSpc>
              <a:spcBef>
                <a:spcPts val="2585"/>
              </a:spcBef>
              <a:buSzPct val="102564"/>
              <a:buFont typeface="Wingdings"/>
              <a:buChar char=""/>
              <a:tabLst>
                <a:tab pos="869315" algn="l"/>
              </a:tabLst>
            </a:pPr>
            <a:r>
              <a:rPr dirty="0" sz="3900" spc="95" b="0">
                <a:solidFill>
                  <a:srgbClr val="FFFFFF"/>
                </a:solidFill>
                <a:latin typeface="Calibri Light"/>
                <a:cs typeface="Calibri Light"/>
              </a:rPr>
              <a:t>Budget</a:t>
            </a:r>
            <a:r>
              <a:rPr dirty="0" sz="3900" spc="10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900" spc="80" b="0">
                <a:solidFill>
                  <a:srgbClr val="FFFFFF"/>
                </a:solidFill>
                <a:latin typeface="Calibri Light"/>
                <a:cs typeface="Calibri Light"/>
              </a:rPr>
              <a:t>Update</a:t>
            </a:r>
            <a:endParaRPr sz="3900">
              <a:latin typeface="Calibri Light"/>
              <a:cs typeface="Calibri Light"/>
            </a:endParaRPr>
          </a:p>
          <a:p>
            <a:pPr marL="869315" indent="-856615">
              <a:lnSpc>
                <a:spcPct val="100000"/>
              </a:lnSpc>
              <a:spcBef>
                <a:spcPts val="2615"/>
              </a:spcBef>
              <a:buSzPct val="102564"/>
              <a:buFont typeface="Wingdings"/>
              <a:buChar char=""/>
              <a:tabLst>
                <a:tab pos="869315" algn="l"/>
              </a:tabLst>
            </a:pPr>
            <a:r>
              <a:rPr dirty="0" sz="3900" spc="105" b="0">
                <a:solidFill>
                  <a:srgbClr val="FFFFFF"/>
                </a:solidFill>
                <a:latin typeface="Calibri Light"/>
                <a:cs typeface="Calibri Light"/>
              </a:rPr>
              <a:t>Assembly</a:t>
            </a:r>
            <a:r>
              <a:rPr dirty="0" sz="3900" spc="114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900" spc="100" b="0">
                <a:solidFill>
                  <a:srgbClr val="FFFFFF"/>
                </a:solidFill>
                <a:latin typeface="Calibri Light"/>
                <a:cs typeface="Calibri Light"/>
              </a:rPr>
              <a:t>Committee</a:t>
            </a:r>
            <a:r>
              <a:rPr dirty="0" sz="3900" spc="11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900" spc="80" b="0">
                <a:solidFill>
                  <a:srgbClr val="FFFFFF"/>
                </a:solidFill>
                <a:latin typeface="Calibri Light"/>
                <a:cs typeface="Calibri Light"/>
              </a:rPr>
              <a:t>Update</a:t>
            </a:r>
            <a:endParaRPr sz="3900">
              <a:latin typeface="Calibri Light"/>
              <a:cs typeface="Calibri Light"/>
            </a:endParaRPr>
          </a:p>
          <a:p>
            <a:pPr marL="869315" indent="-856615">
              <a:lnSpc>
                <a:spcPct val="100000"/>
              </a:lnSpc>
              <a:spcBef>
                <a:spcPts val="2520"/>
              </a:spcBef>
              <a:buSzPct val="102564"/>
              <a:buFont typeface="Wingdings"/>
              <a:buChar char=""/>
              <a:tabLst>
                <a:tab pos="869315" algn="l"/>
              </a:tabLst>
            </a:pPr>
            <a:r>
              <a:rPr dirty="0" sz="3900" spc="90" b="0">
                <a:solidFill>
                  <a:srgbClr val="FFFFFF"/>
                </a:solidFill>
                <a:latin typeface="Calibri Light"/>
                <a:cs typeface="Calibri Light"/>
              </a:rPr>
              <a:t>Legislative</a:t>
            </a:r>
            <a:r>
              <a:rPr dirty="0" sz="3900" spc="12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3900" spc="80" b="0">
                <a:solidFill>
                  <a:srgbClr val="FFFFFF"/>
                </a:solidFill>
                <a:latin typeface="Calibri Light"/>
                <a:cs typeface="Calibri Light"/>
              </a:rPr>
              <a:t>Update</a:t>
            </a:r>
            <a:endParaRPr sz="39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9371"/>
            <a:ext cx="6197600" cy="1293495"/>
          </a:xfrm>
          <a:prstGeom prst="rect"/>
        </p:spPr>
        <p:txBody>
          <a:bodyPr wrap="square" lIns="0" tIns="93980" rIns="0" bIns="0" rtlCol="0" vert="horz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dirty="0">
                <a:solidFill>
                  <a:srgbClr val="FFFFFF"/>
                </a:solidFill>
              </a:rPr>
              <a:t>Overview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dirty="0" spc="-7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Governor’s </a:t>
            </a:r>
            <a:r>
              <a:rPr dirty="0">
                <a:solidFill>
                  <a:srgbClr val="FFFFFF"/>
                </a:solidFill>
              </a:rPr>
              <a:t>Proposed</a:t>
            </a:r>
            <a:r>
              <a:rPr dirty="0" spc="-114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2024-</a:t>
            </a:r>
            <a:r>
              <a:rPr dirty="0">
                <a:solidFill>
                  <a:srgbClr val="FFFFFF"/>
                </a:solidFill>
              </a:rPr>
              <a:t>25</a:t>
            </a:r>
            <a:r>
              <a:rPr dirty="0" spc="-12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Budget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3943" y="2697479"/>
            <a:ext cx="3742944" cy="374294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6939" y="2071115"/>
            <a:ext cx="8199755" cy="3902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Calibri"/>
                <a:cs typeface="Calibri"/>
              </a:rPr>
              <a:t>Budget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Committee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Hearings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January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23,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2024: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heavy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Assembly</a:t>
            </a:r>
            <a:r>
              <a:rPr dirty="0" u="heavy" sz="3200" spc="-9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Budget</a:t>
            </a:r>
            <a:r>
              <a:rPr dirty="0" u="heavy" sz="3200" spc="-9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Committee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3200">
                <a:latin typeface="Calibri"/>
                <a:cs typeface="Calibri"/>
              </a:rPr>
              <a:t>9:30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a.m.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—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1021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Street,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Room</a:t>
            </a:r>
            <a:r>
              <a:rPr dirty="0" sz="3200" spc="-6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1100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heavy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Senate</a:t>
            </a:r>
            <a:r>
              <a:rPr dirty="0" u="heavy" sz="3200" spc="-114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Budget</a:t>
            </a:r>
            <a:r>
              <a:rPr dirty="0" u="heavy" sz="3200" spc="-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2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Committee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3200">
                <a:latin typeface="Calibri"/>
                <a:cs typeface="Calibri"/>
              </a:rPr>
              <a:t>1:30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p.m.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35">
                <a:latin typeface="Calibri"/>
                <a:cs typeface="Calibri"/>
              </a:rPr>
              <a:t>—</a:t>
            </a:r>
            <a:r>
              <a:rPr dirty="0" sz="3200">
                <a:latin typeface="Calibri"/>
                <a:cs typeface="Calibri"/>
              </a:rPr>
              <a:t>1021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Street,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Room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1200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589" y="3541267"/>
            <a:ext cx="893191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FFFFFF"/>
                </a:solidFill>
              </a:rPr>
              <a:t>Assembly</a:t>
            </a:r>
            <a:r>
              <a:rPr dirty="0" sz="6000" spc="-220">
                <a:solidFill>
                  <a:srgbClr val="FFFFFF"/>
                </a:solidFill>
              </a:rPr>
              <a:t> </a:t>
            </a:r>
            <a:r>
              <a:rPr dirty="0" sz="6000">
                <a:solidFill>
                  <a:srgbClr val="FFFFFF"/>
                </a:solidFill>
              </a:rPr>
              <a:t>Committee</a:t>
            </a:r>
            <a:r>
              <a:rPr dirty="0" sz="6000" spc="-225">
                <a:solidFill>
                  <a:srgbClr val="FFFFFF"/>
                </a:solidFill>
              </a:rPr>
              <a:t> </a:t>
            </a:r>
            <a:r>
              <a:rPr dirty="0" sz="6000" spc="-10">
                <a:solidFill>
                  <a:srgbClr val="FFFFFF"/>
                </a:solidFill>
              </a:rPr>
              <a:t>Update</a:t>
            </a:r>
            <a:endParaRPr sz="6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34188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 sz="5200">
                <a:solidFill>
                  <a:srgbClr val="FFFFFF"/>
                </a:solidFill>
              </a:rPr>
              <a:t>Assembly</a:t>
            </a:r>
            <a:r>
              <a:rPr dirty="0" sz="5200" spc="-150">
                <a:solidFill>
                  <a:srgbClr val="FFFFFF"/>
                </a:solidFill>
              </a:rPr>
              <a:t> </a:t>
            </a:r>
            <a:r>
              <a:rPr dirty="0" sz="5200">
                <a:solidFill>
                  <a:srgbClr val="FFFFFF"/>
                </a:solidFill>
              </a:rPr>
              <a:t>Higher</a:t>
            </a:r>
            <a:r>
              <a:rPr dirty="0" sz="5200" spc="-150">
                <a:solidFill>
                  <a:srgbClr val="FFFFFF"/>
                </a:solidFill>
              </a:rPr>
              <a:t> </a:t>
            </a:r>
            <a:r>
              <a:rPr dirty="0" sz="5200" spc="-10">
                <a:solidFill>
                  <a:srgbClr val="FFFFFF"/>
                </a:solidFill>
              </a:rPr>
              <a:t>Education</a:t>
            </a:r>
            <a:r>
              <a:rPr dirty="0" sz="5200" spc="-140">
                <a:solidFill>
                  <a:srgbClr val="FFFFFF"/>
                </a:solidFill>
              </a:rPr>
              <a:t> </a:t>
            </a:r>
            <a:r>
              <a:rPr dirty="0" sz="5200" spc="-10">
                <a:solidFill>
                  <a:srgbClr val="FFFFFF"/>
                </a:solidFill>
              </a:rPr>
              <a:t>Committee</a:t>
            </a:r>
            <a:endParaRPr sz="5200"/>
          </a:p>
        </p:txBody>
      </p:sp>
      <p:grpSp>
        <p:nvGrpSpPr>
          <p:cNvPr id="3" name="object 3" descr=""/>
          <p:cNvGrpSpPr/>
          <p:nvPr/>
        </p:nvGrpSpPr>
        <p:grpSpPr>
          <a:xfrm>
            <a:off x="831850" y="2108597"/>
            <a:ext cx="10523220" cy="12700"/>
            <a:chOff x="831850" y="2108597"/>
            <a:chExt cx="10523220" cy="12700"/>
          </a:xfrm>
        </p:grpSpPr>
        <p:sp>
          <p:nvSpPr>
            <p:cNvPr id="4" name="object 4" descr=""/>
            <p:cNvSpPr/>
            <p:nvPr/>
          </p:nvSpPr>
          <p:spPr>
            <a:xfrm>
              <a:off x="838200" y="2114947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 h="0">
                  <a:moveTo>
                    <a:pt x="10515600" y="0"/>
                  </a:moveTo>
                  <a:lnTo>
                    <a:pt x="0" y="0"/>
                  </a:lnTo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38200" y="2114947"/>
              <a:ext cx="10510520" cy="0"/>
            </a:xfrm>
            <a:custGeom>
              <a:avLst/>
              <a:gdLst/>
              <a:ahLst/>
              <a:cxnLst/>
              <a:rect l="l" t="t" r="r" b="b"/>
              <a:pathLst>
                <a:path w="10510520" h="0">
                  <a:moveTo>
                    <a:pt x="0" y="0"/>
                  </a:moveTo>
                  <a:lnTo>
                    <a:pt x="10510237" y="0"/>
                  </a:lnTo>
                </a:path>
              </a:pathLst>
            </a:custGeom>
            <a:ln w="12693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776719" y="2134108"/>
            <a:ext cx="112776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>
                <a:latin typeface="Calibri"/>
                <a:cs typeface="Calibri"/>
              </a:rPr>
              <a:t>Alhambra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31850" y="2477691"/>
            <a:ext cx="10523220" cy="12700"/>
            <a:chOff x="831850" y="2477691"/>
            <a:chExt cx="10523220" cy="12700"/>
          </a:xfrm>
        </p:grpSpPr>
        <p:sp>
          <p:nvSpPr>
            <p:cNvPr id="8" name="object 8" descr=""/>
            <p:cNvSpPr/>
            <p:nvPr/>
          </p:nvSpPr>
          <p:spPr>
            <a:xfrm>
              <a:off x="838200" y="2484041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 h="0">
                  <a:moveTo>
                    <a:pt x="10515600" y="0"/>
                  </a:moveTo>
                  <a:lnTo>
                    <a:pt x="0" y="0"/>
                  </a:lnTo>
                </a:path>
              </a:pathLst>
            </a:custGeom>
            <a:solidFill>
              <a:srgbClr val="58AF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38200" y="2484041"/>
              <a:ext cx="10510520" cy="0"/>
            </a:xfrm>
            <a:custGeom>
              <a:avLst/>
              <a:gdLst/>
              <a:ahLst/>
              <a:cxnLst/>
              <a:rect l="l" t="t" r="r" b="b"/>
              <a:pathLst>
                <a:path w="10510520" h="0">
                  <a:moveTo>
                    <a:pt x="0" y="0"/>
                  </a:moveTo>
                  <a:lnTo>
                    <a:pt x="10510237" y="0"/>
                  </a:lnTo>
                </a:path>
              </a:pathLst>
            </a:custGeom>
            <a:ln w="12693">
              <a:solidFill>
                <a:srgbClr val="58AFD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6776719" y="2502915"/>
            <a:ext cx="147002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20">
                <a:solidFill>
                  <a:srgbClr val="FF0000"/>
                </a:solidFill>
                <a:latin typeface="Calibri"/>
                <a:cs typeface="Calibri"/>
              </a:rPr>
              <a:t>Westminster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31850" y="2846783"/>
            <a:ext cx="10523220" cy="12700"/>
            <a:chOff x="831850" y="2846783"/>
            <a:chExt cx="10523220" cy="12700"/>
          </a:xfrm>
        </p:grpSpPr>
        <p:sp>
          <p:nvSpPr>
            <p:cNvPr id="12" name="object 12" descr=""/>
            <p:cNvSpPr/>
            <p:nvPr/>
          </p:nvSpPr>
          <p:spPr>
            <a:xfrm>
              <a:off x="838200" y="2853133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 h="0">
                  <a:moveTo>
                    <a:pt x="10515600" y="0"/>
                  </a:moveTo>
                  <a:lnTo>
                    <a:pt x="0" y="0"/>
                  </a:lnTo>
                </a:path>
              </a:pathLst>
            </a:custGeom>
            <a:solidFill>
              <a:srgbClr val="55C3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38200" y="2853133"/>
              <a:ext cx="10510520" cy="0"/>
            </a:xfrm>
            <a:custGeom>
              <a:avLst/>
              <a:gdLst/>
              <a:ahLst/>
              <a:cxnLst/>
              <a:rect l="l" t="t" r="r" b="b"/>
              <a:pathLst>
                <a:path w="10510520" h="0">
                  <a:moveTo>
                    <a:pt x="0" y="0"/>
                  </a:moveTo>
                  <a:lnTo>
                    <a:pt x="10510237" y="0"/>
                  </a:lnTo>
                </a:path>
              </a:pathLst>
            </a:custGeom>
            <a:ln w="12693">
              <a:solidFill>
                <a:srgbClr val="55C3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6776719" y="2874771"/>
            <a:ext cx="79057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>
                <a:latin typeface="Calibri"/>
                <a:cs typeface="Calibri"/>
              </a:rPr>
              <a:t>Fresno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831850" y="3215877"/>
            <a:ext cx="10523220" cy="12700"/>
            <a:chOff x="831850" y="3215877"/>
            <a:chExt cx="10523220" cy="12700"/>
          </a:xfrm>
        </p:grpSpPr>
        <p:sp>
          <p:nvSpPr>
            <p:cNvPr id="16" name="object 16" descr=""/>
            <p:cNvSpPr/>
            <p:nvPr/>
          </p:nvSpPr>
          <p:spPr>
            <a:xfrm>
              <a:off x="838200" y="3222227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 h="0">
                  <a:moveTo>
                    <a:pt x="10515600" y="0"/>
                  </a:moveTo>
                  <a:lnTo>
                    <a:pt x="0" y="0"/>
                  </a:lnTo>
                </a:path>
              </a:pathLst>
            </a:custGeom>
            <a:solidFill>
              <a:srgbClr val="53CB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38200" y="3222227"/>
              <a:ext cx="10510520" cy="0"/>
            </a:xfrm>
            <a:custGeom>
              <a:avLst/>
              <a:gdLst/>
              <a:ahLst/>
              <a:cxnLst/>
              <a:rect l="l" t="t" r="r" b="b"/>
              <a:pathLst>
                <a:path w="10510520" h="0">
                  <a:moveTo>
                    <a:pt x="0" y="0"/>
                  </a:moveTo>
                  <a:lnTo>
                    <a:pt x="10510237" y="0"/>
                  </a:lnTo>
                </a:path>
              </a:pathLst>
            </a:custGeom>
            <a:ln w="12693">
              <a:solidFill>
                <a:srgbClr val="53CBC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6776719" y="3243579"/>
            <a:ext cx="103568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>
                <a:latin typeface="Calibri"/>
                <a:cs typeface="Calibri"/>
              </a:rPr>
              <a:t>Encinitas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831850" y="3584972"/>
            <a:ext cx="10523220" cy="12700"/>
            <a:chOff x="831850" y="3584972"/>
            <a:chExt cx="10523220" cy="12700"/>
          </a:xfrm>
        </p:grpSpPr>
        <p:sp>
          <p:nvSpPr>
            <p:cNvPr id="20" name="object 20" descr=""/>
            <p:cNvSpPr/>
            <p:nvPr/>
          </p:nvSpPr>
          <p:spPr>
            <a:xfrm>
              <a:off x="838200" y="3591322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 h="0">
                  <a:moveTo>
                    <a:pt x="10515600" y="0"/>
                  </a:moveTo>
                  <a:lnTo>
                    <a:pt x="0" y="0"/>
                  </a:lnTo>
                </a:path>
              </a:pathLst>
            </a:custGeom>
            <a:solidFill>
              <a:srgbClr val="50C8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38200" y="3591322"/>
              <a:ext cx="10510520" cy="0"/>
            </a:xfrm>
            <a:custGeom>
              <a:avLst/>
              <a:gdLst/>
              <a:ahLst/>
              <a:cxnLst/>
              <a:rect l="l" t="t" r="r" b="b"/>
              <a:pathLst>
                <a:path w="10510520" h="0">
                  <a:moveTo>
                    <a:pt x="0" y="0"/>
                  </a:moveTo>
                  <a:lnTo>
                    <a:pt x="10510237" y="0"/>
                  </a:lnTo>
                </a:path>
              </a:pathLst>
            </a:custGeom>
            <a:ln w="12693">
              <a:solidFill>
                <a:srgbClr val="50C8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6776719" y="3612388"/>
            <a:ext cx="133858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20">
                <a:solidFill>
                  <a:srgbClr val="FF0000"/>
                </a:solidFill>
                <a:latin typeface="Calibri"/>
                <a:cs typeface="Calibri"/>
              </a:rPr>
              <a:t>Yorba</a:t>
            </a:r>
            <a:r>
              <a:rPr dirty="0" sz="2200" spc="-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0000"/>
                </a:solidFill>
                <a:latin typeface="Calibri"/>
                <a:cs typeface="Calibri"/>
              </a:rPr>
              <a:t>Linda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831850" y="3954066"/>
            <a:ext cx="10523220" cy="12700"/>
            <a:chOff x="831850" y="3954066"/>
            <a:chExt cx="10523220" cy="12700"/>
          </a:xfrm>
        </p:grpSpPr>
        <p:sp>
          <p:nvSpPr>
            <p:cNvPr id="24" name="object 24" descr=""/>
            <p:cNvSpPr/>
            <p:nvPr/>
          </p:nvSpPr>
          <p:spPr>
            <a:xfrm>
              <a:off x="838200" y="3960416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 h="0">
                  <a:moveTo>
                    <a:pt x="10515600" y="0"/>
                  </a:moveTo>
                  <a:lnTo>
                    <a:pt x="0" y="0"/>
                  </a:lnTo>
                </a:path>
              </a:pathLst>
            </a:custGeom>
            <a:solidFill>
              <a:srgbClr val="4DC5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38200" y="3960416"/>
              <a:ext cx="10510520" cy="0"/>
            </a:xfrm>
            <a:custGeom>
              <a:avLst/>
              <a:gdLst/>
              <a:ahLst/>
              <a:cxnLst/>
              <a:rect l="l" t="t" r="r" b="b"/>
              <a:pathLst>
                <a:path w="10510520" h="0">
                  <a:moveTo>
                    <a:pt x="0" y="0"/>
                  </a:moveTo>
                  <a:lnTo>
                    <a:pt x="10510237" y="0"/>
                  </a:lnTo>
                </a:path>
              </a:pathLst>
            </a:custGeom>
            <a:ln w="12693">
              <a:solidFill>
                <a:srgbClr val="4DC58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6776719" y="3981195"/>
            <a:ext cx="84328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>
                <a:solidFill>
                  <a:srgbClr val="FF0000"/>
                </a:solidFill>
                <a:latin typeface="Calibri"/>
                <a:cs typeface="Calibri"/>
              </a:rPr>
              <a:t>Corona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831850" y="4323158"/>
            <a:ext cx="10523220" cy="382270"/>
            <a:chOff x="831850" y="4323158"/>
            <a:chExt cx="10523220" cy="382270"/>
          </a:xfrm>
        </p:grpSpPr>
        <p:sp>
          <p:nvSpPr>
            <p:cNvPr id="28" name="object 28" descr=""/>
            <p:cNvSpPr/>
            <p:nvPr/>
          </p:nvSpPr>
          <p:spPr>
            <a:xfrm>
              <a:off x="838200" y="4329508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 h="0">
                  <a:moveTo>
                    <a:pt x="10515600" y="0"/>
                  </a:moveTo>
                  <a:lnTo>
                    <a:pt x="0" y="0"/>
                  </a:lnTo>
                </a:path>
              </a:pathLst>
            </a:custGeom>
            <a:solidFill>
              <a:srgbClr val="4BC1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38200" y="4329508"/>
              <a:ext cx="10510520" cy="0"/>
            </a:xfrm>
            <a:custGeom>
              <a:avLst/>
              <a:gdLst/>
              <a:ahLst/>
              <a:cxnLst/>
              <a:rect l="l" t="t" r="r" b="b"/>
              <a:pathLst>
                <a:path w="10510520" h="0">
                  <a:moveTo>
                    <a:pt x="0" y="0"/>
                  </a:moveTo>
                  <a:lnTo>
                    <a:pt x="10510237" y="0"/>
                  </a:lnTo>
                </a:path>
              </a:pathLst>
            </a:custGeom>
            <a:ln w="12693">
              <a:solidFill>
                <a:srgbClr val="4BC17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38200" y="4698602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 h="0">
                  <a:moveTo>
                    <a:pt x="10515600" y="0"/>
                  </a:moveTo>
                  <a:lnTo>
                    <a:pt x="0" y="0"/>
                  </a:lnTo>
                </a:path>
              </a:pathLst>
            </a:custGeom>
            <a:solidFill>
              <a:srgbClr val="49BD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38200" y="4698602"/>
              <a:ext cx="10510520" cy="0"/>
            </a:xfrm>
            <a:custGeom>
              <a:avLst/>
              <a:gdLst/>
              <a:ahLst/>
              <a:cxnLst/>
              <a:rect l="l" t="t" r="r" b="b"/>
              <a:pathLst>
                <a:path w="10510520" h="0">
                  <a:moveTo>
                    <a:pt x="0" y="0"/>
                  </a:moveTo>
                  <a:lnTo>
                    <a:pt x="10510237" y="0"/>
                  </a:lnTo>
                </a:path>
              </a:pathLst>
            </a:custGeom>
            <a:ln w="12693">
              <a:solidFill>
                <a:srgbClr val="49BD5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6776719" y="4718811"/>
            <a:ext cx="67183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>
                <a:latin typeface="Calibri"/>
                <a:cs typeface="Calibri"/>
              </a:rPr>
              <a:t>Perris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831850" y="5061347"/>
            <a:ext cx="10523220" cy="12700"/>
            <a:chOff x="831850" y="5061347"/>
            <a:chExt cx="10523220" cy="12700"/>
          </a:xfrm>
        </p:grpSpPr>
        <p:sp>
          <p:nvSpPr>
            <p:cNvPr id="34" name="object 34" descr=""/>
            <p:cNvSpPr/>
            <p:nvPr/>
          </p:nvSpPr>
          <p:spPr>
            <a:xfrm>
              <a:off x="838200" y="5067697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 h="0">
                  <a:moveTo>
                    <a:pt x="10515600" y="0"/>
                  </a:moveTo>
                  <a:lnTo>
                    <a:pt x="0" y="0"/>
                  </a:lnTo>
                </a:path>
              </a:pathLst>
            </a:custGeom>
            <a:solidFill>
              <a:srgbClr val="4ABA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38200" y="5067697"/>
              <a:ext cx="10510520" cy="0"/>
            </a:xfrm>
            <a:custGeom>
              <a:avLst/>
              <a:gdLst/>
              <a:ahLst/>
              <a:cxnLst/>
              <a:rect l="l" t="t" r="r" b="b"/>
              <a:pathLst>
                <a:path w="10510520" h="0">
                  <a:moveTo>
                    <a:pt x="0" y="0"/>
                  </a:moveTo>
                  <a:lnTo>
                    <a:pt x="10510237" y="0"/>
                  </a:lnTo>
                </a:path>
              </a:pathLst>
            </a:custGeom>
            <a:ln w="12693">
              <a:solidFill>
                <a:srgbClr val="4ABA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6776719" y="5087620"/>
            <a:ext cx="117729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>
                <a:latin typeface="Calibri"/>
                <a:cs typeface="Calibri"/>
              </a:rPr>
              <a:t>Sunnyvale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831850" y="5430441"/>
            <a:ext cx="10523220" cy="12700"/>
            <a:chOff x="831850" y="5430441"/>
            <a:chExt cx="10523220" cy="12700"/>
          </a:xfrm>
        </p:grpSpPr>
        <p:sp>
          <p:nvSpPr>
            <p:cNvPr id="38" name="object 38" descr=""/>
            <p:cNvSpPr/>
            <p:nvPr/>
          </p:nvSpPr>
          <p:spPr>
            <a:xfrm>
              <a:off x="838200" y="5436791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 h="0">
                  <a:moveTo>
                    <a:pt x="10515600" y="0"/>
                  </a:moveTo>
                  <a:lnTo>
                    <a:pt x="0" y="0"/>
                  </a:lnTo>
                </a:path>
              </a:pathLst>
            </a:custGeom>
            <a:solidFill>
              <a:srgbClr val="5EB3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38200" y="5436791"/>
              <a:ext cx="10510520" cy="0"/>
            </a:xfrm>
            <a:custGeom>
              <a:avLst/>
              <a:gdLst/>
              <a:ahLst/>
              <a:cxnLst/>
              <a:rect l="l" t="t" r="r" b="b"/>
              <a:pathLst>
                <a:path w="10510520" h="0">
                  <a:moveTo>
                    <a:pt x="0" y="0"/>
                  </a:moveTo>
                  <a:lnTo>
                    <a:pt x="10510237" y="0"/>
                  </a:lnTo>
                </a:path>
              </a:pathLst>
            </a:custGeom>
            <a:ln w="12693">
              <a:solidFill>
                <a:srgbClr val="5EB3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6776719" y="4350004"/>
            <a:ext cx="2195195" cy="1467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latin typeface="Calibri"/>
                <a:cs typeface="Calibri"/>
              </a:rPr>
              <a:t>Thousand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Oaks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200">
                <a:latin typeface="Calibri"/>
                <a:cs typeface="Calibri"/>
              </a:rPr>
              <a:t>Rolling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Hills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Estates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838200" y="5799537"/>
            <a:ext cx="10515600" cy="12700"/>
            <a:chOff x="838200" y="5799537"/>
            <a:chExt cx="10515600" cy="12700"/>
          </a:xfrm>
        </p:grpSpPr>
        <p:sp>
          <p:nvSpPr>
            <p:cNvPr id="42" name="object 42" descr=""/>
            <p:cNvSpPr/>
            <p:nvPr/>
          </p:nvSpPr>
          <p:spPr>
            <a:xfrm>
              <a:off x="838200" y="5805883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 h="0">
                  <a:moveTo>
                    <a:pt x="10515600" y="0"/>
                  </a:moveTo>
                  <a:lnTo>
                    <a:pt x="0" y="0"/>
                  </a:lnTo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38200" y="5805883"/>
              <a:ext cx="10510520" cy="0"/>
            </a:xfrm>
            <a:custGeom>
              <a:avLst/>
              <a:gdLst/>
              <a:ahLst/>
              <a:cxnLst/>
              <a:rect l="l" t="t" r="r" b="b"/>
              <a:pathLst>
                <a:path w="10510520" h="0">
                  <a:moveTo>
                    <a:pt x="0" y="0"/>
                  </a:moveTo>
                  <a:lnTo>
                    <a:pt x="10510237" y="0"/>
                  </a:lnTo>
                </a:path>
              </a:pathLst>
            </a:custGeom>
            <a:ln w="12693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95"/>
              </a:spcBef>
            </a:pPr>
            <a:r>
              <a:rPr dirty="0" spc="-10"/>
              <a:t>Assemblymember</a:t>
            </a:r>
            <a:r>
              <a:rPr dirty="0" spc="-50"/>
              <a:t> </a:t>
            </a:r>
            <a:r>
              <a:rPr dirty="0"/>
              <a:t>Mike</a:t>
            </a:r>
            <a:r>
              <a:rPr dirty="0" spc="-50"/>
              <a:t> </a:t>
            </a:r>
            <a:r>
              <a:rPr dirty="0"/>
              <a:t>Fong,</a:t>
            </a:r>
            <a:r>
              <a:rPr dirty="0" spc="-55"/>
              <a:t> </a:t>
            </a:r>
            <a:r>
              <a:rPr dirty="0" spc="-10"/>
              <a:t>Chair </a:t>
            </a:r>
            <a:r>
              <a:rPr dirty="0" spc="-10">
                <a:solidFill>
                  <a:srgbClr val="FF0000"/>
                </a:solidFill>
              </a:rPr>
              <a:t>Assemblymember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Tri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 spc="-40">
                <a:solidFill>
                  <a:srgbClr val="FF0000"/>
                </a:solidFill>
              </a:rPr>
              <a:t>Ta,</a:t>
            </a:r>
            <a:r>
              <a:rPr dirty="0" spc="-5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Vice</a:t>
            </a:r>
            <a:r>
              <a:rPr dirty="0" spc="-5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Chair </a:t>
            </a:r>
            <a:r>
              <a:rPr dirty="0"/>
              <a:t>Assemblymember</a:t>
            </a:r>
            <a:r>
              <a:rPr dirty="0" spc="350"/>
              <a:t> </a:t>
            </a:r>
            <a:r>
              <a:rPr dirty="0"/>
              <a:t>Joaquin</a:t>
            </a:r>
            <a:r>
              <a:rPr dirty="0" spc="-75"/>
              <a:t> </a:t>
            </a:r>
            <a:r>
              <a:rPr dirty="0" spc="-10"/>
              <a:t>Arambula Assemblymember</a:t>
            </a:r>
            <a:r>
              <a:rPr dirty="0" spc="-80"/>
              <a:t> </a:t>
            </a:r>
            <a:r>
              <a:rPr dirty="0" spc="-20"/>
              <a:t>Tasha</a:t>
            </a:r>
            <a:r>
              <a:rPr dirty="0" spc="-75"/>
              <a:t> </a:t>
            </a:r>
            <a:r>
              <a:rPr dirty="0" spc="-10"/>
              <a:t>Boerner </a:t>
            </a:r>
            <a:r>
              <a:rPr dirty="0" spc="-10">
                <a:solidFill>
                  <a:srgbClr val="FF0000"/>
                </a:solidFill>
              </a:rPr>
              <a:t>Assemblymember</a:t>
            </a:r>
            <a:r>
              <a:rPr dirty="0" spc="-3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Phillip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Chen </a:t>
            </a:r>
            <a:r>
              <a:rPr dirty="0" spc="-10">
                <a:solidFill>
                  <a:srgbClr val="FF0000"/>
                </a:solidFill>
              </a:rPr>
              <a:t>Assemblymember</a:t>
            </a:r>
            <a:r>
              <a:rPr dirty="0" spc="-35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Bill</a:t>
            </a:r>
            <a:r>
              <a:rPr dirty="0" spc="-3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Essayli </a:t>
            </a:r>
            <a:r>
              <a:rPr dirty="0" spc="-10"/>
              <a:t>Assemblymember</a:t>
            </a:r>
            <a:r>
              <a:rPr dirty="0" spc="-30"/>
              <a:t> </a:t>
            </a:r>
            <a:r>
              <a:rPr dirty="0"/>
              <a:t>Jacqui</a:t>
            </a:r>
            <a:r>
              <a:rPr dirty="0" spc="-30"/>
              <a:t> </a:t>
            </a:r>
            <a:r>
              <a:rPr dirty="0" spc="-10"/>
              <a:t>Irwin Assemblymember</a:t>
            </a:r>
            <a:r>
              <a:rPr dirty="0" spc="-50"/>
              <a:t> </a:t>
            </a:r>
            <a:r>
              <a:rPr dirty="0"/>
              <a:t>Corey</a:t>
            </a:r>
            <a:r>
              <a:rPr dirty="0" spc="-45"/>
              <a:t> </a:t>
            </a:r>
            <a:r>
              <a:rPr dirty="0" spc="-10"/>
              <a:t>Jackson Assemblymember</a:t>
            </a:r>
            <a:r>
              <a:rPr dirty="0" spc="-80"/>
              <a:t> </a:t>
            </a:r>
            <a:r>
              <a:rPr dirty="0"/>
              <a:t>Evan</a:t>
            </a:r>
            <a:r>
              <a:rPr dirty="0" spc="-80"/>
              <a:t> </a:t>
            </a:r>
            <a:r>
              <a:rPr dirty="0" spc="-25"/>
              <a:t>Low </a:t>
            </a:r>
            <a:r>
              <a:rPr dirty="0" spc="-10"/>
              <a:t>Assemblymember</a:t>
            </a:r>
            <a:r>
              <a:rPr dirty="0" spc="-20"/>
              <a:t> </a:t>
            </a:r>
            <a:r>
              <a:rPr dirty="0"/>
              <a:t>Al</a:t>
            </a:r>
            <a:r>
              <a:rPr dirty="0" spc="-20"/>
              <a:t> </a:t>
            </a:r>
            <a:r>
              <a:rPr dirty="0" spc="-10"/>
              <a:t>Muratsuchi Assemblymember</a:t>
            </a:r>
            <a:r>
              <a:rPr dirty="0" spc="-20"/>
              <a:t> </a:t>
            </a:r>
            <a:r>
              <a:rPr dirty="0"/>
              <a:t>Sharon</a:t>
            </a:r>
            <a:r>
              <a:rPr dirty="0" spc="-20"/>
              <a:t> </a:t>
            </a:r>
            <a:r>
              <a:rPr dirty="0" spc="-25"/>
              <a:t>Quirk-</a:t>
            </a:r>
            <a:r>
              <a:rPr dirty="0" spc="-10"/>
              <a:t>Silva</a:t>
            </a:r>
          </a:p>
        </p:txBody>
      </p:sp>
      <p:sp>
        <p:nvSpPr>
          <p:cNvPr id="45" name="object 45" descr=""/>
          <p:cNvSpPr txBox="1"/>
          <p:nvPr/>
        </p:nvSpPr>
        <p:spPr>
          <a:xfrm>
            <a:off x="6776719" y="5825235"/>
            <a:ext cx="105156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0">
                <a:latin typeface="Calibri"/>
                <a:cs typeface="Calibri"/>
              </a:rPr>
              <a:t>Fullerton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2359" y="12"/>
              <a:ext cx="9669534" cy="685791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91400" cy="685799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916939" y="1893823"/>
            <a:ext cx="2821305" cy="4777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indent="-227329">
              <a:lnSpc>
                <a:spcPts val="392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3300">
                <a:latin typeface="Calibri"/>
                <a:cs typeface="Calibri"/>
              </a:rPr>
              <a:t>David</a:t>
            </a:r>
            <a:r>
              <a:rPr dirty="0" sz="3300" spc="-110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Alvarez</a:t>
            </a:r>
            <a:endParaRPr sz="3300">
              <a:latin typeface="Calibri"/>
              <a:cs typeface="Calibri"/>
            </a:endParaRPr>
          </a:p>
          <a:p>
            <a:pPr marL="241300">
              <a:lnSpc>
                <a:spcPts val="2340"/>
              </a:lnSpc>
            </a:pPr>
            <a:r>
              <a:rPr dirty="0" sz="2200">
                <a:latin typeface="Calibri"/>
                <a:cs typeface="Calibri"/>
              </a:rPr>
              <a:t>San</a:t>
            </a:r>
            <a:r>
              <a:rPr dirty="0" sz="2200" spc="-20">
                <a:latin typeface="Calibri"/>
                <a:cs typeface="Calibri"/>
              </a:rPr>
              <a:t> Diego</a:t>
            </a:r>
            <a:endParaRPr sz="2200">
              <a:latin typeface="Calibri"/>
              <a:cs typeface="Calibri"/>
            </a:endParaRPr>
          </a:p>
          <a:p>
            <a:pPr marL="240029" indent="-227329">
              <a:lnSpc>
                <a:spcPts val="3610"/>
              </a:lnSpc>
              <a:buFont typeface="Arial"/>
              <a:buChar char="•"/>
              <a:tabLst>
                <a:tab pos="240029" algn="l"/>
              </a:tabLst>
            </a:pPr>
            <a:r>
              <a:rPr dirty="0" sz="3300">
                <a:solidFill>
                  <a:srgbClr val="FF0000"/>
                </a:solidFill>
                <a:latin typeface="Calibri"/>
                <a:cs typeface="Calibri"/>
              </a:rPr>
              <a:t>Megan</a:t>
            </a:r>
            <a:r>
              <a:rPr dirty="0" sz="3300" spc="-9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300" spc="-20">
                <a:solidFill>
                  <a:srgbClr val="FF0000"/>
                </a:solidFill>
                <a:latin typeface="Calibri"/>
                <a:cs typeface="Calibri"/>
              </a:rPr>
              <a:t>Dahle</a:t>
            </a:r>
            <a:endParaRPr sz="3300">
              <a:latin typeface="Calibri"/>
              <a:cs typeface="Calibri"/>
            </a:endParaRPr>
          </a:p>
          <a:p>
            <a:pPr marL="241300">
              <a:lnSpc>
                <a:spcPts val="2555"/>
              </a:lnSpc>
            </a:pP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Bieber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3650"/>
              </a:lnSpc>
              <a:buFont typeface="Arial"/>
              <a:buChar char="•"/>
              <a:tabLst>
                <a:tab pos="240029" algn="l"/>
              </a:tabLst>
            </a:pPr>
            <a:r>
              <a:rPr dirty="0" sz="3300">
                <a:solidFill>
                  <a:srgbClr val="FF0000"/>
                </a:solidFill>
                <a:latin typeface="Calibri"/>
                <a:cs typeface="Calibri"/>
              </a:rPr>
              <a:t>Bill</a:t>
            </a:r>
            <a:r>
              <a:rPr dirty="0" sz="33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300" spc="-10">
                <a:solidFill>
                  <a:srgbClr val="FF0000"/>
                </a:solidFill>
                <a:latin typeface="Calibri"/>
                <a:cs typeface="Calibri"/>
              </a:rPr>
              <a:t>Essayli</a:t>
            </a:r>
            <a:endParaRPr sz="3300">
              <a:latin typeface="Calibri"/>
              <a:cs typeface="Calibri"/>
            </a:endParaRPr>
          </a:p>
          <a:p>
            <a:pPr marL="241300">
              <a:lnSpc>
                <a:spcPts val="2555"/>
              </a:lnSpc>
            </a:pP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Corona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3690"/>
              </a:lnSpc>
              <a:buFont typeface="Arial"/>
              <a:buChar char="•"/>
              <a:tabLst>
                <a:tab pos="240029" algn="l"/>
              </a:tabLst>
            </a:pPr>
            <a:r>
              <a:rPr dirty="0" sz="3300">
                <a:latin typeface="Calibri"/>
                <a:cs typeface="Calibri"/>
              </a:rPr>
              <a:t>Mike</a:t>
            </a:r>
            <a:r>
              <a:rPr dirty="0" sz="3300" spc="-150">
                <a:latin typeface="Calibri"/>
                <a:cs typeface="Calibri"/>
              </a:rPr>
              <a:t> </a:t>
            </a:r>
            <a:r>
              <a:rPr dirty="0" sz="3300" spc="-20">
                <a:latin typeface="Calibri"/>
                <a:cs typeface="Calibri"/>
              </a:rPr>
              <a:t>Fong</a:t>
            </a:r>
            <a:endParaRPr sz="3300">
              <a:latin typeface="Calibri"/>
              <a:cs typeface="Calibri"/>
            </a:endParaRPr>
          </a:p>
          <a:p>
            <a:pPr marL="241300">
              <a:lnSpc>
                <a:spcPts val="2340"/>
              </a:lnSpc>
            </a:pPr>
            <a:r>
              <a:rPr dirty="0" sz="2200" spc="-10">
                <a:latin typeface="Calibri"/>
                <a:cs typeface="Calibri"/>
              </a:rPr>
              <a:t>Alhambra</a:t>
            </a:r>
            <a:endParaRPr sz="2200">
              <a:latin typeface="Calibri"/>
              <a:cs typeface="Calibri"/>
            </a:endParaRPr>
          </a:p>
          <a:p>
            <a:pPr marL="240029" indent="-227329">
              <a:lnSpc>
                <a:spcPts val="3610"/>
              </a:lnSpc>
              <a:buFont typeface="Arial"/>
              <a:buChar char="•"/>
              <a:tabLst>
                <a:tab pos="240029" algn="l"/>
              </a:tabLst>
            </a:pPr>
            <a:r>
              <a:rPr dirty="0" sz="3300">
                <a:latin typeface="Calibri"/>
                <a:cs typeface="Calibri"/>
              </a:rPr>
              <a:t>Kevin</a:t>
            </a:r>
            <a:r>
              <a:rPr dirty="0" sz="3300" spc="-110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McCarty</a:t>
            </a:r>
            <a:endParaRPr sz="3300">
              <a:latin typeface="Calibri"/>
              <a:cs typeface="Calibri"/>
            </a:endParaRPr>
          </a:p>
          <a:p>
            <a:pPr marL="241300">
              <a:lnSpc>
                <a:spcPts val="2570"/>
              </a:lnSpc>
            </a:pPr>
            <a:r>
              <a:rPr dirty="0" sz="2400" spc="-10">
                <a:latin typeface="Calibri"/>
                <a:cs typeface="Calibri"/>
              </a:rPr>
              <a:t>Sacramento</a:t>
            </a:r>
            <a:endParaRPr sz="2400">
              <a:latin typeface="Calibri"/>
              <a:cs typeface="Calibri"/>
            </a:endParaRPr>
          </a:p>
          <a:p>
            <a:pPr marL="240029" indent="-227329">
              <a:lnSpc>
                <a:spcPts val="3595"/>
              </a:lnSpc>
              <a:buFont typeface="Arial"/>
              <a:buChar char="•"/>
              <a:tabLst>
                <a:tab pos="240029" algn="l"/>
              </a:tabLst>
            </a:pPr>
            <a:r>
              <a:rPr dirty="0" sz="3300">
                <a:latin typeface="Calibri"/>
                <a:cs typeface="Calibri"/>
              </a:rPr>
              <a:t>Al</a:t>
            </a:r>
            <a:r>
              <a:rPr dirty="0" sz="3300" spc="-20">
                <a:latin typeface="Calibri"/>
                <a:cs typeface="Calibri"/>
              </a:rPr>
              <a:t> </a:t>
            </a:r>
            <a:r>
              <a:rPr dirty="0" sz="3300" spc="-10">
                <a:latin typeface="Calibri"/>
                <a:cs typeface="Calibri"/>
              </a:rPr>
              <a:t>Muratsuchi</a:t>
            </a:r>
            <a:endParaRPr sz="3300">
              <a:latin typeface="Calibri"/>
              <a:cs typeface="Calibri"/>
            </a:endParaRPr>
          </a:p>
          <a:p>
            <a:pPr marL="241300">
              <a:lnSpc>
                <a:spcPts val="2990"/>
              </a:lnSpc>
            </a:pPr>
            <a:r>
              <a:rPr dirty="0" sz="2600">
                <a:latin typeface="Calibri"/>
                <a:cs typeface="Calibri"/>
              </a:rPr>
              <a:t>Rolling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Hills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Estates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6939" y="313435"/>
            <a:ext cx="4227195" cy="1342390"/>
          </a:xfrm>
          <a:prstGeom prst="rect"/>
        </p:spPr>
        <p:txBody>
          <a:bodyPr wrap="square" lIns="0" tIns="153670" rIns="0" bIns="0" rtlCol="0" vert="horz">
            <a:spAutoFit/>
          </a:bodyPr>
          <a:lstStyle/>
          <a:p>
            <a:pPr marL="12700" marR="5080">
              <a:lnSpc>
                <a:spcPts val="4610"/>
              </a:lnSpc>
              <a:spcBef>
                <a:spcPts val="1210"/>
              </a:spcBef>
              <a:tabLst>
                <a:tab pos="2472055" algn="l"/>
              </a:tabLst>
            </a:pPr>
            <a:r>
              <a:rPr dirty="0" sz="4800" spc="-10">
                <a:solidFill>
                  <a:srgbClr val="000000"/>
                </a:solidFill>
              </a:rPr>
              <a:t>Assembly</a:t>
            </a:r>
            <a:r>
              <a:rPr dirty="0" sz="4800">
                <a:solidFill>
                  <a:srgbClr val="000000"/>
                </a:solidFill>
              </a:rPr>
              <a:t>	</a:t>
            </a:r>
            <a:r>
              <a:rPr dirty="0" sz="4800" spc="-25">
                <a:solidFill>
                  <a:srgbClr val="000000"/>
                </a:solidFill>
              </a:rPr>
              <a:t>Budget </a:t>
            </a:r>
            <a:r>
              <a:rPr dirty="0" sz="4800" spc="-10">
                <a:solidFill>
                  <a:srgbClr val="000000"/>
                </a:solidFill>
              </a:rPr>
              <a:t>Subcommittee</a:t>
            </a:r>
            <a:r>
              <a:rPr dirty="0" sz="4800" spc="-220">
                <a:solidFill>
                  <a:srgbClr val="000000"/>
                </a:solidFill>
              </a:rPr>
              <a:t> </a:t>
            </a:r>
            <a:r>
              <a:rPr dirty="0" sz="4800" spc="-50">
                <a:solidFill>
                  <a:srgbClr val="000000"/>
                </a:solidFill>
              </a:rPr>
              <a:t>3</a:t>
            </a:r>
            <a:endParaRPr sz="4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"/>
            <a:ext cx="12189460" cy="6858000"/>
            <a:chOff x="0" y="12"/>
            <a:chExt cx="1218946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"/>
              <a:ext cx="12188951" cy="685798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06752"/>
              <a:ext cx="12188952" cy="316382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8944" y="2831591"/>
              <a:ext cx="7869935" cy="149351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200">
                <a:solidFill>
                  <a:srgbClr val="FFFFFF"/>
                </a:solidFill>
              </a:rPr>
              <a:t>Senate</a:t>
            </a:r>
            <a:r>
              <a:rPr dirty="0" sz="5200" spc="-225">
                <a:solidFill>
                  <a:srgbClr val="FFFFFF"/>
                </a:solidFill>
              </a:rPr>
              <a:t> </a:t>
            </a:r>
            <a:r>
              <a:rPr dirty="0" sz="5200">
                <a:solidFill>
                  <a:srgbClr val="FFFFFF"/>
                </a:solidFill>
              </a:rPr>
              <a:t>Leadership</a:t>
            </a:r>
            <a:r>
              <a:rPr dirty="0" sz="5200" spc="-229">
                <a:solidFill>
                  <a:srgbClr val="FFFFFF"/>
                </a:solidFill>
              </a:rPr>
              <a:t> </a:t>
            </a:r>
            <a:r>
              <a:rPr dirty="0" sz="5200" spc="-10">
                <a:solidFill>
                  <a:srgbClr val="FFFFFF"/>
                </a:solidFill>
              </a:rPr>
              <a:t>Change</a:t>
            </a:r>
            <a:endParaRPr sz="5200"/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5552" y="3919728"/>
            <a:ext cx="4239767" cy="950976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290545" y="4027932"/>
            <a:ext cx="367665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40">
                <a:solidFill>
                  <a:srgbClr val="FFFFFF"/>
                </a:solidFill>
                <a:latin typeface="Calibri"/>
                <a:cs typeface="Calibri"/>
              </a:rPr>
              <a:t>Monday,</a:t>
            </a:r>
            <a:r>
              <a:rPr dirty="0" sz="3200" spc="-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February</a:t>
            </a:r>
            <a:r>
              <a:rPr dirty="0" sz="320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Calibri"/>
                <a:cs typeface="Calibri"/>
              </a:rPr>
              <a:t>5th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635755"/>
            <a:ext cx="923861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FFFFFF"/>
                </a:solidFill>
              </a:rPr>
              <a:t>Legislative</a:t>
            </a:r>
            <a:r>
              <a:rPr dirty="0" sz="6000" spc="-254">
                <a:solidFill>
                  <a:srgbClr val="FFFFFF"/>
                </a:solidFill>
              </a:rPr>
              <a:t> </a:t>
            </a:r>
            <a:r>
              <a:rPr dirty="0" sz="6000">
                <a:solidFill>
                  <a:srgbClr val="FFFFFF"/>
                </a:solidFill>
              </a:rPr>
              <a:t>Update:</a:t>
            </a:r>
            <a:r>
              <a:rPr dirty="0" sz="6000" spc="-250">
                <a:solidFill>
                  <a:srgbClr val="FFFFFF"/>
                </a:solidFill>
              </a:rPr>
              <a:t> </a:t>
            </a:r>
            <a:r>
              <a:rPr dirty="0" sz="6000" spc="-185">
                <a:solidFill>
                  <a:srgbClr val="FFFFFF"/>
                </a:solidFill>
              </a:rPr>
              <a:t>2-</a:t>
            </a:r>
            <a:r>
              <a:rPr dirty="0" sz="6000" spc="-40">
                <a:solidFill>
                  <a:srgbClr val="FFFFFF"/>
                </a:solidFill>
              </a:rPr>
              <a:t>Year</a:t>
            </a:r>
            <a:r>
              <a:rPr dirty="0" sz="6000" spc="-254">
                <a:solidFill>
                  <a:srgbClr val="FFFFFF"/>
                </a:solidFill>
              </a:rPr>
              <a:t> </a:t>
            </a:r>
            <a:r>
              <a:rPr dirty="0" sz="6000" spc="-10">
                <a:solidFill>
                  <a:srgbClr val="FFFFFF"/>
                </a:solidFill>
              </a:rPr>
              <a:t>Bills</a:t>
            </a:r>
            <a:endParaRPr sz="6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445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AB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359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(Holden)</a:t>
            </a:r>
            <a:r>
              <a:rPr dirty="0" spc="-5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Dual</a:t>
            </a:r>
            <a:r>
              <a:rPr dirty="0" spc="-4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Enrollment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668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840"/>
              </a:spcBef>
            </a:pPr>
            <a:r>
              <a:rPr dirty="0" sz="2300"/>
              <a:t>AB</a:t>
            </a:r>
            <a:r>
              <a:rPr dirty="0" sz="2300" spc="-50"/>
              <a:t> </a:t>
            </a:r>
            <a:r>
              <a:rPr dirty="0" sz="2300"/>
              <a:t>359</a:t>
            </a:r>
            <a:r>
              <a:rPr dirty="0" sz="2300" spc="-45"/>
              <a:t> </a:t>
            </a:r>
            <a:r>
              <a:rPr dirty="0" sz="2300"/>
              <a:t>(Holden)</a:t>
            </a:r>
            <a:r>
              <a:rPr dirty="0" sz="2300" spc="-45"/>
              <a:t> </a:t>
            </a:r>
            <a:r>
              <a:rPr dirty="0" sz="2300"/>
              <a:t>Dual</a:t>
            </a:r>
            <a:r>
              <a:rPr dirty="0" sz="2300" spc="-45"/>
              <a:t> </a:t>
            </a:r>
            <a:r>
              <a:rPr dirty="0" sz="2300" spc="-10"/>
              <a:t>Enrollment:</a:t>
            </a:r>
            <a:r>
              <a:rPr dirty="0" sz="2300" spc="-40"/>
              <a:t> </a:t>
            </a:r>
            <a:r>
              <a:rPr dirty="0" sz="2300"/>
              <a:t>College</a:t>
            </a:r>
            <a:r>
              <a:rPr dirty="0" sz="2300" spc="-40"/>
              <a:t> </a:t>
            </a:r>
            <a:r>
              <a:rPr dirty="0" sz="2300"/>
              <a:t>and</a:t>
            </a:r>
            <a:r>
              <a:rPr dirty="0" sz="2300" spc="-40"/>
              <a:t> </a:t>
            </a:r>
            <a:r>
              <a:rPr dirty="0" sz="2300"/>
              <a:t>Career</a:t>
            </a:r>
            <a:r>
              <a:rPr dirty="0" sz="2300" spc="-45"/>
              <a:t> </a:t>
            </a:r>
            <a:r>
              <a:rPr dirty="0" sz="2300"/>
              <a:t>Access</a:t>
            </a:r>
            <a:r>
              <a:rPr dirty="0" sz="2300" spc="-50"/>
              <a:t> </a:t>
            </a:r>
            <a:r>
              <a:rPr dirty="0" sz="2300" spc="-20"/>
              <a:t>Pathways</a:t>
            </a:r>
            <a:r>
              <a:rPr dirty="0" sz="2300" spc="-45"/>
              <a:t> </a:t>
            </a:r>
            <a:r>
              <a:rPr dirty="0" sz="2300" spc="-10"/>
              <a:t>partnerships</a:t>
            </a:r>
            <a:endParaRPr sz="2300"/>
          </a:p>
          <a:p>
            <a:pPr marL="13335" marR="5080">
              <a:lnSpc>
                <a:spcPct val="100699"/>
              </a:lnSpc>
              <a:spcBef>
                <a:spcPts val="725"/>
              </a:spcBef>
            </a:pPr>
            <a:r>
              <a:rPr dirty="0" sz="2300" b="0">
                <a:latin typeface="Calibri"/>
                <a:cs typeface="Calibri"/>
              </a:rPr>
              <a:t>Among</a:t>
            </a:r>
            <a:r>
              <a:rPr dirty="0" sz="2300" spc="-7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other</a:t>
            </a:r>
            <a:r>
              <a:rPr dirty="0" sz="2300" spc="-8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provisions,</a:t>
            </a:r>
            <a:r>
              <a:rPr dirty="0" sz="2300" spc="-7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would</a:t>
            </a:r>
            <a:r>
              <a:rPr dirty="0" sz="2300" spc="-7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authorize</a:t>
            </a:r>
            <a:r>
              <a:rPr dirty="0" sz="2300" spc="-6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a</a:t>
            </a:r>
            <a:r>
              <a:rPr dirty="0" sz="2300" spc="-8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community</a:t>
            </a:r>
            <a:r>
              <a:rPr dirty="0" sz="2300" spc="-7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college</a:t>
            </a:r>
            <a:r>
              <a:rPr dirty="0" sz="2300" spc="-7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district</a:t>
            </a:r>
            <a:r>
              <a:rPr dirty="0" sz="2300" spc="-7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to</a:t>
            </a:r>
            <a:r>
              <a:rPr dirty="0" sz="2300" spc="-7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enter</a:t>
            </a:r>
            <a:r>
              <a:rPr dirty="0" sz="2300" spc="-7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into</a:t>
            </a:r>
            <a:r>
              <a:rPr dirty="0" sz="2300" spc="-80" b="0">
                <a:latin typeface="Calibri"/>
                <a:cs typeface="Calibri"/>
              </a:rPr>
              <a:t> </a:t>
            </a:r>
            <a:r>
              <a:rPr dirty="0" sz="2300" spc="-50" b="0">
                <a:latin typeface="Calibri"/>
                <a:cs typeface="Calibri"/>
              </a:rPr>
              <a:t>a </a:t>
            </a:r>
            <a:r>
              <a:rPr dirty="0" sz="2300" b="0">
                <a:latin typeface="Calibri"/>
                <a:cs typeface="Calibri"/>
              </a:rPr>
              <a:t>CCAP</a:t>
            </a:r>
            <a:r>
              <a:rPr dirty="0" sz="2300" spc="-3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partnership</a:t>
            </a:r>
            <a:r>
              <a:rPr dirty="0" sz="2300" spc="-3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outside</a:t>
            </a:r>
            <a:r>
              <a:rPr dirty="0" sz="2300" spc="-3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of</a:t>
            </a:r>
            <a:r>
              <a:rPr dirty="0" sz="2300" spc="-3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their</a:t>
            </a:r>
            <a:r>
              <a:rPr dirty="0" sz="2300" spc="-4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service</a:t>
            </a:r>
            <a:r>
              <a:rPr dirty="0" sz="2300" spc="-3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area</a:t>
            </a:r>
            <a:r>
              <a:rPr dirty="0" sz="2300" spc="-4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if</a:t>
            </a:r>
            <a:r>
              <a:rPr dirty="0" sz="2300" spc="-3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a</a:t>
            </a:r>
            <a:r>
              <a:rPr dirty="0" sz="2300" spc="-4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local</a:t>
            </a:r>
            <a:r>
              <a:rPr dirty="0" sz="2300" spc="-4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college</a:t>
            </a:r>
            <a:r>
              <a:rPr dirty="0" sz="2300" spc="-2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district</a:t>
            </a:r>
            <a:r>
              <a:rPr dirty="0" sz="2300" spc="-3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has</a:t>
            </a:r>
            <a:r>
              <a:rPr dirty="0" sz="2300" spc="-3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denied</a:t>
            </a:r>
            <a:r>
              <a:rPr dirty="0" sz="2300" spc="-30" b="0">
                <a:latin typeface="Calibri"/>
                <a:cs typeface="Calibri"/>
              </a:rPr>
              <a:t> </a:t>
            </a:r>
            <a:r>
              <a:rPr dirty="0" sz="2300" spc="-50" b="0">
                <a:latin typeface="Calibri"/>
                <a:cs typeface="Calibri"/>
              </a:rPr>
              <a:t>a </a:t>
            </a:r>
            <a:r>
              <a:rPr dirty="0" sz="2300" b="0">
                <a:latin typeface="Calibri"/>
                <a:cs typeface="Calibri"/>
              </a:rPr>
              <a:t>request</a:t>
            </a:r>
            <a:r>
              <a:rPr dirty="0" sz="2300" spc="-5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to</a:t>
            </a:r>
            <a:r>
              <a:rPr dirty="0" sz="2300" spc="-5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establish</a:t>
            </a:r>
            <a:r>
              <a:rPr dirty="0" sz="2300" spc="-4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a</a:t>
            </a:r>
            <a:r>
              <a:rPr dirty="0" sz="2300" spc="-6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CCAP</a:t>
            </a:r>
            <a:r>
              <a:rPr dirty="0" sz="2300" spc="-5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partnership.</a:t>
            </a:r>
            <a:r>
              <a:rPr dirty="0" sz="2300" spc="-60" b="0">
                <a:latin typeface="Calibri"/>
                <a:cs typeface="Calibri"/>
              </a:rPr>
              <a:t> </a:t>
            </a:r>
            <a:r>
              <a:rPr dirty="0" sz="2300" spc="-10" b="0">
                <a:latin typeface="Calibri"/>
                <a:cs typeface="Calibri"/>
              </a:rPr>
              <a:t>Removes</a:t>
            </a:r>
            <a:r>
              <a:rPr dirty="0" sz="2300" spc="-5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the</a:t>
            </a:r>
            <a:r>
              <a:rPr dirty="0" sz="2300" spc="-45" b="0">
                <a:latin typeface="Calibri"/>
                <a:cs typeface="Calibri"/>
              </a:rPr>
              <a:t> </a:t>
            </a:r>
            <a:r>
              <a:rPr dirty="0" sz="2300" spc="-10" b="0">
                <a:latin typeface="Calibri"/>
                <a:cs typeface="Calibri"/>
              </a:rPr>
              <a:t>requirement</a:t>
            </a:r>
            <a:r>
              <a:rPr dirty="0" sz="2300" spc="-5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for</a:t>
            </a:r>
            <a:r>
              <a:rPr dirty="0" sz="2300" spc="-5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a</a:t>
            </a:r>
            <a:r>
              <a:rPr dirty="0" sz="2300" spc="-6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high</a:t>
            </a:r>
            <a:r>
              <a:rPr dirty="0" sz="2300" spc="-50" b="0">
                <a:latin typeface="Calibri"/>
                <a:cs typeface="Calibri"/>
              </a:rPr>
              <a:t> </a:t>
            </a:r>
            <a:r>
              <a:rPr dirty="0" sz="2300" spc="-10" b="0">
                <a:latin typeface="Calibri"/>
                <a:cs typeface="Calibri"/>
              </a:rPr>
              <a:t>school </a:t>
            </a:r>
            <a:r>
              <a:rPr dirty="0" sz="2300" b="0">
                <a:latin typeface="Calibri"/>
                <a:cs typeface="Calibri"/>
              </a:rPr>
              <a:t>principal</a:t>
            </a:r>
            <a:r>
              <a:rPr dirty="0" sz="2300" spc="-5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to</a:t>
            </a:r>
            <a:r>
              <a:rPr dirty="0" sz="2300" spc="-5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individually</a:t>
            </a:r>
            <a:r>
              <a:rPr dirty="0" sz="2300" spc="-55" b="0">
                <a:latin typeface="Calibri"/>
                <a:cs typeface="Calibri"/>
              </a:rPr>
              <a:t> </a:t>
            </a:r>
            <a:r>
              <a:rPr dirty="0" sz="2300" spc="-10" b="0">
                <a:latin typeface="Calibri"/>
                <a:cs typeface="Calibri"/>
              </a:rPr>
              <a:t>recommend</a:t>
            </a:r>
            <a:r>
              <a:rPr dirty="0" sz="2300" spc="-5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students</a:t>
            </a:r>
            <a:r>
              <a:rPr dirty="0" sz="2300" spc="-5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to</a:t>
            </a:r>
            <a:r>
              <a:rPr dirty="0" sz="2300" spc="-50" b="0">
                <a:latin typeface="Calibri"/>
                <a:cs typeface="Calibri"/>
              </a:rPr>
              <a:t> </a:t>
            </a:r>
            <a:r>
              <a:rPr dirty="0" sz="2300" spc="-10" b="0">
                <a:latin typeface="Calibri"/>
                <a:cs typeface="Calibri"/>
              </a:rPr>
              <a:t>participate</a:t>
            </a:r>
            <a:r>
              <a:rPr dirty="0" sz="2300" spc="-4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in</a:t>
            </a:r>
            <a:r>
              <a:rPr dirty="0" sz="2300" spc="-5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dual</a:t>
            </a:r>
            <a:r>
              <a:rPr dirty="0" sz="2300" spc="-55" b="0">
                <a:latin typeface="Calibri"/>
                <a:cs typeface="Calibri"/>
              </a:rPr>
              <a:t> </a:t>
            </a:r>
            <a:r>
              <a:rPr dirty="0" sz="2300" spc="-10" b="0">
                <a:latin typeface="Calibri"/>
                <a:cs typeface="Calibri"/>
              </a:rPr>
              <a:t>enrollment</a:t>
            </a:r>
            <a:r>
              <a:rPr dirty="0" sz="2300" spc="-45" b="0">
                <a:latin typeface="Calibri"/>
                <a:cs typeface="Calibri"/>
              </a:rPr>
              <a:t> </a:t>
            </a:r>
            <a:r>
              <a:rPr dirty="0" sz="2300" spc="-10" b="0">
                <a:latin typeface="Calibri"/>
                <a:cs typeface="Calibri"/>
              </a:rPr>
              <a:t>courses. </a:t>
            </a:r>
            <a:r>
              <a:rPr dirty="0" sz="2300" b="0">
                <a:latin typeface="Calibri"/>
                <a:cs typeface="Calibri"/>
              </a:rPr>
              <a:t>Allows</a:t>
            </a:r>
            <a:r>
              <a:rPr dirty="0" sz="2300" spc="-5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courses</a:t>
            </a:r>
            <a:r>
              <a:rPr dirty="0" sz="2300" spc="-4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to</a:t>
            </a:r>
            <a:r>
              <a:rPr dirty="0" sz="2300" spc="-5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be</a:t>
            </a:r>
            <a:r>
              <a:rPr dirty="0" sz="2300" spc="-40" b="0">
                <a:latin typeface="Calibri"/>
                <a:cs typeface="Calibri"/>
              </a:rPr>
              <a:t> </a:t>
            </a:r>
            <a:r>
              <a:rPr dirty="0" sz="2300" spc="-10" b="0">
                <a:latin typeface="Calibri"/>
                <a:cs typeface="Calibri"/>
              </a:rPr>
              <a:t>offered</a:t>
            </a:r>
            <a:r>
              <a:rPr dirty="0" sz="2300" spc="-4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in</a:t>
            </a:r>
            <a:r>
              <a:rPr dirty="0" sz="2300" spc="-45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a</a:t>
            </a:r>
            <a:r>
              <a:rPr dirty="0" sz="2300" spc="-45" b="0">
                <a:latin typeface="Calibri"/>
                <a:cs typeface="Calibri"/>
              </a:rPr>
              <a:t> </a:t>
            </a:r>
            <a:r>
              <a:rPr dirty="0" sz="2300" spc="-10" b="0">
                <a:latin typeface="Calibri"/>
                <a:cs typeface="Calibri"/>
              </a:rPr>
              <a:t>synchronous</a:t>
            </a:r>
            <a:r>
              <a:rPr dirty="0" sz="2300" spc="-5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or</a:t>
            </a:r>
            <a:r>
              <a:rPr dirty="0" sz="2300" spc="-45" b="0">
                <a:latin typeface="Calibri"/>
                <a:cs typeface="Calibri"/>
              </a:rPr>
              <a:t> </a:t>
            </a:r>
            <a:r>
              <a:rPr dirty="0" sz="2300" spc="-10" b="0">
                <a:latin typeface="Calibri"/>
                <a:cs typeface="Calibri"/>
              </a:rPr>
              <a:t>asynchronous</a:t>
            </a:r>
            <a:r>
              <a:rPr dirty="0" sz="2300" spc="-50" b="0">
                <a:latin typeface="Calibri"/>
                <a:cs typeface="Calibri"/>
              </a:rPr>
              <a:t> </a:t>
            </a:r>
            <a:r>
              <a:rPr dirty="0" sz="2300" b="0">
                <a:latin typeface="Calibri"/>
                <a:cs typeface="Calibri"/>
              </a:rPr>
              <a:t>online</a:t>
            </a:r>
            <a:r>
              <a:rPr dirty="0" sz="2300" spc="-35" b="0">
                <a:latin typeface="Calibri"/>
                <a:cs typeface="Calibri"/>
              </a:rPr>
              <a:t> </a:t>
            </a:r>
            <a:r>
              <a:rPr dirty="0" sz="2300" spc="-10" b="0">
                <a:latin typeface="Calibri"/>
                <a:cs typeface="Calibri"/>
              </a:rPr>
              <a:t>format.</a:t>
            </a:r>
            <a:endParaRPr sz="23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1035"/>
              </a:spcBef>
            </a:pPr>
            <a:r>
              <a:rPr dirty="0" sz="2300"/>
              <a:t>Location:</a:t>
            </a:r>
            <a:r>
              <a:rPr dirty="0" sz="2300" spc="-60"/>
              <a:t> </a:t>
            </a:r>
            <a:r>
              <a:rPr dirty="0" sz="2300" b="0">
                <a:latin typeface="Calibri"/>
                <a:cs typeface="Calibri"/>
              </a:rPr>
              <a:t>Assembly</a:t>
            </a:r>
            <a:r>
              <a:rPr dirty="0" sz="2300" spc="-65" b="0">
                <a:latin typeface="Calibri"/>
                <a:cs typeface="Calibri"/>
              </a:rPr>
              <a:t> </a:t>
            </a:r>
            <a:r>
              <a:rPr dirty="0" sz="2300" spc="-10" b="0">
                <a:latin typeface="Calibri"/>
                <a:cs typeface="Calibri"/>
              </a:rPr>
              <a:t>Appropriations</a:t>
            </a:r>
            <a:r>
              <a:rPr dirty="0" sz="2300" spc="-70" b="0">
                <a:latin typeface="Calibri"/>
                <a:cs typeface="Calibri"/>
              </a:rPr>
              <a:t> </a:t>
            </a:r>
            <a:r>
              <a:rPr dirty="0" sz="2300" spc="-10" b="0">
                <a:latin typeface="Calibri"/>
                <a:cs typeface="Calibri"/>
              </a:rPr>
              <a:t>Committee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445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AB</a:t>
            </a:r>
            <a:r>
              <a:rPr dirty="0" spc="-4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810</a:t>
            </a:r>
            <a:r>
              <a:rPr dirty="0" spc="-4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(Friedman)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Hiring</a:t>
            </a:r>
            <a:r>
              <a:rPr dirty="0" spc="-4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Practices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117852"/>
            <a:ext cx="10271760" cy="432435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954405" indent="-635">
              <a:lnSpc>
                <a:spcPct val="100800"/>
              </a:lnSpc>
              <a:spcBef>
                <a:spcPts val="75"/>
              </a:spcBef>
            </a:pPr>
            <a:r>
              <a:rPr dirty="0" sz="2200" b="1">
                <a:latin typeface="Calibri"/>
                <a:cs typeface="Calibri"/>
              </a:rPr>
              <a:t>AB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810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(Friedman)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Hiring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Practices: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academic,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athletic,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7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administrative appointments.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2800"/>
              </a:lnSpc>
              <a:spcBef>
                <a:spcPts val="750"/>
              </a:spcBef>
            </a:pPr>
            <a:r>
              <a:rPr dirty="0" sz="2200" spc="-10">
                <a:latin typeface="Calibri"/>
                <a:cs typeface="Calibri"/>
              </a:rPr>
              <a:t>Requires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applicant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employment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who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has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reached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final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stage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hiring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disclose </a:t>
            </a:r>
            <a:r>
              <a:rPr dirty="0" sz="2200">
                <a:latin typeface="Calibri"/>
                <a:cs typeface="Calibri"/>
              </a:rPr>
              <a:t>any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previous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employment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findings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misconduct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against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them.</a:t>
            </a:r>
            <a:endParaRPr sz="2200">
              <a:latin typeface="Calibri"/>
              <a:cs typeface="Calibri"/>
            </a:endParaRPr>
          </a:p>
          <a:p>
            <a:pPr marL="354965" marR="174625" indent="-342900">
              <a:lnSpc>
                <a:spcPct val="99700"/>
              </a:lnSpc>
              <a:spcBef>
                <a:spcPts val="5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i="1">
                <a:latin typeface="Calibri"/>
                <a:cs typeface="Calibri"/>
              </a:rPr>
              <a:t>“Misconduct”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means</a:t>
            </a:r>
            <a:r>
              <a:rPr dirty="0" sz="2200" spc="-5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any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violation</a:t>
            </a:r>
            <a:r>
              <a:rPr dirty="0" sz="2200" spc="-5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of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policies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governing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employee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conduct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at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spc="-25" i="1">
                <a:latin typeface="Calibri"/>
                <a:cs typeface="Calibri"/>
              </a:rPr>
              <a:t>the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applicant’s</a:t>
            </a:r>
            <a:r>
              <a:rPr dirty="0" sz="2200" spc="-6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previous</a:t>
            </a:r>
            <a:r>
              <a:rPr dirty="0" sz="2200" spc="-6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place</a:t>
            </a:r>
            <a:r>
              <a:rPr dirty="0" sz="2200" spc="-6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of</a:t>
            </a:r>
            <a:r>
              <a:rPr dirty="0" sz="2200" spc="-5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employment,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including,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but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not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limited</a:t>
            </a:r>
            <a:r>
              <a:rPr dirty="0" sz="2200" spc="-6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to,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violations</a:t>
            </a:r>
            <a:r>
              <a:rPr dirty="0" sz="2200" spc="-60" i="1">
                <a:latin typeface="Calibri"/>
                <a:cs typeface="Calibri"/>
              </a:rPr>
              <a:t> </a:t>
            </a:r>
            <a:r>
              <a:rPr dirty="0" sz="2200" spc="-25" i="1">
                <a:latin typeface="Calibri"/>
                <a:cs typeface="Calibri"/>
              </a:rPr>
              <a:t>of </a:t>
            </a:r>
            <a:r>
              <a:rPr dirty="0" sz="2200" i="1">
                <a:latin typeface="Calibri"/>
                <a:cs typeface="Calibri"/>
              </a:rPr>
              <a:t>policies</a:t>
            </a:r>
            <a:r>
              <a:rPr dirty="0" sz="2200" spc="-7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prohibiting</a:t>
            </a:r>
            <a:r>
              <a:rPr dirty="0" sz="2200" spc="-6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sexual</a:t>
            </a:r>
            <a:r>
              <a:rPr dirty="0" sz="2200" spc="-7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harassment,</a:t>
            </a:r>
            <a:r>
              <a:rPr dirty="0" sz="2200" spc="-6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sexual</a:t>
            </a:r>
            <a:r>
              <a:rPr dirty="0" sz="2200" spc="-7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assault,</a:t>
            </a:r>
            <a:r>
              <a:rPr dirty="0" sz="2200" spc="-6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or</a:t>
            </a:r>
            <a:r>
              <a:rPr dirty="0" sz="2200" spc="-7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other</a:t>
            </a:r>
            <a:r>
              <a:rPr dirty="0" sz="2200" spc="-6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forms</a:t>
            </a:r>
            <a:r>
              <a:rPr dirty="0" sz="2200" spc="-7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of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harassment</a:t>
            </a:r>
            <a:r>
              <a:rPr dirty="0" sz="2200" spc="-65" i="1">
                <a:latin typeface="Calibri"/>
                <a:cs typeface="Calibri"/>
              </a:rPr>
              <a:t> </a:t>
            </a:r>
            <a:r>
              <a:rPr dirty="0" sz="2200" spc="-25" i="1">
                <a:latin typeface="Calibri"/>
                <a:cs typeface="Calibri"/>
              </a:rPr>
              <a:t>or </a:t>
            </a:r>
            <a:r>
              <a:rPr dirty="0" sz="2200" i="1">
                <a:latin typeface="Calibri"/>
                <a:cs typeface="Calibri"/>
              </a:rPr>
              <a:t>discrimination,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as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defined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by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employer.</a:t>
            </a:r>
            <a:endParaRPr sz="2200">
              <a:latin typeface="Calibri"/>
              <a:cs typeface="Calibri"/>
            </a:endParaRPr>
          </a:p>
          <a:p>
            <a:pPr marL="354965" marR="1316990" indent="-342900">
              <a:lnSpc>
                <a:spcPts val="2590"/>
              </a:lnSpc>
              <a:spcBef>
                <a:spcPts val="140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i="1">
                <a:latin typeface="Calibri"/>
                <a:cs typeface="Calibri"/>
              </a:rPr>
              <a:t>Applies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to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hiring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process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appointment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academic,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athletic,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or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administrative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position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dirty="0" sz="2200" b="1">
                <a:latin typeface="Calibri"/>
                <a:cs typeface="Calibri"/>
              </a:rPr>
              <a:t>Location: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Assembly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Appropriations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Committee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445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AB</a:t>
            </a:r>
            <a:r>
              <a:rPr dirty="0" spc="-4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1142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(M.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Fong)</a:t>
            </a:r>
            <a:r>
              <a:rPr dirty="0" spc="-40">
                <a:solidFill>
                  <a:srgbClr val="FFFFFF"/>
                </a:solidFill>
              </a:rPr>
              <a:t> </a:t>
            </a:r>
            <a:r>
              <a:rPr dirty="0" spc="-20">
                <a:solidFill>
                  <a:srgbClr val="FFFFFF"/>
                </a:solidFill>
              </a:rPr>
              <a:t>CPEC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131059"/>
            <a:ext cx="10513060" cy="375348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131445">
              <a:lnSpc>
                <a:spcPts val="2620"/>
              </a:lnSpc>
              <a:spcBef>
                <a:spcPts val="204"/>
              </a:spcBef>
            </a:pPr>
            <a:r>
              <a:rPr dirty="0" sz="2200" b="1">
                <a:latin typeface="Calibri"/>
                <a:cs typeface="Calibri"/>
              </a:rPr>
              <a:t>AB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1142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(M.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Fong)</a:t>
            </a:r>
            <a:r>
              <a:rPr dirty="0" sz="2200" spc="-3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Postsecondary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Education: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Coordinating</a:t>
            </a:r>
            <a:r>
              <a:rPr dirty="0" sz="2200" spc="-4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Commission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for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Postsecondary </a:t>
            </a:r>
            <a:r>
              <a:rPr dirty="0" sz="2200" b="1">
                <a:latin typeface="Calibri"/>
                <a:cs typeface="Calibri"/>
              </a:rPr>
              <a:t>Education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in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California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499"/>
              </a:lnSpc>
              <a:spcBef>
                <a:spcPts val="640"/>
              </a:spcBef>
            </a:pPr>
            <a:r>
              <a:rPr dirty="0" sz="2200" spc="-10">
                <a:latin typeface="Calibri"/>
                <a:cs typeface="Calibri"/>
              </a:rPr>
              <a:t>Would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create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Coordinating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Commission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Postsecondary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Education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California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the </a:t>
            </a:r>
            <a:r>
              <a:rPr dirty="0" sz="2200" spc="-10">
                <a:latin typeface="Calibri"/>
                <a:cs typeface="Calibri"/>
              </a:rPr>
              <a:t>statewide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postsecondary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education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oversight,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coordination,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planning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agency.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The </a:t>
            </a:r>
            <a:r>
              <a:rPr dirty="0" sz="2200">
                <a:latin typeface="Calibri"/>
                <a:cs typeface="Calibri"/>
              </a:rPr>
              <a:t>Commission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would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independent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state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agency,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which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shall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advisory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Governor,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Legislature,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other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appropriate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government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officials,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institutions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postsecondary education.</a:t>
            </a:r>
            <a:endParaRPr sz="2200">
              <a:latin typeface="Calibri"/>
              <a:cs typeface="Calibri"/>
            </a:endParaRPr>
          </a:p>
          <a:p>
            <a:pPr marL="354965" marR="343535" indent="-342900">
              <a:lnSpc>
                <a:spcPct val="1018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200" i="1">
                <a:latin typeface="Calibri"/>
                <a:cs typeface="Calibri"/>
              </a:rPr>
              <a:t>All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other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details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were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removed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from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bill,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and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an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informational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hearing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is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planned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spc="-25" i="1">
                <a:latin typeface="Calibri"/>
                <a:cs typeface="Calibri"/>
              </a:rPr>
              <a:t>in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the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coming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months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dirty="0" sz="2200" b="1">
                <a:latin typeface="Calibri"/>
                <a:cs typeface="Calibri"/>
              </a:rPr>
              <a:t>Location:</a:t>
            </a:r>
            <a:r>
              <a:rPr dirty="0" sz="2200" spc="-60" b="1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Assembly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Appropriations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Committee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445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AB</a:t>
            </a:r>
            <a:r>
              <a:rPr dirty="0" spc="-7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1575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(Irwin)</a:t>
            </a:r>
            <a:r>
              <a:rPr dirty="0" spc="-6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Confidential</a:t>
            </a:r>
            <a:r>
              <a:rPr dirty="0" spc="-5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Advocates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131567"/>
            <a:ext cx="10139680" cy="446087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303530">
              <a:lnSpc>
                <a:spcPts val="2500"/>
              </a:lnSpc>
              <a:spcBef>
                <a:spcPts val="200"/>
              </a:spcBef>
            </a:pPr>
            <a:r>
              <a:rPr dirty="0" sz="2100" b="1">
                <a:latin typeface="Calibri"/>
                <a:cs typeface="Calibri"/>
              </a:rPr>
              <a:t>AB</a:t>
            </a:r>
            <a:r>
              <a:rPr dirty="0" sz="2100" spc="-6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1575</a:t>
            </a:r>
            <a:r>
              <a:rPr dirty="0" sz="2100" spc="-6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(Irwin)</a:t>
            </a:r>
            <a:r>
              <a:rPr dirty="0" sz="2100" spc="-6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Public</a:t>
            </a:r>
            <a:r>
              <a:rPr dirty="0" sz="2100" spc="-6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postsecondary</a:t>
            </a:r>
            <a:r>
              <a:rPr dirty="0" sz="2100" spc="-5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education:</a:t>
            </a:r>
            <a:r>
              <a:rPr dirty="0" sz="2100" spc="-6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sexual</a:t>
            </a:r>
            <a:r>
              <a:rPr dirty="0" sz="2100" spc="-6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harassment,</a:t>
            </a:r>
            <a:r>
              <a:rPr dirty="0" sz="2100" spc="-6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sexual</a:t>
            </a:r>
            <a:r>
              <a:rPr dirty="0" sz="2100" spc="-6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violence,</a:t>
            </a:r>
            <a:r>
              <a:rPr dirty="0" sz="2100" spc="-60" b="1">
                <a:latin typeface="Calibri"/>
                <a:cs typeface="Calibri"/>
              </a:rPr>
              <a:t> </a:t>
            </a:r>
            <a:r>
              <a:rPr dirty="0" sz="2100" spc="-25" b="1">
                <a:latin typeface="Calibri"/>
                <a:cs typeface="Calibri"/>
              </a:rPr>
              <a:t>and </a:t>
            </a:r>
            <a:r>
              <a:rPr dirty="0" sz="2100" b="1">
                <a:latin typeface="Calibri"/>
                <a:cs typeface="Calibri"/>
              </a:rPr>
              <a:t>discrimination:</a:t>
            </a:r>
            <a:r>
              <a:rPr dirty="0" sz="2100" spc="-6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disciplinary</a:t>
            </a:r>
            <a:r>
              <a:rPr dirty="0" sz="2100" spc="-5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actions:</a:t>
            </a:r>
            <a:r>
              <a:rPr dirty="0" sz="2100" spc="-6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confidential</a:t>
            </a:r>
            <a:r>
              <a:rPr dirty="0" sz="2100" spc="-6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advocates</a:t>
            </a:r>
            <a:r>
              <a:rPr dirty="0" sz="2100" spc="-5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and</a:t>
            </a:r>
            <a:r>
              <a:rPr dirty="0" sz="2100" spc="-6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advisors</a:t>
            </a:r>
            <a:endParaRPr sz="2100">
              <a:latin typeface="Calibri"/>
              <a:cs typeface="Calibri"/>
            </a:endParaRPr>
          </a:p>
          <a:p>
            <a:pPr marL="355600" marR="40640" indent="-343535">
              <a:lnSpc>
                <a:spcPct val="100600"/>
              </a:lnSpc>
              <a:spcBef>
                <a:spcPts val="4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100" spc="-90">
                <a:latin typeface="Calibri"/>
                <a:cs typeface="Calibri"/>
              </a:rPr>
              <a:t>To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be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eligible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to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receive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state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financial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aid,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institution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of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California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Community </a:t>
            </a:r>
            <a:r>
              <a:rPr dirty="0" sz="2100">
                <a:latin typeface="Calibri"/>
                <a:cs typeface="Calibri"/>
              </a:rPr>
              <a:t>Colleges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(CCC),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California</a:t>
            </a:r>
            <a:r>
              <a:rPr dirty="0" sz="2100" spc="-6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State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University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(CSU),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and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University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of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California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(UC), </a:t>
            </a:r>
            <a:r>
              <a:rPr dirty="0" sz="2100">
                <a:latin typeface="Calibri"/>
                <a:cs typeface="Calibri"/>
              </a:rPr>
              <a:t>must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adopt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policy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permitting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student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to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represented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by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advisor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if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student </a:t>
            </a:r>
            <a:r>
              <a:rPr dirty="0" sz="2100">
                <a:latin typeface="Calibri"/>
                <a:cs typeface="Calibri"/>
              </a:rPr>
              <a:t>receives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notification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of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disciplinary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action.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advisor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may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be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confidential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advocate.</a:t>
            </a:r>
            <a:endParaRPr sz="2100">
              <a:latin typeface="Calibri"/>
              <a:cs typeface="Calibri"/>
            </a:endParaRPr>
          </a:p>
          <a:p>
            <a:pPr marL="355600" marR="5080" indent="-343535">
              <a:lnSpc>
                <a:spcPts val="2500"/>
              </a:lnSpc>
              <a:spcBef>
                <a:spcPts val="12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100">
                <a:latin typeface="Calibri"/>
                <a:cs typeface="Calibri"/>
              </a:rPr>
              <a:t>Each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institution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shall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employ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at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least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two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confidential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advocates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to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assist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in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its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response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to </a:t>
            </a:r>
            <a:r>
              <a:rPr dirty="0" sz="2100" spc="-10">
                <a:latin typeface="Calibri"/>
                <a:cs typeface="Calibri"/>
              </a:rPr>
              <a:t>discrimination.</a:t>
            </a:r>
            <a:endParaRPr sz="2100">
              <a:latin typeface="Calibri"/>
              <a:cs typeface="Calibri"/>
            </a:endParaRPr>
          </a:p>
          <a:p>
            <a:pPr marL="355600" marR="681990" indent="-342900">
              <a:lnSpc>
                <a:spcPct val="101000"/>
              </a:lnSpc>
              <a:spcBef>
                <a:spcPts val="10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100">
                <a:latin typeface="Calibri"/>
                <a:cs typeface="Calibri"/>
              </a:rPr>
              <a:t>An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institution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is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not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required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to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employ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confidential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advocate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if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it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enters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into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50">
                <a:latin typeface="Calibri"/>
                <a:cs typeface="Calibri"/>
              </a:rPr>
              <a:t>a </a:t>
            </a:r>
            <a:r>
              <a:rPr dirty="0" sz="2100" spc="-10">
                <a:latin typeface="Calibri"/>
                <a:cs typeface="Calibri"/>
              </a:rPr>
              <a:t>memorandum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of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understanding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with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-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local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victim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advocacy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organization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to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provide confidential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advocates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on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campus.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2100" b="1">
                <a:latin typeface="Calibri"/>
                <a:cs typeface="Calibri"/>
              </a:rPr>
              <a:t>Location:</a:t>
            </a:r>
            <a:r>
              <a:rPr dirty="0" sz="2100" spc="-50" b="1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Assembly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Appropriations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Committee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589" y="3541267"/>
            <a:ext cx="461772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FFFFFF"/>
                </a:solidFill>
              </a:rPr>
              <a:t>Budget</a:t>
            </a:r>
            <a:r>
              <a:rPr dirty="0" sz="6000" spc="-105">
                <a:solidFill>
                  <a:srgbClr val="FFFFFF"/>
                </a:solidFill>
              </a:rPr>
              <a:t> </a:t>
            </a:r>
            <a:r>
              <a:rPr dirty="0" sz="6000" spc="-10">
                <a:solidFill>
                  <a:srgbClr val="FFFFFF"/>
                </a:solidFill>
              </a:rPr>
              <a:t>Update</a:t>
            </a:r>
            <a:endParaRPr sz="6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445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AB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1160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(Pacheco)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Debt</a:t>
            </a:r>
            <a:r>
              <a:rPr dirty="0" spc="-8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Collection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2036204"/>
            <a:ext cx="10333990" cy="312547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840"/>
              </a:spcBef>
            </a:pPr>
            <a:r>
              <a:rPr dirty="0" sz="2300" b="1">
                <a:latin typeface="Calibri"/>
                <a:cs typeface="Calibri"/>
              </a:rPr>
              <a:t>AB</a:t>
            </a:r>
            <a:r>
              <a:rPr dirty="0" sz="2300" spc="-6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1160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(Pacheco)</a:t>
            </a:r>
            <a:r>
              <a:rPr dirty="0" sz="2300" spc="-6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Protecting</a:t>
            </a:r>
            <a:r>
              <a:rPr dirty="0" sz="2300" spc="-6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Students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from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Creditor</a:t>
            </a:r>
            <a:r>
              <a:rPr dirty="0" sz="2300" spc="-6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Colleges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spc="-25" b="1">
                <a:latin typeface="Calibri"/>
                <a:cs typeface="Calibri"/>
              </a:rPr>
              <a:t>Act</a:t>
            </a:r>
            <a:endParaRPr sz="2300">
              <a:latin typeface="Calibri"/>
              <a:cs typeface="Calibri"/>
            </a:endParaRPr>
          </a:p>
          <a:p>
            <a:pPr algn="just" marL="12700" marR="5080">
              <a:lnSpc>
                <a:spcPct val="100299"/>
              </a:lnSpc>
              <a:spcBef>
                <a:spcPts val="735"/>
              </a:spcBef>
            </a:pP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Prohibits</a:t>
            </a:r>
            <a:r>
              <a:rPr dirty="0" sz="2300" spc="-5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an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institution</a:t>
            </a:r>
            <a:r>
              <a:rPr dirty="0" sz="2300" spc="-5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from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placing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an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enrollment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or</a:t>
            </a:r>
            <a:r>
              <a:rPr dirty="0" sz="2300" spc="-5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D2F3A"/>
                </a:solidFill>
                <a:latin typeface="Calibri"/>
                <a:cs typeface="Calibri"/>
              </a:rPr>
              <a:t>registration</a:t>
            </a:r>
            <a:r>
              <a:rPr dirty="0" sz="2300" spc="-5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hold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on</a:t>
            </a:r>
            <a:r>
              <a:rPr dirty="0" sz="2300" spc="-5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a</a:t>
            </a:r>
            <a:r>
              <a:rPr dirty="0" sz="2300" spc="-5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current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D2F3A"/>
                </a:solidFill>
                <a:latin typeface="Calibri"/>
                <a:cs typeface="Calibri"/>
              </a:rPr>
              <a:t>or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former</a:t>
            </a:r>
            <a:r>
              <a:rPr dirty="0" sz="2300" spc="-6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D2F3A"/>
                </a:solidFill>
                <a:latin typeface="Calibri"/>
                <a:cs typeface="Calibri"/>
              </a:rPr>
              <a:t>student’s</a:t>
            </a:r>
            <a:r>
              <a:rPr dirty="0" sz="2300" spc="-5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account</a:t>
            </a:r>
            <a:r>
              <a:rPr dirty="0" sz="2300" spc="-4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or</a:t>
            </a:r>
            <a:r>
              <a:rPr dirty="0" sz="2300" spc="-6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refusing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to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provide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a</a:t>
            </a:r>
            <a:r>
              <a:rPr dirty="0" sz="2300" spc="-6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transcript</a:t>
            </a:r>
            <a:r>
              <a:rPr dirty="0" sz="2300" spc="-4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or</a:t>
            </a:r>
            <a:r>
              <a:rPr dirty="0" sz="2300" spc="-6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diploma</a:t>
            </a:r>
            <a:r>
              <a:rPr dirty="0" sz="2300" spc="-6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on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the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D2F3A"/>
                </a:solidFill>
                <a:latin typeface="Calibri"/>
                <a:cs typeface="Calibri"/>
              </a:rPr>
              <a:t>grounds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that</a:t>
            </a:r>
            <a:r>
              <a:rPr dirty="0" sz="2300" spc="-5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the</a:t>
            </a:r>
            <a:r>
              <a:rPr dirty="0" sz="2300" spc="-4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student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owes</a:t>
            </a:r>
            <a:r>
              <a:rPr dirty="0" sz="2300" spc="-5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an</a:t>
            </a:r>
            <a:r>
              <a:rPr dirty="0" sz="2300" spc="-5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D2F3A"/>
                </a:solidFill>
                <a:latin typeface="Calibri"/>
                <a:cs typeface="Calibri"/>
              </a:rPr>
              <a:t>institutional</a:t>
            </a:r>
            <a:r>
              <a:rPr dirty="0" sz="2300" spc="-5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debt.</a:t>
            </a:r>
            <a:r>
              <a:rPr dirty="0" sz="2300" spc="-4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Requires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institutions</a:t>
            </a:r>
            <a:r>
              <a:rPr dirty="0" sz="2300" spc="-5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r>
              <a:rPr dirty="0" sz="2300" spc="-5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wait</a:t>
            </a:r>
            <a:r>
              <a:rPr dirty="0" sz="2300" spc="-5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180</a:t>
            </a:r>
            <a:r>
              <a:rPr dirty="0" sz="2300" spc="-5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days</a:t>
            </a:r>
            <a:r>
              <a:rPr dirty="0" sz="2300" spc="-5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12121"/>
                </a:solidFill>
                <a:latin typeface="Calibri"/>
                <a:cs typeface="Calibri"/>
              </a:rPr>
              <a:t>after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alerting</a:t>
            </a:r>
            <a:r>
              <a:rPr dirty="0" sz="2300" spc="-4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students</a:t>
            </a:r>
            <a:r>
              <a:rPr dirty="0" sz="2300" spc="-5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dirty="0" sz="2300" spc="-5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their</a:t>
            </a:r>
            <a:r>
              <a:rPr dirty="0" sz="2300" spc="-5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debt</a:t>
            </a:r>
            <a:r>
              <a:rPr dirty="0" sz="2300" spc="-4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12121"/>
                </a:solidFill>
                <a:latin typeface="Calibri"/>
                <a:cs typeface="Calibri"/>
              </a:rPr>
              <a:t>before</a:t>
            </a:r>
            <a:r>
              <a:rPr dirty="0" sz="2300" spc="-4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engaging</a:t>
            </a:r>
            <a:r>
              <a:rPr dirty="0" sz="2300" spc="-4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with</a:t>
            </a:r>
            <a:r>
              <a:rPr dirty="0" sz="2300" spc="-4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12121"/>
                </a:solidFill>
                <a:latin typeface="Calibri"/>
                <a:cs typeface="Calibri"/>
              </a:rPr>
              <a:t>third-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party</a:t>
            </a:r>
            <a:r>
              <a:rPr dirty="0" sz="2300" spc="-5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debt</a:t>
            </a:r>
            <a:r>
              <a:rPr dirty="0" sz="2300" spc="-4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12121"/>
                </a:solidFill>
                <a:latin typeface="Calibri"/>
                <a:cs typeface="Calibri"/>
              </a:rPr>
              <a:t>collectors.</a:t>
            </a:r>
            <a:endParaRPr sz="2300">
              <a:latin typeface="Calibri"/>
              <a:cs typeface="Calibri"/>
            </a:endParaRPr>
          </a:p>
          <a:p>
            <a:pPr algn="just" marL="12700" marR="18415">
              <a:lnSpc>
                <a:spcPts val="2690"/>
              </a:lnSpc>
              <a:spcBef>
                <a:spcPts val="195"/>
              </a:spcBef>
            </a:pP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Prohibits</a:t>
            </a:r>
            <a:r>
              <a:rPr dirty="0" sz="2300" spc="-6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12121"/>
                </a:solidFill>
                <a:latin typeface="Calibri"/>
                <a:cs typeface="Calibri"/>
              </a:rPr>
              <a:t>i</a:t>
            </a:r>
            <a:r>
              <a:rPr dirty="0" sz="2300" spc="-10">
                <a:latin typeface="Calibri"/>
                <a:cs typeface="Calibri"/>
              </a:rPr>
              <a:t>nstitutions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from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dropping</a:t>
            </a:r>
            <a:r>
              <a:rPr dirty="0" sz="2300" spc="-6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students</a:t>
            </a:r>
            <a:r>
              <a:rPr dirty="0" sz="2300" spc="-6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dirty="0" sz="2300" spc="-6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unpaid</a:t>
            </a:r>
            <a:r>
              <a:rPr dirty="0" sz="2300" spc="-6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12121"/>
                </a:solidFill>
                <a:latin typeface="Calibri"/>
                <a:cs typeface="Calibri"/>
              </a:rPr>
              <a:t>fees/tuition</a:t>
            </a:r>
            <a:r>
              <a:rPr dirty="0" sz="2300" spc="-6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until</a:t>
            </a:r>
            <a:r>
              <a:rPr dirty="0" sz="2300" spc="-7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dirty="0" sz="2300" spc="-6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212121"/>
                </a:solidFill>
                <a:latin typeface="Calibri"/>
                <a:cs typeface="Calibri"/>
              </a:rPr>
              <a:t>“drop</a:t>
            </a:r>
            <a:r>
              <a:rPr dirty="0" sz="2300" spc="-65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12121"/>
                </a:solidFill>
                <a:latin typeface="Calibri"/>
                <a:cs typeface="Calibri"/>
              </a:rPr>
              <a:t>for </a:t>
            </a:r>
            <a:r>
              <a:rPr dirty="0" sz="2300" spc="-20">
                <a:solidFill>
                  <a:srgbClr val="212121"/>
                </a:solidFill>
                <a:latin typeface="Calibri"/>
                <a:cs typeface="Calibri"/>
              </a:rPr>
              <a:t>non-</a:t>
            </a:r>
            <a:r>
              <a:rPr dirty="0" sz="2300">
                <a:solidFill>
                  <a:srgbClr val="212121"/>
                </a:solidFill>
                <a:latin typeface="Calibri"/>
                <a:cs typeface="Calibri"/>
              </a:rPr>
              <a:t>payment”</a:t>
            </a:r>
            <a:r>
              <a:rPr dirty="0" sz="2300" spc="-4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12121"/>
                </a:solidFill>
                <a:latin typeface="Calibri"/>
                <a:cs typeface="Calibri"/>
              </a:rPr>
              <a:t>deadline.</a:t>
            </a:r>
            <a:endParaRPr sz="23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765"/>
              </a:spcBef>
            </a:pPr>
            <a:r>
              <a:rPr dirty="0" sz="2300" b="1">
                <a:latin typeface="Calibri"/>
                <a:cs typeface="Calibri"/>
              </a:rPr>
              <a:t>Location:</a:t>
            </a:r>
            <a:r>
              <a:rPr dirty="0" sz="2300" spc="-60" b="1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Assembly</a:t>
            </a:r>
            <a:r>
              <a:rPr dirty="0" sz="2300" spc="-6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Appropriations</a:t>
            </a:r>
            <a:r>
              <a:rPr dirty="0" sz="2300" spc="-7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Committee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990" y="3836923"/>
            <a:ext cx="7004684" cy="1765935"/>
          </a:xfrm>
          <a:prstGeom prst="rect"/>
        </p:spPr>
        <p:txBody>
          <a:bodyPr wrap="square" lIns="0" tIns="114300" rIns="0" bIns="0" rtlCol="0" vert="horz">
            <a:spAutoFit/>
          </a:bodyPr>
          <a:lstStyle/>
          <a:p>
            <a:pPr marL="185420" marR="5080" indent="-173355">
              <a:lnSpc>
                <a:spcPts val="6500"/>
              </a:lnSpc>
              <a:spcBef>
                <a:spcPts val="900"/>
              </a:spcBef>
            </a:pPr>
            <a:r>
              <a:rPr dirty="0" sz="6000">
                <a:solidFill>
                  <a:srgbClr val="FFFFFF"/>
                </a:solidFill>
              </a:rPr>
              <a:t>Legislative</a:t>
            </a:r>
            <a:r>
              <a:rPr dirty="0" sz="6000" spc="-325">
                <a:solidFill>
                  <a:srgbClr val="FFFFFF"/>
                </a:solidFill>
              </a:rPr>
              <a:t> </a:t>
            </a:r>
            <a:r>
              <a:rPr dirty="0" sz="6000" spc="-10">
                <a:solidFill>
                  <a:srgbClr val="FFFFFF"/>
                </a:solidFill>
              </a:rPr>
              <a:t>Update: </a:t>
            </a:r>
            <a:r>
              <a:rPr dirty="0" sz="6000">
                <a:solidFill>
                  <a:srgbClr val="FFFFFF"/>
                </a:solidFill>
              </a:rPr>
              <a:t>Newly</a:t>
            </a:r>
            <a:r>
              <a:rPr dirty="0" sz="6000" spc="-145">
                <a:solidFill>
                  <a:srgbClr val="FFFFFF"/>
                </a:solidFill>
              </a:rPr>
              <a:t> </a:t>
            </a:r>
            <a:r>
              <a:rPr dirty="0" sz="6000">
                <a:solidFill>
                  <a:srgbClr val="FFFFFF"/>
                </a:solidFill>
              </a:rPr>
              <a:t>Introduced</a:t>
            </a:r>
            <a:r>
              <a:rPr dirty="0" sz="6000" spc="-150">
                <a:solidFill>
                  <a:srgbClr val="FFFFFF"/>
                </a:solidFill>
              </a:rPr>
              <a:t> </a:t>
            </a:r>
            <a:r>
              <a:rPr dirty="0" sz="6000" spc="-10">
                <a:solidFill>
                  <a:srgbClr val="FFFFFF"/>
                </a:solidFill>
              </a:rPr>
              <a:t>Bills</a:t>
            </a:r>
            <a:endParaRPr sz="6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445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Newly</a:t>
            </a:r>
            <a:r>
              <a:rPr dirty="0" spc="-165"/>
              <a:t> </a:t>
            </a:r>
            <a:r>
              <a:rPr dirty="0" spc="-10"/>
              <a:t>Introduced</a:t>
            </a:r>
            <a:r>
              <a:rPr dirty="0" spc="-165"/>
              <a:t> </a:t>
            </a:r>
            <a:r>
              <a:rPr dirty="0" spc="-10"/>
              <a:t>Legislation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31542" y="2057413"/>
            <a:ext cx="10429240" cy="447865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2300" b="1">
                <a:latin typeface="Calibri"/>
                <a:cs typeface="Calibri"/>
              </a:rPr>
              <a:t>AB</a:t>
            </a:r>
            <a:r>
              <a:rPr dirty="0" sz="2300" spc="-4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1780</a:t>
            </a:r>
            <a:r>
              <a:rPr dirty="0" sz="2300" spc="-4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(Ting)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D2F3A"/>
                </a:solidFill>
                <a:latin typeface="Calibri"/>
                <a:cs typeface="Calibri"/>
              </a:rPr>
              <a:t>Postsecondary</a:t>
            </a:r>
            <a:r>
              <a:rPr dirty="0" sz="2300" spc="-40" b="1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D2F3A"/>
                </a:solidFill>
                <a:latin typeface="Calibri"/>
                <a:cs typeface="Calibri"/>
              </a:rPr>
              <a:t>Education:</a:t>
            </a:r>
            <a:r>
              <a:rPr dirty="0" sz="2300" spc="-40" b="1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D2F3A"/>
                </a:solidFill>
                <a:latin typeface="Calibri"/>
                <a:cs typeface="Calibri"/>
              </a:rPr>
              <a:t>legacy</a:t>
            </a:r>
            <a:r>
              <a:rPr dirty="0" sz="2300" spc="-45" b="1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D2F3A"/>
                </a:solidFill>
                <a:latin typeface="Calibri"/>
                <a:cs typeface="Calibri"/>
              </a:rPr>
              <a:t>admissions</a:t>
            </a:r>
            <a:endParaRPr sz="2300">
              <a:latin typeface="Calibri"/>
              <a:cs typeface="Calibri"/>
            </a:endParaRPr>
          </a:p>
          <a:p>
            <a:pPr marL="12700" marR="303530">
              <a:lnSpc>
                <a:spcPct val="101800"/>
              </a:lnSpc>
              <a:spcBef>
                <a:spcPts val="670"/>
              </a:spcBef>
            </a:pP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States</a:t>
            </a:r>
            <a:r>
              <a:rPr dirty="0" sz="2300" spc="-7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the</a:t>
            </a:r>
            <a:r>
              <a:rPr dirty="0" sz="2300" spc="-6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intent</a:t>
            </a:r>
            <a:r>
              <a:rPr dirty="0" sz="2300" spc="-6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of</a:t>
            </a:r>
            <a:r>
              <a:rPr dirty="0" sz="2300" spc="-7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the</a:t>
            </a:r>
            <a:r>
              <a:rPr dirty="0" sz="2300" spc="-6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author</a:t>
            </a:r>
            <a:r>
              <a:rPr dirty="0" sz="2300" spc="-7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to</a:t>
            </a:r>
            <a:r>
              <a:rPr dirty="0" sz="2300" spc="-7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introduce</a:t>
            </a:r>
            <a:r>
              <a:rPr dirty="0" sz="2300" spc="-6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legislation</a:t>
            </a:r>
            <a:r>
              <a:rPr dirty="0" sz="2300" spc="-7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related</a:t>
            </a:r>
            <a:r>
              <a:rPr dirty="0" sz="2300" spc="-6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to</a:t>
            </a:r>
            <a:r>
              <a:rPr dirty="0" sz="2300" spc="-7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legacy</a:t>
            </a:r>
            <a:r>
              <a:rPr dirty="0" sz="2300" spc="-7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admissions</a:t>
            </a:r>
            <a:r>
              <a:rPr dirty="0" sz="2300" spc="-7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D2F3A"/>
                </a:solidFill>
                <a:latin typeface="Calibri"/>
                <a:cs typeface="Calibri"/>
              </a:rPr>
              <a:t>in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institutes</a:t>
            </a:r>
            <a:r>
              <a:rPr dirty="0" sz="2300" spc="-6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of</a:t>
            </a:r>
            <a:r>
              <a:rPr dirty="0" sz="2300" spc="-5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higher</a:t>
            </a:r>
            <a:r>
              <a:rPr dirty="0" sz="2300" spc="-6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D2F3A"/>
                </a:solidFill>
                <a:latin typeface="Calibri"/>
                <a:cs typeface="Calibri"/>
              </a:rPr>
              <a:t>Education.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dirty="0" sz="2300" b="1">
                <a:latin typeface="Calibri"/>
                <a:cs typeface="Calibri"/>
              </a:rPr>
              <a:t>SB</a:t>
            </a:r>
            <a:r>
              <a:rPr dirty="0" sz="2300" spc="-4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906</a:t>
            </a:r>
            <a:r>
              <a:rPr dirty="0" sz="2300" spc="-4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(Skinner)</a:t>
            </a:r>
            <a:r>
              <a:rPr dirty="0" sz="2300" spc="-4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Student</a:t>
            </a:r>
            <a:r>
              <a:rPr dirty="0" sz="2300" spc="-3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Athlete</a:t>
            </a:r>
            <a:r>
              <a:rPr dirty="0" sz="2300" spc="-3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Bill</a:t>
            </a:r>
            <a:r>
              <a:rPr dirty="0" sz="2300" spc="-4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of</a:t>
            </a:r>
            <a:r>
              <a:rPr dirty="0" sz="2300" spc="-4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Rights</a:t>
            </a:r>
            <a:endParaRPr sz="2300">
              <a:latin typeface="Calibri"/>
              <a:cs typeface="Calibri"/>
            </a:endParaRPr>
          </a:p>
          <a:p>
            <a:pPr marL="12700" marR="554990">
              <a:lnSpc>
                <a:spcPct val="101699"/>
              </a:lnSpc>
              <a:spcBef>
                <a:spcPts val="195"/>
              </a:spcBef>
            </a:pP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States</a:t>
            </a:r>
            <a:r>
              <a:rPr dirty="0" sz="2300" spc="-6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the</a:t>
            </a:r>
            <a:r>
              <a:rPr dirty="0" sz="2300" spc="-4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intent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of</a:t>
            </a:r>
            <a:r>
              <a:rPr dirty="0" sz="2300" spc="-5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the</a:t>
            </a:r>
            <a:r>
              <a:rPr dirty="0" sz="2300" spc="-4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author</a:t>
            </a:r>
            <a:r>
              <a:rPr dirty="0" sz="2300" spc="-5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to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further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modify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existing</a:t>
            </a:r>
            <a:r>
              <a:rPr dirty="0" sz="2300" spc="-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law</a:t>
            </a:r>
            <a:r>
              <a:rPr dirty="0" sz="2300" spc="-4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related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to</a:t>
            </a:r>
            <a:r>
              <a:rPr dirty="0" sz="2300" spc="-50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the</a:t>
            </a:r>
            <a:r>
              <a:rPr dirty="0" sz="2300" spc="-45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student </a:t>
            </a:r>
            <a:r>
              <a:rPr dirty="0" sz="2300">
                <a:latin typeface="Calibri"/>
                <a:cs typeface="Calibri"/>
              </a:rPr>
              <a:t>athlete's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bill</a:t>
            </a:r>
            <a:r>
              <a:rPr dirty="0" sz="2300" spc="-55">
                <a:latin typeface="Calibri"/>
                <a:cs typeface="Calibri"/>
              </a:rPr>
              <a:t> </a:t>
            </a:r>
            <a:r>
              <a:rPr dirty="0" sz="2300">
                <a:latin typeface="Calibri"/>
                <a:cs typeface="Calibri"/>
              </a:rPr>
              <a:t>of</a:t>
            </a:r>
            <a:r>
              <a:rPr dirty="0" sz="2300" spc="-50">
                <a:latin typeface="Calibri"/>
                <a:cs typeface="Calibri"/>
              </a:rPr>
              <a:t> </a:t>
            </a:r>
            <a:r>
              <a:rPr dirty="0" sz="2300" spc="-10">
                <a:latin typeface="Calibri"/>
                <a:cs typeface="Calibri"/>
              </a:rPr>
              <a:t>rights.</a:t>
            </a:r>
            <a:endParaRPr sz="2300">
              <a:latin typeface="Calibri"/>
              <a:cs typeface="Calibri"/>
            </a:endParaRPr>
          </a:p>
          <a:p>
            <a:pPr marL="12700" marR="647700">
              <a:lnSpc>
                <a:spcPct val="101800"/>
              </a:lnSpc>
              <a:spcBef>
                <a:spcPts val="2685"/>
              </a:spcBef>
            </a:pPr>
            <a:r>
              <a:rPr dirty="0" sz="2300" b="1">
                <a:solidFill>
                  <a:srgbClr val="2D2F3A"/>
                </a:solidFill>
                <a:latin typeface="Calibri"/>
                <a:cs typeface="Calibri"/>
              </a:rPr>
              <a:t>AB</a:t>
            </a:r>
            <a:r>
              <a:rPr dirty="0" sz="2300" spc="-80" b="1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D2F3A"/>
                </a:solidFill>
                <a:latin typeface="Calibri"/>
                <a:cs typeface="Calibri"/>
              </a:rPr>
              <a:t>1790</a:t>
            </a:r>
            <a:r>
              <a:rPr dirty="0" sz="2300" spc="-80" b="1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D2F3A"/>
                </a:solidFill>
                <a:latin typeface="Calibri"/>
                <a:cs typeface="Calibri"/>
              </a:rPr>
              <a:t>(Connolly)</a:t>
            </a:r>
            <a:r>
              <a:rPr dirty="0" sz="2300" spc="-80" b="1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D2F3A"/>
                </a:solidFill>
                <a:latin typeface="Calibri"/>
                <a:cs typeface="Calibri"/>
              </a:rPr>
              <a:t>California</a:t>
            </a:r>
            <a:r>
              <a:rPr dirty="0" sz="2300" spc="-75" b="1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D2F3A"/>
                </a:solidFill>
                <a:latin typeface="Calibri"/>
                <a:cs typeface="Calibri"/>
              </a:rPr>
              <a:t>State</a:t>
            </a:r>
            <a:r>
              <a:rPr dirty="0" sz="2300" spc="-75" b="1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D2F3A"/>
                </a:solidFill>
                <a:latin typeface="Calibri"/>
                <a:cs typeface="Calibri"/>
              </a:rPr>
              <a:t>University:</a:t>
            </a:r>
            <a:r>
              <a:rPr dirty="0" sz="2300" spc="-75" b="1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D2F3A"/>
                </a:solidFill>
                <a:latin typeface="Calibri"/>
                <a:cs typeface="Calibri"/>
              </a:rPr>
              <a:t>sexual</a:t>
            </a:r>
            <a:r>
              <a:rPr dirty="0" sz="2300" spc="-75" b="1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D2F3A"/>
                </a:solidFill>
                <a:latin typeface="Calibri"/>
                <a:cs typeface="Calibri"/>
              </a:rPr>
              <a:t>harassment:</a:t>
            </a:r>
            <a:r>
              <a:rPr dirty="0" sz="2300" spc="-75" b="1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D2F3A"/>
                </a:solidFill>
                <a:latin typeface="Calibri"/>
                <a:cs typeface="Calibri"/>
              </a:rPr>
              <a:t>implementing </a:t>
            </a:r>
            <a:r>
              <a:rPr dirty="0" sz="2300" b="1">
                <a:solidFill>
                  <a:srgbClr val="2D2F3A"/>
                </a:solidFill>
                <a:latin typeface="Calibri"/>
                <a:cs typeface="Calibri"/>
              </a:rPr>
              <a:t>California</a:t>
            </a:r>
            <a:r>
              <a:rPr dirty="0" sz="2300" spc="-95" b="1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D2F3A"/>
                </a:solidFill>
                <a:latin typeface="Calibri"/>
                <a:cs typeface="Calibri"/>
              </a:rPr>
              <a:t>State</a:t>
            </a:r>
            <a:r>
              <a:rPr dirty="0" sz="2300" spc="-95" b="1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1">
                <a:solidFill>
                  <a:srgbClr val="2D2F3A"/>
                </a:solidFill>
                <a:latin typeface="Calibri"/>
                <a:cs typeface="Calibri"/>
              </a:rPr>
              <a:t>Auditor</a:t>
            </a:r>
            <a:r>
              <a:rPr dirty="0" sz="2300" spc="-100" b="1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 b="1">
                <a:solidFill>
                  <a:srgbClr val="2D2F3A"/>
                </a:solidFill>
                <a:latin typeface="Calibri"/>
                <a:cs typeface="Calibri"/>
              </a:rPr>
              <a:t>recommendations</a:t>
            </a: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00800"/>
              </a:lnSpc>
              <a:spcBef>
                <a:spcPts val="720"/>
              </a:spcBef>
            </a:pPr>
            <a:r>
              <a:rPr dirty="0" sz="2300" spc="-10">
                <a:solidFill>
                  <a:srgbClr val="2D2F3A"/>
                </a:solidFill>
                <a:latin typeface="Calibri"/>
                <a:cs typeface="Calibri"/>
              </a:rPr>
              <a:t>Requires</a:t>
            </a:r>
            <a:r>
              <a:rPr dirty="0" sz="2300" spc="-8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the</a:t>
            </a:r>
            <a:r>
              <a:rPr dirty="0" sz="2300" spc="-7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California</a:t>
            </a:r>
            <a:r>
              <a:rPr dirty="0" sz="2300" spc="-7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State</a:t>
            </a:r>
            <a:r>
              <a:rPr dirty="0" sz="2300" spc="-7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University</a:t>
            </a:r>
            <a:r>
              <a:rPr dirty="0" sz="2300" spc="-7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to</a:t>
            </a:r>
            <a:r>
              <a:rPr dirty="0" sz="2300" spc="-7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implement</a:t>
            </a:r>
            <a:r>
              <a:rPr dirty="0" sz="2300" spc="-7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the</a:t>
            </a:r>
            <a:r>
              <a:rPr dirty="0" sz="2300" spc="-7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D2F3A"/>
                </a:solidFill>
                <a:latin typeface="Calibri"/>
                <a:cs typeface="Calibri"/>
              </a:rPr>
              <a:t>recommendations</a:t>
            </a:r>
            <a:r>
              <a:rPr dirty="0" sz="2300" spc="-7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provided</a:t>
            </a:r>
            <a:r>
              <a:rPr dirty="0" sz="2300" spc="-7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2D2F3A"/>
                </a:solidFill>
                <a:latin typeface="Calibri"/>
                <a:cs typeface="Calibri"/>
              </a:rPr>
              <a:t>in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a</a:t>
            </a:r>
            <a:r>
              <a:rPr dirty="0" sz="2300" spc="-5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specified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California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State</a:t>
            </a:r>
            <a:r>
              <a:rPr dirty="0" sz="2300" spc="-4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Auditor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report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by</a:t>
            </a:r>
            <a:r>
              <a:rPr dirty="0" sz="2300" spc="-5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January</a:t>
            </a:r>
            <a:r>
              <a:rPr dirty="0" sz="2300" spc="-5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D2F3A"/>
                </a:solidFill>
                <a:latin typeface="Calibri"/>
                <a:cs typeface="Calibri"/>
              </a:rPr>
              <a:t>1,</a:t>
            </a:r>
            <a:r>
              <a:rPr dirty="0" sz="2300" spc="-45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D2F3A"/>
                </a:solidFill>
                <a:latin typeface="Calibri"/>
                <a:cs typeface="Calibri"/>
              </a:rPr>
              <a:t>2026.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445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Newly</a:t>
            </a:r>
            <a:r>
              <a:rPr dirty="0" spc="-165"/>
              <a:t> </a:t>
            </a:r>
            <a:r>
              <a:rPr dirty="0" spc="-10"/>
              <a:t>Introduced</a:t>
            </a:r>
            <a:r>
              <a:rPr dirty="0" spc="-165"/>
              <a:t> </a:t>
            </a:r>
            <a:r>
              <a:rPr dirty="0" spc="-10"/>
              <a:t>Legislation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414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820"/>
              </a:spcBef>
            </a:pPr>
            <a:r>
              <a:rPr dirty="0" sz="2300"/>
              <a:t>AB</a:t>
            </a:r>
            <a:r>
              <a:rPr dirty="0" sz="2300" spc="-65"/>
              <a:t> </a:t>
            </a:r>
            <a:r>
              <a:rPr dirty="0" sz="2300"/>
              <a:t>1818</a:t>
            </a:r>
            <a:r>
              <a:rPr dirty="0" sz="2300" spc="-65"/>
              <a:t> </a:t>
            </a:r>
            <a:r>
              <a:rPr dirty="0" sz="2300"/>
              <a:t>(Jackson)</a:t>
            </a:r>
            <a:r>
              <a:rPr dirty="0" sz="2300" spc="-65"/>
              <a:t> </a:t>
            </a:r>
            <a:r>
              <a:rPr dirty="0" sz="2300"/>
              <a:t>Homeless</a:t>
            </a:r>
            <a:r>
              <a:rPr dirty="0" sz="2300" spc="-65"/>
              <a:t> </a:t>
            </a:r>
            <a:r>
              <a:rPr dirty="0" sz="2300"/>
              <a:t>students:</a:t>
            </a:r>
            <a:r>
              <a:rPr dirty="0" sz="2300" spc="-60"/>
              <a:t> </a:t>
            </a:r>
            <a:r>
              <a:rPr dirty="0" sz="2300" spc="-10"/>
              <a:t>parking</a:t>
            </a:r>
            <a:endParaRPr sz="2300"/>
          </a:p>
          <a:p>
            <a:pPr marL="13335" marR="1003935">
              <a:lnSpc>
                <a:spcPct val="101800"/>
              </a:lnSpc>
              <a:spcBef>
                <a:spcPts val="670"/>
              </a:spcBef>
            </a:pPr>
            <a:r>
              <a:rPr dirty="0" sz="2300" spc="-10" b="0">
                <a:solidFill>
                  <a:srgbClr val="2D2F3A"/>
                </a:solidFill>
                <a:latin typeface="Calibri"/>
                <a:cs typeface="Calibri"/>
              </a:rPr>
              <a:t>Requires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each</a:t>
            </a:r>
            <a:r>
              <a:rPr dirty="0" sz="2300" spc="-4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CCC,</a:t>
            </a:r>
            <a:r>
              <a:rPr dirty="0" sz="2300" spc="-4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CSU,</a:t>
            </a:r>
            <a:r>
              <a:rPr dirty="0" sz="2300" spc="-4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and</a:t>
            </a:r>
            <a:r>
              <a:rPr dirty="0" sz="2300" spc="-4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UC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campus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to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allow</a:t>
            </a:r>
            <a:r>
              <a:rPr dirty="0" sz="2300" spc="-3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overnight</a:t>
            </a:r>
            <a:r>
              <a:rPr dirty="0" sz="2300" spc="-4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parking</a:t>
            </a:r>
            <a:r>
              <a:rPr dirty="0" sz="2300" spc="-4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by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a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 b="0">
                <a:solidFill>
                  <a:srgbClr val="2D2F3A"/>
                </a:solidFill>
                <a:latin typeface="Calibri"/>
                <a:cs typeface="Calibri"/>
              </a:rPr>
              <a:t>student attending</a:t>
            </a:r>
            <a:r>
              <a:rPr dirty="0" sz="2300" spc="-6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its</a:t>
            </a:r>
            <a:r>
              <a:rPr dirty="0" sz="2300" spc="-6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campus</a:t>
            </a:r>
            <a:r>
              <a:rPr dirty="0" sz="2300" spc="-6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25" b="0">
                <a:solidFill>
                  <a:srgbClr val="2D2F3A"/>
                </a:solidFill>
                <a:latin typeface="Calibri"/>
                <a:cs typeface="Calibri"/>
              </a:rPr>
              <a:t>if:</a:t>
            </a:r>
            <a:endParaRPr sz="2300">
              <a:latin typeface="Calibri"/>
              <a:cs typeface="Calibri"/>
            </a:endParaRPr>
          </a:p>
          <a:p>
            <a:pPr marL="356235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The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student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uses</a:t>
            </a:r>
            <a:r>
              <a:rPr dirty="0" sz="2300" spc="-5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the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vehicle</a:t>
            </a:r>
            <a:r>
              <a:rPr dirty="0" sz="2300" spc="-4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as</a:t>
            </a:r>
            <a:r>
              <a:rPr dirty="0" sz="2300" spc="-5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 b="0">
                <a:solidFill>
                  <a:srgbClr val="2D2F3A"/>
                </a:solidFill>
                <a:latin typeface="Calibri"/>
                <a:cs typeface="Calibri"/>
              </a:rPr>
              <a:t>housing.</a:t>
            </a:r>
            <a:endParaRPr sz="2300">
              <a:latin typeface="Calibri"/>
              <a:cs typeface="Calibri"/>
            </a:endParaRPr>
          </a:p>
          <a:p>
            <a:pPr marL="356235" indent="-3429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The</a:t>
            </a:r>
            <a:r>
              <a:rPr dirty="0" sz="2300" spc="-4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student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has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a</a:t>
            </a:r>
            <a:r>
              <a:rPr dirty="0" sz="2300" spc="-5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valid</a:t>
            </a:r>
            <a:r>
              <a:rPr dirty="0" sz="2300" spc="-4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parking</a:t>
            </a:r>
            <a:r>
              <a:rPr dirty="0" sz="2300" spc="-4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permit</a:t>
            </a:r>
            <a:r>
              <a:rPr dirty="0" sz="2300" spc="-4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issued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by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the</a:t>
            </a:r>
            <a:r>
              <a:rPr dirty="0" sz="2300" spc="-4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 b="0">
                <a:solidFill>
                  <a:srgbClr val="2D2F3A"/>
                </a:solidFill>
                <a:latin typeface="Calibri"/>
                <a:cs typeface="Calibri"/>
              </a:rPr>
              <a:t>campus.</a:t>
            </a:r>
            <a:endParaRPr sz="2300">
              <a:latin typeface="Calibri"/>
              <a:cs typeface="Calibri"/>
            </a:endParaRPr>
          </a:p>
          <a:p>
            <a:pPr marL="356235" marR="201930" indent="-343535">
              <a:lnSpc>
                <a:spcPts val="2690"/>
              </a:lnSpc>
              <a:spcBef>
                <a:spcPts val="990"/>
              </a:spcBef>
              <a:buFont typeface="Arial"/>
              <a:buChar char="•"/>
              <a:tabLst>
                <a:tab pos="356235" algn="l"/>
              </a:tabLst>
            </a:pP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The</a:t>
            </a:r>
            <a:r>
              <a:rPr dirty="0" sz="2300" spc="-2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vehicle</a:t>
            </a:r>
            <a:r>
              <a:rPr dirty="0" sz="2300" spc="-2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is</a:t>
            </a:r>
            <a:r>
              <a:rPr dirty="0" sz="2300" spc="-2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 b="0">
                <a:solidFill>
                  <a:srgbClr val="2D2F3A"/>
                </a:solidFill>
                <a:latin typeface="Calibri"/>
                <a:cs typeface="Calibri"/>
              </a:rPr>
              <a:t>parked</a:t>
            </a:r>
            <a:r>
              <a:rPr dirty="0" sz="2300" spc="-2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in</a:t>
            </a:r>
            <a:r>
              <a:rPr dirty="0" sz="2300" spc="-2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or</a:t>
            </a:r>
            <a:r>
              <a:rPr dirty="0" sz="2300" spc="-3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on</a:t>
            </a:r>
            <a:r>
              <a:rPr dirty="0" sz="2300" spc="-2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a</a:t>
            </a:r>
            <a:r>
              <a:rPr dirty="0" sz="2300" spc="-3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20" b="0">
                <a:solidFill>
                  <a:srgbClr val="2D2F3A"/>
                </a:solidFill>
                <a:latin typeface="Calibri"/>
                <a:cs typeface="Calibri"/>
              </a:rPr>
              <a:t>campus-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owned</a:t>
            </a:r>
            <a:r>
              <a:rPr dirty="0" sz="2300" spc="-2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and</a:t>
            </a:r>
            <a:r>
              <a:rPr dirty="0" sz="2300" spc="-2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 b="0">
                <a:solidFill>
                  <a:srgbClr val="2D2F3A"/>
                </a:solidFill>
                <a:latin typeface="Calibri"/>
                <a:cs typeface="Calibri"/>
              </a:rPr>
              <a:t>controlled</a:t>
            </a:r>
            <a:r>
              <a:rPr dirty="0" sz="2300" spc="-2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parking</a:t>
            </a:r>
            <a:r>
              <a:rPr dirty="0" sz="2300" spc="-2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lot</a:t>
            </a:r>
            <a:r>
              <a:rPr dirty="0" sz="2300" spc="-2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or</a:t>
            </a:r>
            <a:r>
              <a:rPr dirty="0" sz="2300" spc="-3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10" b="0">
                <a:solidFill>
                  <a:srgbClr val="2D2F3A"/>
                </a:solidFill>
                <a:latin typeface="Calibri"/>
                <a:cs typeface="Calibri"/>
              </a:rPr>
              <a:t>parking structure.</a:t>
            </a:r>
            <a:endParaRPr sz="23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760"/>
              </a:spcBef>
            </a:pP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Prohibits</a:t>
            </a:r>
            <a:r>
              <a:rPr dirty="0" sz="2300" spc="-5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each</a:t>
            </a:r>
            <a:r>
              <a:rPr dirty="0" sz="2300" spc="-5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campus</a:t>
            </a:r>
            <a:r>
              <a:rPr dirty="0" sz="2300" spc="-5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from</a:t>
            </a:r>
            <a:r>
              <a:rPr dirty="0" sz="2300" spc="-5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citing</a:t>
            </a:r>
            <a:r>
              <a:rPr dirty="0" sz="2300" spc="-5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or</a:t>
            </a:r>
            <a:r>
              <a:rPr dirty="0" sz="2300" spc="-6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penalizing</a:t>
            </a:r>
            <a:r>
              <a:rPr dirty="0" sz="2300" spc="-5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a</a:t>
            </a:r>
            <a:r>
              <a:rPr dirty="0" sz="2300" spc="-5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student</a:t>
            </a:r>
            <a:r>
              <a:rPr dirty="0" sz="2300" spc="-5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25" b="0">
                <a:solidFill>
                  <a:srgbClr val="2D2F3A"/>
                </a:solidFill>
                <a:latin typeface="Calibri"/>
                <a:cs typeface="Calibri"/>
              </a:rPr>
              <a:t>if:</a:t>
            </a:r>
            <a:endParaRPr sz="2300">
              <a:latin typeface="Calibri"/>
              <a:cs typeface="Calibri"/>
            </a:endParaRPr>
          </a:p>
          <a:p>
            <a:pPr marL="470534" indent="-457200">
              <a:lnSpc>
                <a:spcPct val="100000"/>
              </a:lnSpc>
              <a:spcBef>
                <a:spcPts val="550"/>
              </a:spcBef>
              <a:buAutoNum type="arabicPeriod"/>
              <a:tabLst>
                <a:tab pos="470534" algn="l"/>
              </a:tabLst>
            </a:pP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The</a:t>
            </a:r>
            <a:r>
              <a:rPr dirty="0" sz="2300" spc="-5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student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has</a:t>
            </a:r>
            <a:r>
              <a:rPr dirty="0" sz="2300" spc="-5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a</a:t>
            </a:r>
            <a:r>
              <a:rPr dirty="0" sz="2300" spc="-5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valid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parking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permit</a:t>
            </a:r>
            <a:r>
              <a:rPr dirty="0" sz="2300" spc="-5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issued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by</a:t>
            </a:r>
            <a:r>
              <a:rPr dirty="0" sz="2300" spc="-5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the</a:t>
            </a:r>
            <a:r>
              <a:rPr dirty="0" sz="2300" spc="-4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campus,</a:t>
            </a:r>
            <a:r>
              <a:rPr dirty="0" sz="2300" spc="-5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25" b="0">
                <a:solidFill>
                  <a:srgbClr val="2D2F3A"/>
                </a:solidFill>
                <a:latin typeface="Calibri"/>
                <a:cs typeface="Calibri"/>
              </a:rPr>
              <a:t>and</a:t>
            </a:r>
            <a:endParaRPr sz="2300">
              <a:latin typeface="Calibri"/>
              <a:cs typeface="Calibri"/>
            </a:endParaRPr>
          </a:p>
          <a:p>
            <a:pPr marL="469265" marR="5080" indent="-457200">
              <a:lnSpc>
                <a:spcPct val="100800"/>
              </a:lnSpc>
              <a:spcBef>
                <a:spcPts val="25"/>
              </a:spcBef>
              <a:buAutoNum type="arabicPeriod"/>
              <a:tabLst>
                <a:tab pos="469265" algn="l"/>
              </a:tabLst>
            </a:pP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The</a:t>
            </a:r>
            <a:r>
              <a:rPr dirty="0" sz="2300" spc="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vehicle</a:t>
            </a:r>
            <a:r>
              <a:rPr dirty="0" sz="2300" spc="1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is</a:t>
            </a:r>
            <a:r>
              <a:rPr dirty="0" sz="2300" spc="1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parked</a:t>
            </a:r>
            <a:r>
              <a:rPr dirty="0" sz="2300" spc="1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in</a:t>
            </a:r>
            <a:r>
              <a:rPr dirty="0" sz="2300" spc="1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or on</a:t>
            </a:r>
            <a:r>
              <a:rPr dirty="0" sz="2300" spc="1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a</a:t>
            </a:r>
            <a:r>
              <a:rPr dirty="0" sz="2300" spc="1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spc="-20" b="0">
                <a:solidFill>
                  <a:srgbClr val="2D2F3A"/>
                </a:solidFill>
                <a:latin typeface="Calibri"/>
                <a:cs typeface="Calibri"/>
              </a:rPr>
              <a:t>campus-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owned</a:t>
            </a:r>
            <a:r>
              <a:rPr dirty="0" sz="2300" spc="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and</a:t>
            </a:r>
            <a:r>
              <a:rPr dirty="0" sz="2300" spc="1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controlled</a:t>
            </a:r>
            <a:r>
              <a:rPr dirty="0" sz="2300" spc="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parking</a:t>
            </a:r>
            <a:r>
              <a:rPr dirty="0" sz="2300" spc="10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lot</a:t>
            </a:r>
            <a:r>
              <a:rPr dirty="0" sz="2300" spc="15" b="0">
                <a:solidFill>
                  <a:srgbClr val="2D2F3A"/>
                </a:solidFill>
                <a:latin typeface="Calibri"/>
                <a:cs typeface="Calibri"/>
              </a:rPr>
              <a:t> </a:t>
            </a:r>
            <a:r>
              <a:rPr dirty="0" sz="2300" b="0">
                <a:solidFill>
                  <a:srgbClr val="2D2F3A"/>
                </a:solidFill>
                <a:latin typeface="Calibri"/>
                <a:cs typeface="Calibri"/>
              </a:rPr>
              <a:t>or </a:t>
            </a:r>
            <a:r>
              <a:rPr dirty="0" sz="2300" spc="-10" b="0">
                <a:solidFill>
                  <a:srgbClr val="2D2F3A"/>
                </a:solidFill>
                <a:latin typeface="Calibri"/>
                <a:cs typeface="Calibri"/>
              </a:rPr>
              <a:t>parking structure.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445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Newly</a:t>
            </a:r>
            <a:r>
              <a:rPr dirty="0" spc="-165"/>
              <a:t> </a:t>
            </a:r>
            <a:r>
              <a:rPr dirty="0" spc="-10"/>
              <a:t>Introduced</a:t>
            </a:r>
            <a:r>
              <a:rPr dirty="0" spc="-165"/>
              <a:t> </a:t>
            </a:r>
            <a:r>
              <a:rPr dirty="0" spc="-10"/>
              <a:t>Legislation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700"/>
              </a:spcBef>
            </a:pPr>
            <a:r>
              <a:rPr dirty="0" sz="2300"/>
              <a:t>SB</a:t>
            </a:r>
            <a:r>
              <a:rPr dirty="0" sz="2300" spc="-50"/>
              <a:t> </a:t>
            </a:r>
            <a:r>
              <a:rPr dirty="0" sz="2300"/>
              <a:t>895</a:t>
            </a:r>
            <a:r>
              <a:rPr dirty="0" sz="2300" spc="-45"/>
              <a:t> </a:t>
            </a:r>
            <a:r>
              <a:rPr dirty="0" sz="2300"/>
              <a:t>(Roth)</a:t>
            </a:r>
            <a:r>
              <a:rPr dirty="0" sz="2300" spc="-45"/>
              <a:t> </a:t>
            </a:r>
            <a:r>
              <a:rPr dirty="0" spc="-10"/>
              <a:t>Baccalaureate</a:t>
            </a:r>
            <a:r>
              <a:rPr dirty="0" spc="-55"/>
              <a:t> </a:t>
            </a:r>
            <a:r>
              <a:rPr dirty="0"/>
              <a:t>Degree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55"/>
              <a:t> </a:t>
            </a:r>
            <a:r>
              <a:rPr dirty="0"/>
              <a:t>Nursing</a:t>
            </a:r>
            <a:r>
              <a:rPr dirty="0" spc="-60"/>
              <a:t> </a:t>
            </a:r>
            <a:r>
              <a:rPr dirty="0"/>
              <a:t>Pilot</a:t>
            </a:r>
            <a:r>
              <a:rPr dirty="0" spc="-45"/>
              <a:t> </a:t>
            </a:r>
            <a:r>
              <a:rPr dirty="0" spc="-10"/>
              <a:t>Program</a:t>
            </a:r>
            <a:endParaRPr sz="2300"/>
          </a:p>
          <a:p>
            <a:pPr marL="13335" marR="5080">
              <a:lnSpc>
                <a:spcPct val="100000"/>
              </a:lnSpc>
              <a:spcBef>
                <a:spcPts val="600"/>
              </a:spcBef>
            </a:pPr>
            <a:r>
              <a:rPr dirty="0" spc="-10" b="0">
                <a:latin typeface="Calibri"/>
                <a:cs typeface="Calibri"/>
              </a:rPr>
              <a:t>Authorizes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Baccalaureate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Degree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in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Nursing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(BSN)</a:t>
            </a:r>
            <a:r>
              <a:rPr dirty="0" spc="-6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programs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at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15</a:t>
            </a:r>
            <a:r>
              <a:rPr dirty="0" spc="-6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community</a:t>
            </a:r>
            <a:r>
              <a:rPr dirty="0" spc="-6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college </a:t>
            </a:r>
            <a:r>
              <a:rPr dirty="0" b="0">
                <a:latin typeface="Calibri"/>
                <a:cs typeface="Calibri"/>
              </a:rPr>
              <a:t>districts,</a:t>
            </a:r>
            <a:r>
              <a:rPr dirty="0" spc="-6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selected</a:t>
            </a:r>
            <a:r>
              <a:rPr dirty="0" spc="-6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by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Community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College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spc="-25" b="0">
                <a:latin typeface="Calibri"/>
                <a:cs typeface="Calibri"/>
              </a:rPr>
              <a:t>Chancellor.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programs</a:t>
            </a:r>
            <a:r>
              <a:rPr dirty="0" spc="-6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must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spc="-20" b="0">
                <a:latin typeface="Calibri"/>
                <a:cs typeface="Calibri"/>
              </a:rPr>
              <a:t>have </a:t>
            </a:r>
            <a:r>
              <a:rPr dirty="0" b="0">
                <a:latin typeface="Calibri"/>
                <a:cs typeface="Calibri"/>
              </a:rPr>
              <a:t>equitable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access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throughout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northern,</a:t>
            </a:r>
            <a:r>
              <a:rPr dirty="0" spc="-6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central,</a:t>
            </a:r>
            <a:r>
              <a:rPr dirty="0" spc="-6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and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southern</a:t>
            </a:r>
            <a:r>
              <a:rPr dirty="0" spc="-6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parts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of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state, </a:t>
            </a:r>
            <a:r>
              <a:rPr dirty="0" b="0">
                <a:latin typeface="Calibri"/>
                <a:cs typeface="Calibri"/>
              </a:rPr>
              <a:t>and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priority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must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be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given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to</a:t>
            </a:r>
            <a:r>
              <a:rPr dirty="0" spc="-6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districts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in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underserved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nursing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areas.</a:t>
            </a:r>
            <a:r>
              <a:rPr dirty="0" spc="-6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This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authority </a:t>
            </a:r>
            <a:r>
              <a:rPr dirty="0" b="0">
                <a:latin typeface="Calibri"/>
                <a:cs typeface="Calibri"/>
              </a:rPr>
              <a:t>would</a:t>
            </a:r>
            <a:r>
              <a:rPr dirty="0" spc="-6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sunset</a:t>
            </a:r>
            <a:r>
              <a:rPr dirty="0" spc="-6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in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January</a:t>
            </a:r>
            <a:r>
              <a:rPr dirty="0" spc="-5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2031.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8" y="1035811"/>
            <a:ext cx="9175115" cy="17659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850"/>
              </a:lnSpc>
              <a:spcBef>
                <a:spcPts val="100"/>
              </a:spcBef>
            </a:pPr>
            <a:r>
              <a:rPr dirty="0" sz="6000">
                <a:solidFill>
                  <a:srgbClr val="FFFFFF"/>
                </a:solidFill>
              </a:rPr>
              <a:t>January</a:t>
            </a:r>
            <a:r>
              <a:rPr dirty="0" sz="6000" spc="-20">
                <a:solidFill>
                  <a:srgbClr val="FFFFFF"/>
                </a:solidFill>
              </a:rPr>
              <a:t> </a:t>
            </a:r>
            <a:r>
              <a:rPr dirty="0" sz="6000" spc="-10">
                <a:solidFill>
                  <a:srgbClr val="FFFFFF"/>
                </a:solidFill>
              </a:rPr>
              <a:t>28-</a:t>
            </a:r>
            <a:r>
              <a:rPr dirty="0" sz="6000">
                <a:solidFill>
                  <a:srgbClr val="FFFFFF"/>
                </a:solidFill>
              </a:rPr>
              <a:t>29,</a:t>
            </a:r>
            <a:r>
              <a:rPr dirty="0" sz="6000" spc="-25">
                <a:solidFill>
                  <a:srgbClr val="FFFFFF"/>
                </a:solidFill>
              </a:rPr>
              <a:t> </a:t>
            </a:r>
            <a:r>
              <a:rPr dirty="0" sz="6000" spc="-20">
                <a:solidFill>
                  <a:srgbClr val="FFFFFF"/>
                </a:solidFill>
              </a:rPr>
              <a:t>2024</a:t>
            </a:r>
            <a:endParaRPr sz="6000"/>
          </a:p>
          <a:p>
            <a:pPr marL="12700">
              <a:lnSpc>
                <a:spcPts val="6850"/>
              </a:lnSpc>
            </a:pPr>
            <a:r>
              <a:rPr dirty="0" sz="6000">
                <a:solidFill>
                  <a:srgbClr val="FFFFFF"/>
                </a:solidFill>
              </a:rPr>
              <a:t>Annual</a:t>
            </a:r>
            <a:r>
              <a:rPr dirty="0" sz="6000" spc="-204">
                <a:solidFill>
                  <a:srgbClr val="FFFFFF"/>
                </a:solidFill>
              </a:rPr>
              <a:t> </a:t>
            </a:r>
            <a:r>
              <a:rPr dirty="0" sz="6000">
                <a:solidFill>
                  <a:srgbClr val="FFFFFF"/>
                </a:solidFill>
              </a:rPr>
              <a:t>Legislative</a:t>
            </a:r>
            <a:r>
              <a:rPr dirty="0" sz="6000" spc="-200">
                <a:solidFill>
                  <a:srgbClr val="FFFFFF"/>
                </a:solidFill>
              </a:rPr>
              <a:t> </a:t>
            </a:r>
            <a:r>
              <a:rPr dirty="0" sz="6000" spc="-10">
                <a:solidFill>
                  <a:srgbClr val="FFFFFF"/>
                </a:solidFill>
              </a:rPr>
              <a:t>Conference</a:t>
            </a:r>
            <a:endParaRPr sz="6000"/>
          </a:p>
        </p:txBody>
      </p:sp>
      <p:sp>
        <p:nvSpPr>
          <p:cNvPr id="4" name="object 4" descr=""/>
          <p:cNvSpPr txBox="1"/>
          <p:nvPr/>
        </p:nvSpPr>
        <p:spPr>
          <a:xfrm>
            <a:off x="1866125" y="3052571"/>
            <a:ext cx="7861934" cy="2599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94685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Sheraton</a:t>
            </a:r>
            <a:r>
              <a:rPr dirty="0" sz="32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Grand</a:t>
            </a:r>
            <a:r>
              <a:rPr dirty="0" sz="32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Sacramento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4305"/>
              </a:lnSpc>
              <a:spcBef>
                <a:spcPts val="3510"/>
              </a:spcBef>
            </a:pPr>
            <a:r>
              <a:rPr dirty="0" sz="3600" spc="-10">
                <a:solidFill>
                  <a:srgbClr val="FFFFFF"/>
                </a:solidFill>
                <a:latin typeface="Calibri"/>
                <a:cs typeface="Calibri"/>
              </a:rPr>
              <a:t>THEME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295"/>
              </a:lnSpc>
            </a:pP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Advancing</a:t>
            </a:r>
            <a:r>
              <a:rPr dirty="0" sz="36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dirty="0" sz="36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Collective</a:t>
            </a:r>
            <a:r>
              <a:rPr dirty="0" sz="36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Calibri"/>
                <a:cs typeface="Calibri"/>
              </a:rPr>
              <a:t>Voice: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305"/>
              </a:lnSpc>
            </a:pPr>
            <a:r>
              <a:rPr dirty="0" sz="3600" spc="-25">
                <a:solidFill>
                  <a:srgbClr val="FFFFFF"/>
                </a:solidFill>
                <a:latin typeface="Calibri"/>
                <a:cs typeface="Calibri"/>
              </a:rPr>
              <a:t>Effective</a:t>
            </a:r>
            <a:r>
              <a:rPr dirty="0" sz="360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Advocacy</a:t>
            </a:r>
            <a:r>
              <a:rPr dirty="0" sz="36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36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Equity</a:t>
            </a:r>
            <a:r>
              <a:rPr dirty="0" sz="36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6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Calibri"/>
                <a:cs typeface="Calibri"/>
              </a:rPr>
              <a:t>Success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17284" y="452144"/>
            <a:ext cx="3842385" cy="511175"/>
            <a:chOff x="617284" y="452144"/>
            <a:chExt cx="3842385" cy="51117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2" y="472439"/>
              <a:ext cx="3822192" cy="49072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284" y="452144"/>
              <a:ext cx="3815867" cy="4865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260847" y="754071"/>
            <a:ext cx="6931659" cy="5329555"/>
            <a:chOff x="5260847" y="754071"/>
            <a:chExt cx="6931659" cy="5329555"/>
          </a:xfrm>
        </p:grpSpPr>
        <p:sp>
          <p:nvSpPr>
            <p:cNvPr id="3" name="object 3" descr=""/>
            <p:cNvSpPr/>
            <p:nvPr/>
          </p:nvSpPr>
          <p:spPr>
            <a:xfrm>
              <a:off x="5381269" y="754071"/>
              <a:ext cx="6811009" cy="5329555"/>
            </a:xfrm>
            <a:custGeom>
              <a:avLst/>
              <a:gdLst/>
              <a:ahLst/>
              <a:cxnLst/>
              <a:rect l="l" t="t" r="r" b="b"/>
              <a:pathLst>
                <a:path w="6811009" h="5329555">
                  <a:moveTo>
                    <a:pt x="0" y="0"/>
                  </a:moveTo>
                  <a:lnTo>
                    <a:pt x="6810730" y="0"/>
                  </a:lnTo>
                  <a:lnTo>
                    <a:pt x="6810730" y="5329326"/>
                  </a:lnTo>
                  <a:lnTo>
                    <a:pt x="0" y="5329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7B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0847" y="899160"/>
              <a:ext cx="4724400" cy="141427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0847" y="1584959"/>
              <a:ext cx="6074663" cy="141427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649276" y="1059179"/>
            <a:ext cx="5502275" cy="448056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 marR="245110">
              <a:lnSpc>
                <a:spcPts val="5400"/>
              </a:lnSpc>
              <a:spcBef>
                <a:spcPts val="780"/>
              </a:spcBef>
            </a:pPr>
            <a:r>
              <a:rPr dirty="0" sz="5000" spc="-55" b="1">
                <a:solidFill>
                  <a:srgbClr val="FFFFFF"/>
                </a:solidFill>
                <a:latin typeface="Corbel"/>
                <a:cs typeface="Corbel"/>
              </a:rPr>
              <a:t>BASIC</a:t>
            </a:r>
            <a:r>
              <a:rPr dirty="0" sz="5000" spc="-165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5000" spc="-10" b="1">
                <a:solidFill>
                  <a:srgbClr val="FFFFFF"/>
                </a:solidFill>
                <a:latin typeface="Corbel"/>
                <a:cs typeface="Corbel"/>
              </a:rPr>
              <a:t>NEEDS </a:t>
            </a:r>
            <a:r>
              <a:rPr dirty="0" sz="5000" spc="-90" b="1">
                <a:solidFill>
                  <a:srgbClr val="FFFFFF"/>
                </a:solidFill>
                <a:latin typeface="Corbel"/>
                <a:cs typeface="Corbel"/>
              </a:rPr>
              <a:t>CAPITOL</a:t>
            </a:r>
            <a:r>
              <a:rPr dirty="0" sz="5000" spc="-125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5000" spc="-45" b="1">
                <a:solidFill>
                  <a:srgbClr val="FFFFFF"/>
                </a:solidFill>
                <a:latin typeface="Corbel"/>
                <a:cs typeface="Corbel"/>
              </a:rPr>
              <a:t>BRIEFING</a:t>
            </a:r>
            <a:endParaRPr sz="5000">
              <a:latin typeface="Corbel"/>
              <a:cs typeface="Corbel"/>
            </a:endParaRPr>
          </a:p>
          <a:p>
            <a:pPr marL="31115" marR="1432560">
              <a:lnSpc>
                <a:spcPts val="3000"/>
              </a:lnSpc>
              <a:spcBef>
                <a:spcPts val="1945"/>
              </a:spcBef>
            </a:pPr>
            <a:r>
              <a:rPr dirty="0" sz="2800" spc="-30">
                <a:latin typeface="Corbel"/>
                <a:cs typeface="Corbel"/>
              </a:rPr>
              <a:t>Tuesday</a:t>
            </a:r>
            <a:r>
              <a:rPr dirty="0" sz="2800" spc="-100">
                <a:latin typeface="Corbel"/>
                <a:cs typeface="Corbel"/>
              </a:rPr>
              <a:t> </a:t>
            </a:r>
            <a:r>
              <a:rPr dirty="0" sz="2800">
                <a:latin typeface="Corbel"/>
                <a:cs typeface="Corbel"/>
              </a:rPr>
              <a:t>January</a:t>
            </a:r>
            <a:r>
              <a:rPr dirty="0" sz="2800" spc="-45">
                <a:latin typeface="Corbel"/>
                <a:cs typeface="Corbel"/>
              </a:rPr>
              <a:t> </a:t>
            </a:r>
            <a:r>
              <a:rPr dirty="0" sz="2800">
                <a:latin typeface="Corbel"/>
                <a:cs typeface="Corbel"/>
              </a:rPr>
              <a:t>30th,</a:t>
            </a:r>
            <a:r>
              <a:rPr dirty="0" sz="2800" spc="-40">
                <a:latin typeface="Corbel"/>
                <a:cs typeface="Corbel"/>
              </a:rPr>
              <a:t> </a:t>
            </a:r>
            <a:r>
              <a:rPr dirty="0" sz="2800" spc="-20">
                <a:latin typeface="Corbel"/>
                <a:cs typeface="Corbel"/>
              </a:rPr>
              <a:t>2024 </a:t>
            </a:r>
            <a:r>
              <a:rPr dirty="0" sz="2800">
                <a:latin typeface="Corbel"/>
                <a:cs typeface="Corbel"/>
              </a:rPr>
              <a:t>10:00</a:t>
            </a:r>
            <a:r>
              <a:rPr dirty="0" sz="2800" spc="-20">
                <a:latin typeface="Corbel"/>
                <a:cs typeface="Corbel"/>
              </a:rPr>
              <a:t> </a:t>
            </a:r>
            <a:r>
              <a:rPr dirty="0" sz="2800" spc="-25">
                <a:latin typeface="Corbel"/>
                <a:cs typeface="Corbel"/>
              </a:rPr>
              <a:t>am</a:t>
            </a:r>
            <a:endParaRPr sz="2800">
              <a:latin typeface="Corbel"/>
              <a:cs typeface="Corbel"/>
            </a:endParaRPr>
          </a:p>
          <a:p>
            <a:pPr marL="31115" marR="5080">
              <a:lnSpc>
                <a:spcPts val="6600"/>
              </a:lnSpc>
              <a:spcBef>
                <a:spcPts val="210"/>
              </a:spcBef>
            </a:pP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Legislative</a:t>
            </a:r>
            <a:r>
              <a:rPr dirty="0" sz="2800" spc="-1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Office</a:t>
            </a:r>
            <a:r>
              <a:rPr dirty="0" sz="2800" spc="-9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Building,</a:t>
            </a:r>
            <a:r>
              <a:rPr dirty="0" sz="2800" spc="-6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Room</a:t>
            </a:r>
            <a:r>
              <a:rPr dirty="0" sz="28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rbel"/>
                <a:cs typeface="Corbel"/>
              </a:rPr>
              <a:t>100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1020</a:t>
            </a:r>
            <a:r>
              <a:rPr dirty="0" sz="2800" spc="-8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dirty="0" sz="2800" spc="-1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Street</a:t>
            </a:r>
            <a:endParaRPr sz="2800">
              <a:latin typeface="Corbel"/>
              <a:cs typeface="Corbel"/>
            </a:endParaRPr>
          </a:p>
          <a:p>
            <a:pPr marL="31115">
              <a:lnSpc>
                <a:spcPts val="2240"/>
              </a:lnSpc>
            </a:pPr>
            <a:r>
              <a:rPr dirty="0" sz="2800">
                <a:solidFill>
                  <a:srgbClr val="FFFFFF"/>
                </a:solidFill>
                <a:latin typeface="Corbel"/>
                <a:cs typeface="Corbel"/>
              </a:rPr>
              <a:t>Sacramento,</a:t>
            </a:r>
            <a:r>
              <a:rPr dirty="0" sz="2800" spc="-6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95814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758951"/>
            <a:ext cx="384175" cy="5331460"/>
          </a:xfrm>
          <a:custGeom>
            <a:avLst/>
            <a:gdLst/>
            <a:ahLst/>
            <a:cxnLst/>
            <a:rect l="l" t="t" r="r" b="b"/>
            <a:pathLst>
              <a:path w="384175" h="5331460">
                <a:moveTo>
                  <a:pt x="384048" y="0"/>
                </a:moveTo>
                <a:lnTo>
                  <a:pt x="0" y="0"/>
                </a:lnTo>
                <a:lnTo>
                  <a:pt x="0" y="5330952"/>
                </a:lnTo>
                <a:lnTo>
                  <a:pt x="384048" y="5330952"/>
                </a:lnTo>
                <a:lnTo>
                  <a:pt x="384048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9450" y="2589272"/>
            <a:ext cx="3895587" cy="165178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48512" y="750315"/>
            <a:ext cx="314325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b="1" i="1">
                <a:solidFill>
                  <a:srgbClr val="F57B52"/>
                </a:solidFill>
                <a:latin typeface="Corbel"/>
                <a:cs typeface="Corbel"/>
              </a:rPr>
              <a:t>Save</a:t>
            </a:r>
            <a:r>
              <a:rPr dirty="0" sz="4000" spc="-35" b="1" i="1">
                <a:solidFill>
                  <a:srgbClr val="F57B52"/>
                </a:solidFill>
                <a:latin typeface="Corbel"/>
                <a:cs typeface="Corbel"/>
              </a:rPr>
              <a:t> </a:t>
            </a:r>
            <a:r>
              <a:rPr dirty="0" sz="4000" b="1" i="1">
                <a:solidFill>
                  <a:srgbClr val="F57B52"/>
                </a:solidFill>
                <a:latin typeface="Corbel"/>
                <a:cs typeface="Corbel"/>
              </a:rPr>
              <a:t>the</a:t>
            </a:r>
            <a:r>
              <a:rPr dirty="0" sz="4000" spc="-35" b="1" i="1">
                <a:solidFill>
                  <a:srgbClr val="F57B52"/>
                </a:solidFill>
                <a:latin typeface="Corbel"/>
                <a:cs typeface="Corbel"/>
              </a:rPr>
              <a:t> </a:t>
            </a:r>
            <a:r>
              <a:rPr dirty="0" sz="4000" spc="-10" b="1" i="1">
                <a:solidFill>
                  <a:srgbClr val="F57B52"/>
                </a:solidFill>
                <a:latin typeface="Corbel"/>
                <a:cs typeface="Corbel"/>
              </a:rPr>
              <a:t>date:</a:t>
            </a:r>
            <a:endParaRPr sz="4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3460" y="1680971"/>
            <a:ext cx="3298190" cy="3585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3815"/>
              </a:lnSpc>
              <a:spcBef>
                <a:spcPts val="100"/>
              </a:spcBef>
            </a:pPr>
            <a:r>
              <a:rPr dirty="0" sz="3200" spc="-60">
                <a:solidFill>
                  <a:srgbClr val="FFFFFF"/>
                </a:solidFill>
                <a:latin typeface="Calibri"/>
                <a:cs typeface="Calibri"/>
              </a:rPr>
              <a:t>Tuesday,</a:t>
            </a:r>
            <a:r>
              <a:rPr dirty="0" sz="32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February</a:t>
            </a:r>
            <a:r>
              <a:rPr dirty="0" sz="32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3200">
              <a:latin typeface="Calibri"/>
              <a:cs typeface="Calibri"/>
            </a:endParaRPr>
          </a:p>
          <a:p>
            <a:pPr algn="ctr" marL="184785">
              <a:lnSpc>
                <a:spcPts val="3815"/>
              </a:lnSpc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7:30</a:t>
            </a:r>
            <a:r>
              <a:rPr dirty="0" sz="3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9:00</a:t>
            </a:r>
            <a:r>
              <a:rPr dirty="0" sz="3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Calibri"/>
                <a:cs typeface="Calibri"/>
              </a:rPr>
              <a:t>a.m.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3200">
              <a:latin typeface="Calibri"/>
              <a:cs typeface="Calibri"/>
            </a:endParaRPr>
          </a:p>
          <a:p>
            <a:pPr algn="ctr" marL="90805">
              <a:lnSpc>
                <a:spcPct val="100000"/>
              </a:lnSpc>
            </a:pP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$75/person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3200">
              <a:latin typeface="Calibri"/>
              <a:cs typeface="Calibri"/>
            </a:endParaRPr>
          </a:p>
          <a:p>
            <a:pPr algn="ctr" marL="268605" marR="168275">
              <a:lnSpc>
                <a:spcPts val="3790"/>
              </a:lnSpc>
            </a:pPr>
            <a:r>
              <a:rPr dirty="0" sz="3200">
                <a:solidFill>
                  <a:srgbClr val="FFFFFF"/>
                </a:solidFill>
                <a:latin typeface="Calibri"/>
                <a:cs typeface="Calibri"/>
              </a:rPr>
              <a:t>Marriott</a:t>
            </a:r>
            <a:r>
              <a:rPr dirty="0" sz="3200" spc="-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Marquis </a:t>
            </a:r>
            <a:r>
              <a:rPr dirty="0" sz="3200" spc="-20">
                <a:solidFill>
                  <a:srgbClr val="FFFFFF"/>
                </a:solidFill>
                <a:latin typeface="Calibri"/>
                <a:cs typeface="Calibri"/>
              </a:rPr>
              <a:t>Washington,</a:t>
            </a:r>
            <a:r>
              <a:rPr dirty="0" sz="32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Calibri"/>
                <a:cs typeface="Calibri"/>
              </a:rPr>
              <a:t>D.C.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45470" y="1734680"/>
            <a:ext cx="7033105" cy="351654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60571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9172" y="0"/>
              <a:ext cx="4832827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079" y="4163059"/>
            <a:ext cx="341884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solidFill>
                  <a:srgbClr val="FFFFFF"/>
                </a:solidFill>
              </a:rPr>
              <a:t>Thank</a:t>
            </a:r>
            <a:r>
              <a:rPr dirty="0" sz="6000" spc="-75">
                <a:solidFill>
                  <a:srgbClr val="FFFFFF"/>
                </a:solidFill>
              </a:rPr>
              <a:t> </a:t>
            </a:r>
            <a:r>
              <a:rPr dirty="0" sz="6000" spc="-20">
                <a:solidFill>
                  <a:srgbClr val="FFFFFF"/>
                </a:solidFill>
              </a:rPr>
              <a:t>you!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99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The</a:t>
            </a:r>
            <a:r>
              <a:rPr dirty="0" spc="-14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Governor’s</a:t>
            </a:r>
            <a:r>
              <a:rPr dirty="0" spc="-13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Budget</a:t>
            </a:r>
            <a:r>
              <a:rPr dirty="0" spc="-13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addresses</a:t>
            </a:r>
          </a:p>
          <a:p>
            <a:pPr marL="12700">
              <a:lnSpc>
                <a:spcPts val="4990"/>
              </a:lnSpc>
            </a:pPr>
            <a:r>
              <a:rPr dirty="0">
                <a:solidFill>
                  <a:srgbClr val="FFFFFF"/>
                </a:solidFill>
              </a:rPr>
              <a:t>$37.9</a:t>
            </a:r>
            <a:r>
              <a:rPr dirty="0" spc="-6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billion</a:t>
            </a:r>
            <a:r>
              <a:rPr dirty="0" spc="-5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deficit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36663" y="2099390"/>
            <a:ext cx="11918950" cy="3634104"/>
            <a:chOff x="136663" y="2099390"/>
            <a:chExt cx="11918950" cy="3634104"/>
          </a:xfrm>
        </p:grpSpPr>
        <p:sp>
          <p:nvSpPr>
            <p:cNvPr id="4" name="object 4" descr=""/>
            <p:cNvSpPr/>
            <p:nvPr/>
          </p:nvSpPr>
          <p:spPr>
            <a:xfrm>
              <a:off x="136663" y="2105737"/>
              <a:ext cx="11918950" cy="0"/>
            </a:xfrm>
            <a:custGeom>
              <a:avLst/>
              <a:gdLst/>
              <a:ahLst/>
              <a:cxnLst/>
              <a:rect l="l" t="t" r="r" b="b"/>
              <a:pathLst>
                <a:path w="11918950" h="0">
                  <a:moveTo>
                    <a:pt x="11918670" y="0"/>
                  </a:moveTo>
                  <a:lnTo>
                    <a:pt x="0" y="0"/>
                  </a:lnTo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36663" y="2105737"/>
              <a:ext cx="11912600" cy="0"/>
            </a:xfrm>
            <a:custGeom>
              <a:avLst/>
              <a:gdLst/>
              <a:ahLst/>
              <a:cxnLst/>
              <a:rect l="l" t="t" r="r" b="b"/>
              <a:pathLst>
                <a:path w="11912600" h="0">
                  <a:moveTo>
                    <a:pt x="0" y="0"/>
                  </a:moveTo>
                  <a:lnTo>
                    <a:pt x="11912594" y="0"/>
                  </a:lnTo>
                </a:path>
              </a:pathLst>
            </a:custGeom>
            <a:ln w="12693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6663" y="2810079"/>
              <a:ext cx="11918950" cy="0"/>
            </a:xfrm>
            <a:custGeom>
              <a:avLst/>
              <a:gdLst/>
              <a:ahLst/>
              <a:cxnLst/>
              <a:rect l="l" t="t" r="r" b="b"/>
              <a:pathLst>
                <a:path w="11918950" h="0">
                  <a:moveTo>
                    <a:pt x="11918670" y="0"/>
                  </a:moveTo>
                  <a:lnTo>
                    <a:pt x="0" y="0"/>
                  </a:lnTo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6663" y="2810079"/>
              <a:ext cx="11912600" cy="0"/>
            </a:xfrm>
            <a:custGeom>
              <a:avLst/>
              <a:gdLst/>
              <a:ahLst/>
              <a:cxnLst/>
              <a:rect l="l" t="t" r="r" b="b"/>
              <a:pathLst>
                <a:path w="11912600" h="0">
                  <a:moveTo>
                    <a:pt x="0" y="0"/>
                  </a:moveTo>
                  <a:lnTo>
                    <a:pt x="11912594" y="0"/>
                  </a:lnTo>
                </a:path>
              </a:pathLst>
            </a:custGeom>
            <a:ln w="12693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6663" y="3514418"/>
              <a:ext cx="11918950" cy="0"/>
            </a:xfrm>
            <a:custGeom>
              <a:avLst/>
              <a:gdLst/>
              <a:ahLst/>
              <a:cxnLst/>
              <a:rect l="l" t="t" r="r" b="b"/>
              <a:pathLst>
                <a:path w="11918950" h="0">
                  <a:moveTo>
                    <a:pt x="11918670" y="0"/>
                  </a:moveTo>
                  <a:lnTo>
                    <a:pt x="0" y="0"/>
                  </a:lnTo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6663" y="3514418"/>
              <a:ext cx="11912600" cy="0"/>
            </a:xfrm>
            <a:custGeom>
              <a:avLst/>
              <a:gdLst/>
              <a:ahLst/>
              <a:cxnLst/>
              <a:rect l="l" t="t" r="r" b="b"/>
              <a:pathLst>
                <a:path w="11912600" h="0">
                  <a:moveTo>
                    <a:pt x="0" y="0"/>
                  </a:moveTo>
                  <a:lnTo>
                    <a:pt x="11912594" y="0"/>
                  </a:lnTo>
                </a:path>
              </a:pathLst>
            </a:custGeom>
            <a:ln w="12693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36663" y="4218759"/>
              <a:ext cx="11918950" cy="0"/>
            </a:xfrm>
            <a:custGeom>
              <a:avLst/>
              <a:gdLst/>
              <a:ahLst/>
              <a:cxnLst/>
              <a:rect l="l" t="t" r="r" b="b"/>
              <a:pathLst>
                <a:path w="11918950" h="0">
                  <a:moveTo>
                    <a:pt x="11918670" y="0"/>
                  </a:moveTo>
                  <a:lnTo>
                    <a:pt x="0" y="0"/>
                  </a:lnTo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6663" y="4218759"/>
              <a:ext cx="11912600" cy="0"/>
            </a:xfrm>
            <a:custGeom>
              <a:avLst/>
              <a:gdLst/>
              <a:ahLst/>
              <a:cxnLst/>
              <a:rect l="l" t="t" r="r" b="b"/>
              <a:pathLst>
                <a:path w="11912600" h="0">
                  <a:moveTo>
                    <a:pt x="0" y="0"/>
                  </a:moveTo>
                  <a:lnTo>
                    <a:pt x="11912594" y="0"/>
                  </a:lnTo>
                </a:path>
              </a:pathLst>
            </a:custGeom>
            <a:ln w="12693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36663" y="5008924"/>
              <a:ext cx="11918950" cy="0"/>
            </a:xfrm>
            <a:custGeom>
              <a:avLst/>
              <a:gdLst/>
              <a:ahLst/>
              <a:cxnLst/>
              <a:rect l="l" t="t" r="r" b="b"/>
              <a:pathLst>
                <a:path w="11918950" h="0">
                  <a:moveTo>
                    <a:pt x="11918670" y="0"/>
                  </a:moveTo>
                  <a:lnTo>
                    <a:pt x="0" y="0"/>
                  </a:lnTo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36663" y="5008924"/>
              <a:ext cx="11912600" cy="0"/>
            </a:xfrm>
            <a:custGeom>
              <a:avLst/>
              <a:gdLst/>
              <a:ahLst/>
              <a:cxnLst/>
              <a:rect l="l" t="t" r="r" b="b"/>
              <a:pathLst>
                <a:path w="11912600" h="0">
                  <a:moveTo>
                    <a:pt x="0" y="0"/>
                  </a:moveTo>
                  <a:lnTo>
                    <a:pt x="11912594" y="0"/>
                  </a:lnTo>
                </a:path>
              </a:pathLst>
            </a:custGeom>
            <a:ln w="12693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6663" y="5726831"/>
              <a:ext cx="11918950" cy="0"/>
            </a:xfrm>
            <a:custGeom>
              <a:avLst/>
              <a:gdLst/>
              <a:ahLst/>
              <a:cxnLst/>
              <a:rect l="l" t="t" r="r" b="b"/>
              <a:pathLst>
                <a:path w="11918950" h="0">
                  <a:moveTo>
                    <a:pt x="11918670" y="0"/>
                  </a:moveTo>
                  <a:lnTo>
                    <a:pt x="0" y="0"/>
                  </a:lnTo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36663" y="5726830"/>
              <a:ext cx="11912600" cy="0"/>
            </a:xfrm>
            <a:custGeom>
              <a:avLst/>
              <a:gdLst/>
              <a:ahLst/>
              <a:cxnLst/>
              <a:rect l="l" t="t" r="r" b="b"/>
              <a:pathLst>
                <a:path w="11912600" h="0">
                  <a:moveTo>
                    <a:pt x="0" y="0"/>
                  </a:moveTo>
                  <a:lnTo>
                    <a:pt x="11912594" y="0"/>
                  </a:lnTo>
                </a:path>
              </a:pathLst>
            </a:custGeom>
            <a:ln w="12693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65873" y="2124964"/>
            <a:ext cx="11720195" cy="4046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610">
              <a:lnSpc>
                <a:spcPct val="100000"/>
              </a:lnSpc>
              <a:spcBef>
                <a:spcPts val="100"/>
              </a:spcBef>
            </a:pPr>
            <a:r>
              <a:rPr dirty="0" sz="2200" spc="-20">
                <a:latin typeface="Calibri"/>
                <a:cs typeface="Calibri"/>
              </a:rPr>
              <a:t>Reserves—</a:t>
            </a:r>
            <a:r>
              <a:rPr dirty="0" sz="2200">
                <a:latin typeface="Calibri"/>
                <a:cs typeface="Calibri"/>
              </a:rPr>
              <a:t>$13.1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billion.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budget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draws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upon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funds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state’s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reserves.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2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</a:pPr>
            <a:r>
              <a:rPr dirty="0" sz="2200" spc="-20">
                <a:latin typeface="Calibri"/>
                <a:cs typeface="Calibri"/>
              </a:rPr>
              <a:t>Reductions—</a:t>
            </a:r>
            <a:r>
              <a:rPr dirty="0" sz="2200">
                <a:latin typeface="Calibri"/>
                <a:cs typeface="Calibri"/>
              </a:rPr>
              <a:t>$8.5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billion.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budget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reduces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funding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various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items.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2200">
              <a:latin typeface="Calibri"/>
              <a:cs typeface="Calibri"/>
            </a:endParaRPr>
          </a:p>
          <a:p>
            <a:pPr marL="54610" marR="545465">
              <a:lnSpc>
                <a:spcPts val="2400"/>
              </a:lnSpc>
            </a:pPr>
            <a:r>
              <a:rPr dirty="0" sz="2200" spc="-10">
                <a:latin typeface="Calibri"/>
                <a:cs typeface="Calibri"/>
              </a:rPr>
              <a:t>Revenue/Internal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Borrowing—</a:t>
            </a:r>
            <a:r>
              <a:rPr dirty="0" sz="2200">
                <a:latin typeface="Calibri"/>
                <a:cs typeface="Calibri"/>
              </a:rPr>
              <a:t>$5.7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billion.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budget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includes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support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revenue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sources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and </a:t>
            </a:r>
            <a:r>
              <a:rPr dirty="0" sz="2200">
                <a:latin typeface="Calibri"/>
                <a:cs typeface="Calibri"/>
              </a:rPr>
              <a:t>borrows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internally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special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funds.</a:t>
            </a:r>
            <a:endParaRPr sz="2200">
              <a:latin typeface="Calibri"/>
              <a:cs typeface="Calibri"/>
            </a:endParaRPr>
          </a:p>
          <a:p>
            <a:pPr marL="53975" marR="82550">
              <a:lnSpc>
                <a:spcPts val="2400"/>
              </a:lnSpc>
              <a:spcBef>
                <a:spcPts val="745"/>
              </a:spcBef>
            </a:pPr>
            <a:r>
              <a:rPr dirty="0" sz="2200" spc="-25">
                <a:latin typeface="Calibri"/>
                <a:cs typeface="Calibri"/>
              </a:rPr>
              <a:t>Delays—</a:t>
            </a:r>
            <a:r>
              <a:rPr dirty="0" sz="2200">
                <a:latin typeface="Calibri"/>
                <a:cs typeface="Calibri"/>
              </a:rPr>
              <a:t>$5.1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billion.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budget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delays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funding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for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multiple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items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and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spreads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it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across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three-</a:t>
            </a:r>
            <a:r>
              <a:rPr dirty="0" sz="2200" spc="-20">
                <a:latin typeface="Calibri"/>
                <a:cs typeface="Calibri"/>
              </a:rPr>
              <a:t>year </a:t>
            </a:r>
            <a:r>
              <a:rPr dirty="0" sz="2200">
                <a:latin typeface="Calibri"/>
                <a:cs typeface="Calibri"/>
              </a:rPr>
              <a:t>period,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beginning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2025-</a:t>
            </a:r>
            <a:r>
              <a:rPr dirty="0" sz="2200">
                <a:latin typeface="Calibri"/>
                <a:cs typeface="Calibri"/>
              </a:rPr>
              <a:t>26,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without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reducing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total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amount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funding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through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this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period.</a:t>
            </a:r>
            <a:endParaRPr sz="22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1160"/>
              </a:spcBef>
            </a:pPr>
            <a:r>
              <a:rPr dirty="0" sz="2200">
                <a:latin typeface="Calibri"/>
                <a:cs typeface="Calibri"/>
              </a:rPr>
              <a:t>Fund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Shifts—</a:t>
            </a:r>
            <a:r>
              <a:rPr dirty="0" sz="2200">
                <a:latin typeface="Calibri"/>
                <a:cs typeface="Calibri"/>
              </a:rPr>
              <a:t>$3.4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billion.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budget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shifts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certain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expenditures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from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General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Fund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other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funds.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spc="-25">
                <a:latin typeface="Calibri"/>
                <a:cs typeface="Calibri"/>
              </a:rPr>
              <a:t>Deferrals—</a:t>
            </a:r>
            <a:r>
              <a:rPr dirty="0" sz="2200">
                <a:latin typeface="Calibri"/>
                <a:cs typeface="Calibri"/>
              </a:rPr>
              <a:t>$2.1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billion.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budget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defers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specific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obligations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2025-</a:t>
            </a:r>
            <a:r>
              <a:rPr dirty="0" sz="2200">
                <a:latin typeface="Calibri"/>
                <a:cs typeface="Calibri"/>
              </a:rPr>
              <a:t>26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fiscal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year.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3"/>
            <a:ext cx="425259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Prop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98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Guarantee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2773912"/>
            <a:ext cx="10515600" cy="2743200"/>
            <a:chOff x="838200" y="2773912"/>
            <a:chExt cx="10515600" cy="2743200"/>
          </a:xfrm>
        </p:grpSpPr>
        <p:sp>
          <p:nvSpPr>
            <p:cNvPr id="4" name="object 4" descr=""/>
            <p:cNvSpPr/>
            <p:nvPr/>
          </p:nvSpPr>
          <p:spPr>
            <a:xfrm>
              <a:off x="838200" y="2773912"/>
              <a:ext cx="10515600" cy="1219200"/>
            </a:xfrm>
            <a:custGeom>
              <a:avLst/>
              <a:gdLst/>
              <a:ahLst/>
              <a:cxnLst/>
              <a:rect l="l" t="t" r="r" b="b"/>
              <a:pathLst>
                <a:path w="10515600" h="1219200">
                  <a:moveTo>
                    <a:pt x="10393705" y="0"/>
                  </a:moveTo>
                  <a:lnTo>
                    <a:pt x="121894" y="0"/>
                  </a:lnTo>
                  <a:lnTo>
                    <a:pt x="74446" y="9578"/>
                  </a:lnTo>
                  <a:lnTo>
                    <a:pt x="35701" y="35701"/>
                  </a:lnTo>
                  <a:lnTo>
                    <a:pt x="9578" y="74446"/>
                  </a:lnTo>
                  <a:lnTo>
                    <a:pt x="0" y="121894"/>
                  </a:lnTo>
                  <a:lnTo>
                    <a:pt x="0" y="1097102"/>
                  </a:lnTo>
                  <a:lnTo>
                    <a:pt x="9578" y="1144549"/>
                  </a:lnTo>
                  <a:lnTo>
                    <a:pt x="35701" y="1183295"/>
                  </a:lnTo>
                  <a:lnTo>
                    <a:pt x="74446" y="1209418"/>
                  </a:lnTo>
                  <a:lnTo>
                    <a:pt x="121894" y="1218996"/>
                  </a:lnTo>
                  <a:lnTo>
                    <a:pt x="10393705" y="1218996"/>
                  </a:lnTo>
                  <a:lnTo>
                    <a:pt x="10441153" y="1209418"/>
                  </a:lnTo>
                  <a:lnTo>
                    <a:pt x="10479898" y="1183295"/>
                  </a:lnTo>
                  <a:lnTo>
                    <a:pt x="10506021" y="1144549"/>
                  </a:lnTo>
                  <a:lnTo>
                    <a:pt x="10515600" y="1097102"/>
                  </a:lnTo>
                  <a:lnTo>
                    <a:pt x="10515600" y="121894"/>
                  </a:lnTo>
                  <a:lnTo>
                    <a:pt x="10506021" y="74446"/>
                  </a:lnTo>
                  <a:lnTo>
                    <a:pt x="10479898" y="35701"/>
                  </a:lnTo>
                  <a:lnTo>
                    <a:pt x="10441153" y="9578"/>
                  </a:lnTo>
                  <a:lnTo>
                    <a:pt x="10393705" y="0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3959" y="3048000"/>
              <a:ext cx="673608" cy="67360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38200" y="4297668"/>
              <a:ext cx="10515600" cy="1219200"/>
            </a:xfrm>
            <a:custGeom>
              <a:avLst/>
              <a:gdLst/>
              <a:ahLst/>
              <a:cxnLst/>
              <a:rect l="l" t="t" r="r" b="b"/>
              <a:pathLst>
                <a:path w="10515600" h="1219200">
                  <a:moveTo>
                    <a:pt x="10393705" y="0"/>
                  </a:moveTo>
                  <a:lnTo>
                    <a:pt x="121894" y="0"/>
                  </a:lnTo>
                  <a:lnTo>
                    <a:pt x="74446" y="9578"/>
                  </a:lnTo>
                  <a:lnTo>
                    <a:pt x="35701" y="35701"/>
                  </a:lnTo>
                  <a:lnTo>
                    <a:pt x="9578" y="74446"/>
                  </a:lnTo>
                  <a:lnTo>
                    <a:pt x="0" y="121894"/>
                  </a:lnTo>
                  <a:lnTo>
                    <a:pt x="0" y="1097102"/>
                  </a:lnTo>
                  <a:lnTo>
                    <a:pt x="9578" y="1144549"/>
                  </a:lnTo>
                  <a:lnTo>
                    <a:pt x="35701" y="1183295"/>
                  </a:lnTo>
                  <a:lnTo>
                    <a:pt x="74446" y="1209418"/>
                  </a:lnTo>
                  <a:lnTo>
                    <a:pt x="121894" y="1218996"/>
                  </a:lnTo>
                  <a:lnTo>
                    <a:pt x="10393705" y="1218996"/>
                  </a:lnTo>
                  <a:lnTo>
                    <a:pt x="10441153" y="1209418"/>
                  </a:lnTo>
                  <a:lnTo>
                    <a:pt x="10479898" y="1183295"/>
                  </a:lnTo>
                  <a:lnTo>
                    <a:pt x="10506021" y="1144549"/>
                  </a:lnTo>
                  <a:lnTo>
                    <a:pt x="10515600" y="1097102"/>
                  </a:lnTo>
                  <a:lnTo>
                    <a:pt x="10515600" y="121894"/>
                  </a:lnTo>
                  <a:lnTo>
                    <a:pt x="10506021" y="74446"/>
                  </a:lnTo>
                  <a:lnTo>
                    <a:pt x="10479898" y="35701"/>
                  </a:lnTo>
                  <a:lnTo>
                    <a:pt x="10441153" y="9578"/>
                  </a:lnTo>
                  <a:lnTo>
                    <a:pt x="10393705" y="0"/>
                  </a:lnTo>
                  <a:close/>
                </a:path>
              </a:pathLst>
            </a:custGeom>
            <a:solidFill>
              <a:srgbClr val="F8D7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3959" y="4568952"/>
              <a:ext cx="673608" cy="673608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362461" y="2970784"/>
            <a:ext cx="8744585" cy="227520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 marR="698500">
              <a:lnSpc>
                <a:spcPts val="2710"/>
              </a:lnSpc>
              <a:spcBef>
                <a:spcPts val="430"/>
              </a:spcBef>
            </a:pPr>
            <a:r>
              <a:rPr dirty="0" sz="2500">
                <a:latin typeface="Calibri"/>
                <a:cs typeface="Calibri"/>
              </a:rPr>
              <a:t>The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Guarantee</a:t>
            </a:r>
            <a:r>
              <a:rPr dirty="0" sz="2500" spc="-3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continues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to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be</a:t>
            </a:r>
            <a:r>
              <a:rPr dirty="0" sz="2500" spc="-3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</a:t>
            </a:r>
            <a:r>
              <a:rPr dirty="0" sz="2500" spc="-4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 spc="-55">
                <a:latin typeface="Calibri"/>
                <a:cs typeface="Calibri"/>
              </a:rPr>
              <a:t>Test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1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for</a:t>
            </a:r>
            <a:r>
              <a:rPr dirty="0" sz="2500" spc="-3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all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years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2022-</a:t>
            </a:r>
            <a:r>
              <a:rPr dirty="0" sz="2500" spc="-25">
                <a:latin typeface="Calibri"/>
                <a:cs typeface="Calibri"/>
              </a:rPr>
              <a:t>23 </a:t>
            </a:r>
            <a:r>
              <a:rPr dirty="0" sz="2500">
                <a:latin typeface="Calibri"/>
                <a:cs typeface="Calibri"/>
              </a:rPr>
              <a:t>through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2024-</a:t>
            </a:r>
            <a:r>
              <a:rPr dirty="0" sz="2500" spc="-25">
                <a:latin typeface="Calibri"/>
                <a:cs typeface="Calibri"/>
              </a:rPr>
              <a:t>25.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2500">
              <a:latin typeface="Calibri"/>
              <a:cs typeface="Calibri"/>
            </a:endParaRPr>
          </a:p>
          <a:p>
            <a:pPr marL="12700" marR="5080">
              <a:lnSpc>
                <a:spcPts val="2710"/>
              </a:lnSpc>
            </a:pPr>
            <a:r>
              <a:rPr dirty="0" sz="2500">
                <a:latin typeface="Calibri"/>
                <a:cs typeface="Calibri"/>
              </a:rPr>
              <a:t>The</a:t>
            </a:r>
            <a:r>
              <a:rPr dirty="0" sz="2500" spc="-3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funding</a:t>
            </a:r>
            <a:r>
              <a:rPr dirty="0" sz="2500" spc="-3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level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of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the</a:t>
            </a:r>
            <a:r>
              <a:rPr dirty="0" sz="2500" spc="-35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Guarantee</a:t>
            </a:r>
            <a:r>
              <a:rPr dirty="0" sz="2500" spc="-3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is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equal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to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roughly</a:t>
            </a:r>
            <a:r>
              <a:rPr dirty="0" sz="2500" spc="-3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39</a:t>
            </a:r>
            <a:r>
              <a:rPr dirty="0" sz="2500" spc="-3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percent</a:t>
            </a:r>
            <a:r>
              <a:rPr dirty="0" sz="2500" spc="-40">
                <a:latin typeface="Calibri"/>
                <a:cs typeface="Calibri"/>
              </a:rPr>
              <a:t> </a:t>
            </a:r>
            <a:r>
              <a:rPr dirty="0" sz="2500" spc="-25">
                <a:latin typeface="Calibri"/>
                <a:cs typeface="Calibri"/>
              </a:rPr>
              <a:t>of </a:t>
            </a:r>
            <a:r>
              <a:rPr dirty="0" sz="2500" spc="-10">
                <a:latin typeface="Calibri"/>
                <a:cs typeface="Calibri"/>
              </a:rPr>
              <a:t>General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Fund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revenues,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plus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local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property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tax</a:t>
            </a:r>
            <a:r>
              <a:rPr dirty="0" sz="2500" spc="-7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revenues.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59705" y="94551"/>
            <a:ext cx="9163050" cy="6713855"/>
            <a:chOff x="1159705" y="94551"/>
            <a:chExt cx="9163050" cy="67138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9522" y="94551"/>
              <a:ext cx="8452948" cy="671375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176080" y="821683"/>
              <a:ext cx="3764915" cy="5443220"/>
            </a:xfrm>
            <a:custGeom>
              <a:avLst/>
              <a:gdLst/>
              <a:ahLst/>
              <a:cxnLst/>
              <a:rect l="l" t="t" r="r" b="b"/>
              <a:pathLst>
                <a:path w="3764915" h="5443220">
                  <a:moveTo>
                    <a:pt x="0" y="2721339"/>
                  </a:moveTo>
                  <a:lnTo>
                    <a:pt x="403" y="2664403"/>
                  </a:lnTo>
                  <a:lnTo>
                    <a:pt x="1610" y="2607753"/>
                  </a:lnTo>
                  <a:lnTo>
                    <a:pt x="3610" y="2551399"/>
                  </a:lnTo>
                  <a:lnTo>
                    <a:pt x="6398" y="2495352"/>
                  </a:lnTo>
                  <a:lnTo>
                    <a:pt x="9964" y="2439624"/>
                  </a:lnTo>
                  <a:lnTo>
                    <a:pt x="14301" y="2384227"/>
                  </a:lnTo>
                  <a:lnTo>
                    <a:pt x="19401" y="2329172"/>
                  </a:lnTo>
                  <a:lnTo>
                    <a:pt x="25257" y="2274470"/>
                  </a:lnTo>
                  <a:lnTo>
                    <a:pt x="31859" y="2220132"/>
                  </a:lnTo>
                  <a:lnTo>
                    <a:pt x="39202" y="2166170"/>
                  </a:lnTo>
                  <a:lnTo>
                    <a:pt x="47276" y="2112595"/>
                  </a:lnTo>
                  <a:lnTo>
                    <a:pt x="56073" y="2059419"/>
                  </a:lnTo>
                  <a:lnTo>
                    <a:pt x="65587" y="2006653"/>
                  </a:lnTo>
                  <a:lnTo>
                    <a:pt x="75809" y="1954308"/>
                  </a:lnTo>
                  <a:lnTo>
                    <a:pt x="86731" y="1902396"/>
                  </a:lnTo>
                  <a:lnTo>
                    <a:pt x="98345" y="1850928"/>
                  </a:lnTo>
                  <a:lnTo>
                    <a:pt x="110644" y="1799915"/>
                  </a:lnTo>
                  <a:lnTo>
                    <a:pt x="123619" y="1749369"/>
                  </a:lnTo>
                  <a:lnTo>
                    <a:pt x="137263" y="1699301"/>
                  </a:lnTo>
                  <a:lnTo>
                    <a:pt x="151568" y="1649723"/>
                  </a:lnTo>
                  <a:lnTo>
                    <a:pt x="166526" y="1600645"/>
                  </a:lnTo>
                  <a:lnTo>
                    <a:pt x="182129" y="1552080"/>
                  </a:lnTo>
                  <a:lnTo>
                    <a:pt x="198370" y="1504038"/>
                  </a:lnTo>
                  <a:lnTo>
                    <a:pt x="215240" y="1456532"/>
                  </a:lnTo>
                  <a:lnTo>
                    <a:pt x="232731" y="1409571"/>
                  </a:lnTo>
                  <a:lnTo>
                    <a:pt x="250836" y="1363169"/>
                  </a:lnTo>
                  <a:lnTo>
                    <a:pt x="269547" y="1317335"/>
                  </a:lnTo>
                  <a:lnTo>
                    <a:pt x="288857" y="1272082"/>
                  </a:lnTo>
                  <a:lnTo>
                    <a:pt x="308756" y="1227420"/>
                  </a:lnTo>
                  <a:lnTo>
                    <a:pt x="329237" y="1183362"/>
                  </a:lnTo>
                  <a:lnTo>
                    <a:pt x="350293" y="1139918"/>
                  </a:lnTo>
                  <a:lnTo>
                    <a:pt x="371916" y="1097100"/>
                  </a:lnTo>
                  <a:lnTo>
                    <a:pt x="394097" y="1054919"/>
                  </a:lnTo>
                  <a:lnTo>
                    <a:pt x="416829" y="1013387"/>
                  </a:lnTo>
                  <a:lnTo>
                    <a:pt x="440104" y="972515"/>
                  </a:lnTo>
                  <a:lnTo>
                    <a:pt x="463914" y="932314"/>
                  </a:lnTo>
                  <a:lnTo>
                    <a:pt x="488252" y="892796"/>
                  </a:lnTo>
                  <a:lnTo>
                    <a:pt x="513109" y="853971"/>
                  </a:lnTo>
                  <a:lnTo>
                    <a:pt x="538477" y="815853"/>
                  </a:lnTo>
                  <a:lnTo>
                    <a:pt x="564349" y="778451"/>
                  </a:lnTo>
                  <a:lnTo>
                    <a:pt x="590717" y="741777"/>
                  </a:lnTo>
                  <a:lnTo>
                    <a:pt x="617573" y="705843"/>
                  </a:lnTo>
                  <a:lnTo>
                    <a:pt x="644909" y="670659"/>
                  </a:lnTo>
                  <a:lnTo>
                    <a:pt x="672717" y="636238"/>
                  </a:lnTo>
                  <a:lnTo>
                    <a:pt x="700989" y="602590"/>
                  </a:lnTo>
                  <a:lnTo>
                    <a:pt x="729718" y="569728"/>
                  </a:lnTo>
                  <a:lnTo>
                    <a:pt x="758896" y="537661"/>
                  </a:lnTo>
                  <a:lnTo>
                    <a:pt x="788515" y="506403"/>
                  </a:lnTo>
                  <a:lnTo>
                    <a:pt x="818566" y="475963"/>
                  </a:lnTo>
                  <a:lnTo>
                    <a:pt x="849042" y="446354"/>
                  </a:lnTo>
                  <a:lnTo>
                    <a:pt x="879936" y="417586"/>
                  </a:lnTo>
                  <a:lnTo>
                    <a:pt x="911239" y="389672"/>
                  </a:lnTo>
                  <a:lnTo>
                    <a:pt x="942944" y="362622"/>
                  </a:lnTo>
                  <a:lnTo>
                    <a:pt x="975042" y="336448"/>
                  </a:lnTo>
                  <a:lnTo>
                    <a:pt x="1007526" y="311162"/>
                  </a:lnTo>
                  <a:lnTo>
                    <a:pt x="1040387" y="286774"/>
                  </a:lnTo>
                  <a:lnTo>
                    <a:pt x="1073619" y="263296"/>
                  </a:lnTo>
                  <a:lnTo>
                    <a:pt x="1107213" y="240739"/>
                  </a:lnTo>
                  <a:lnTo>
                    <a:pt x="1141162" y="219115"/>
                  </a:lnTo>
                  <a:lnTo>
                    <a:pt x="1175456" y="198435"/>
                  </a:lnTo>
                  <a:lnTo>
                    <a:pt x="1210090" y="178710"/>
                  </a:lnTo>
                  <a:lnTo>
                    <a:pt x="1245054" y="159952"/>
                  </a:lnTo>
                  <a:lnTo>
                    <a:pt x="1280341" y="142173"/>
                  </a:lnTo>
                  <a:lnTo>
                    <a:pt x="1315943" y="125383"/>
                  </a:lnTo>
                  <a:lnTo>
                    <a:pt x="1351852" y="109593"/>
                  </a:lnTo>
                  <a:lnTo>
                    <a:pt x="1388061" y="94816"/>
                  </a:lnTo>
                  <a:lnTo>
                    <a:pt x="1424561" y="81063"/>
                  </a:lnTo>
                  <a:lnTo>
                    <a:pt x="1461344" y="68344"/>
                  </a:lnTo>
                  <a:lnTo>
                    <a:pt x="1498403" y="56672"/>
                  </a:lnTo>
                  <a:lnTo>
                    <a:pt x="1535730" y="46058"/>
                  </a:lnTo>
                  <a:lnTo>
                    <a:pt x="1573317" y="36513"/>
                  </a:lnTo>
                  <a:lnTo>
                    <a:pt x="1611156" y="28048"/>
                  </a:lnTo>
                  <a:lnTo>
                    <a:pt x="1649240" y="20674"/>
                  </a:lnTo>
                  <a:lnTo>
                    <a:pt x="1687560" y="14404"/>
                  </a:lnTo>
                  <a:lnTo>
                    <a:pt x="1726108" y="9249"/>
                  </a:lnTo>
                  <a:lnTo>
                    <a:pt x="1764877" y="5219"/>
                  </a:lnTo>
                  <a:lnTo>
                    <a:pt x="1803859" y="2327"/>
                  </a:lnTo>
                  <a:lnTo>
                    <a:pt x="1843046" y="583"/>
                  </a:lnTo>
                  <a:lnTo>
                    <a:pt x="1882430" y="0"/>
                  </a:lnTo>
                  <a:lnTo>
                    <a:pt x="1921814" y="583"/>
                  </a:lnTo>
                  <a:lnTo>
                    <a:pt x="1961001" y="2327"/>
                  </a:lnTo>
                  <a:lnTo>
                    <a:pt x="1999983" y="5219"/>
                  </a:lnTo>
                  <a:lnTo>
                    <a:pt x="2038752" y="9249"/>
                  </a:lnTo>
                  <a:lnTo>
                    <a:pt x="2077300" y="14404"/>
                  </a:lnTo>
                  <a:lnTo>
                    <a:pt x="2115620" y="20674"/>
                  </a:lnTo>
                  <a:lnTo>
                    <a:pt x="2153704" y="28048"/>
                  </a:lnTo>
                  <a:lnTo>
                    <a:pt x="2191543" y="36513"/>
                  </a:lnTo>
                  <a:lnTo>
                    <a:pt x="2229130" y="46058"/>
                  </a:lnTo>
                  <a:lnTo>
                    <a:pt x="2266457" y="56672"/>
                  </a:lnTo>
                  <a:lnTo>
                    <a:pt x="2303516" y="68344"/>
                  </a:lnTo>
                  <a:lnTo>
                    <a:pt x="2340299" y="81063"/>
                  </a:lnTo>
                  <a:lnTo>
                    <a:pt x="2376799" y="94816"/>
                  </a:lnTo>
                  <a:lnTo>
                    <a:pt x="2413008" y="109593"/>
                  </a:lnTo>
                  <a:lnTo>
                    <a:pt x="2448917" y="125383"/>
                  </a:lnTo>
                  <a:lnTo>
                    <a:pt x="2484519" y="142173"/>
                  </a:lnTo>
                  <a:lnTo>
                    <a:pt x="2519806" y="159952"/>
                  </a:lnTo>
                  <a:lnTo>
                    <a:pt x="2554770" y="178710"/>
                  </a:lnTo>
                  <a:lnTo>
                    <a:pt x="2589404" y="198435"/>
                  </a:lnTo>
                  <a:lnTo>
                    <a:pt x="2623698" y="219115"/>
                  </a:lnTo>
                  <a:lnTo>
                    <a:pt x="2657647" y="240739"/>
                  </a:lnTo>
                  <a:lnTo>
                    <a:pt x="2691241" y="263296"/>
                  </a:lnTo>
                  <a:lnTo>
                    <a:pt x="2724473" y="286774"/>
                  </a:lnTo>
                  <a:lnTo>
                    <a:pt x="2757334" y="311162"/>
                  </a:lnTo>
                  <a:lnTo>
                    <a:pt x="2789818" y="336448"/>
                  </a:lnTo>
                  <a:lnTo>
                    <a:pt x="2821916" y="362622"/>
                  </a:lnTo>
                  <a:lnTo>
                    <a:pt x="2853621" y="389672"/>
                  </a:lnTo>
                  <a:lnTo>
                    <a:pt x="2884924" y="417586"/>
                  </a:lnTo>
                  <a:lnTo>
                    <a:pt x="2915818" y="446354"/>
                  </a:lnTo>
                  <a:lnTo>
                    <a:pt x="2946294" y="475963"/>
                  </a:lnTo>
                  <a:lnTo>
                    <a:pt x="2976345" y="506403"/>
                  </a:lnTo>
                  <a:lnTo>
                    <a:pt x="3005964" y="537661"/>
                  </a:lnTo>
                  <a:lnTo>
                    <a:pt x="3035142" y="569728"/>
                  </a:lnTo>
                  <a:lnTo>
                    <a:pt x="3063871" y="602590"/>
                  </a:lnTo>
                  <a:lnTo>
                    <a:pt x="3092143" y="636238"/>
                  </a:lnTo>
                  <a:lnTo>
                    <a:pt x="3119951" y="670659"/>
                  </a:lnTo>
                  <a:lnTo>
                    <a:pt x="3147287" y="705843"/>
                  </a:lnTo>
                  <a:lnTo>
                    <a:pt x="3174143" y="741777"/>
                  </a:lnTo>
                  <a:lnTo>
                    <a:pt x="3200511" y="778451"/>
                  </a:lnTo>
                  <a:lnTo>
                    <a:pt x="3226383" y="815853"/>
                  </a:lnTo>
                  <a:lnTo>
                    <a:pt x="3251751" y="853971"/>
                  </a:lnTo>
                  <a:lnTo>
                    <a:pt x="3276608" y="892796"/>
                  </a:lnTo>
                  <a:lnTo>
                    <a:pt x="3300946" y="932314"/>
                  </a:lnTo>
                  <a:lnTo>
                    <a:pt x="3324756" y="972515"/>
                  </a:lnTo>
                  <a:lnTo>
                    <a:pt x="3348031" y="1013387"/>
                  </a:lnTo>
                  <a:lnTo>
                    <a:pt x="3370763" y="1054919"/>
                  </a:lnTo>
                  <a:lnTo>
                    <a:pt x="3392944" y="1097100"/>
                  </a:lnTo>
                  <a:lnTo>
                    <a:pt x="3414567" y="1139918"/>
                  </a:lnTo>
                  <a:lnTo>
                    <a:pt x="3435623" y="1183362"/>
                  </a:lnTo>
                  <a:lnTo>
                    <a:pt x="3456104" y="1227420"/>
                  </a:lnTo>
                  <a:lnTo>
                    <a:pt x="3476003" y="1272082"/>
                  </a:lnTo>
                  <a:lnTo>
                    <a:pt x="3495313" y="1317335"/>
                  </a:lnTo>
                  <a:lnTo>
                    <a:pt x="3514024" y="1363169"/>
                  </a:lnTo>
                  <a:lnTo>
                    <a:pt x="3532129" y="1409571"/>
                  </a:lnTo>
                  <a:lnTo>
                    <a:pt x="3549620" y="1456532"/>
                  </a:lnTo>
                  <a:lnTo>
                    <a:pt x="3566490" y="1504038"/>
                  </a:lnTo>
                  <a:lnTo>
                    <a:pt x="3582731" y="1552080"/>
                  </a:lnTo>
                  <a:lnTo>
                    <a:pt x="3598334" y="1600645"/>
                  </a:lnTo>
                  <a:lnTo>
                    <a:pt x="3613292" y="1649723"/>
                  </a:lnTo>
                  <a:lnTo>
                    <a:pt x="3627597" y="1699301"/>
                  </a:lnTo>
                  <a:lnTo>
                    <a:pt x="3641241" y="1749369"/>
                  </a:lnTo>
                  <a:lnTo>
                    <a:pt x="3654216" y="1799915"/>
                  </a:lnTo>
                  <a:lnTo>
                    <a:pt x="3666515" y="1850928"/>
                  </a:lnTo>
                  <a:lnTo>
                    <a:pt x="3678129" y="1902396"/>
                  </a:lnTo>
                  <a:lnTo>
                    <a:pt x="3689051" y="1954308"/>
                  </a:lnTo>
                  <a:lnTo>
                    <a:pt x="3699273" y="2006653"/>
                  </a:lnTo>
                  <a:lnTo>
                    <a:pt x="3708787" y="2059419"/>
                  </a:lnTo>
                  <a:lnTo>
                    <a:pt x="3717584" y="2112595"/>
                  </a:lnTo>
                  <a:lnTo>
                    <a:pt x="3725658" y="2166170"/>
                  </a:lnTo>
                  <a:lnTo>
                    <a:pt x="3733001" y="2220132"/>
                  </a:lnTo>
                  <a:lnTo>
                    <a:pt x="3739603" y="2274470"/>
                  </a:lnTo>
                  <a:lnTo>
                    <a:pt x="3745459" y="2329172"/>
                  </a:lnTo>
                  <a:lnTo>
                    <a:pt x="3750559" y="2384227"/>
                  </a:lnTo>
                  <a:lnTo>
                    <a:pt x="3754896" y="2439624"/>
                  </a:lnTo>
                  <a:lnTo>
                    <a:pt x="3758462" y="2495352"/>
                  </a:lnTo>
                  <a:lnTo>
                    <a:pt x="3761250" y="2551399"/>
                  </a:lnTo>
                  <a:lnTo>
                    <a:pt x="3763251" y="2607753"/>
                  </a:lnTo>
                  <a:lnTo>
                    <a:pt x="3764457" y="2664403"/>
                  </a:lnTo>
                  <a:lnTo>
                    <a:pt x="3764861" y="2721339"/>
                  </a:lnTo>
                  <a:lnTo>
                    <a:pt x="3764457" y="2778275"/>
                  </a:lnTo>
                  <a:lnTo>
                    <a:pt x="3763251" y="2834925"/>
                  </a:lnTo>
                  <a:lnTo>
                    <a:pt x="3761250" y="2891279"/>
                  </a:lnTo>
                  <a:lnTo>
                    <a:pt x="3758462" y="2947326"/>
                  </a:lnTo>
                  <a:lnTo>
                    <a:pt x="3754896" y="3003054"/>
                  </a:lnTo>
                  <a:lnTo>
                    <a:pt x="3750559" y="3058451"/>
                  </a:lnTo>
                  <a:lnTo>
                    <a:pt x="3745459" y="3113506"/>
                  </a:lnTo>
                  <a:lnTo>
                    <a:pt x="3739603" y="3168209"/>
                  </a:lnTo>
                  <a:lnTo>
                    <a:pt x="3733001" y="3222546"/>
                  </a:lnTo>
                  <a:lnTo>
                    <a:pt x="3725658" y="3276508"/>
                  </a:lnTo>
                  <a:lnTo>
                    <a:pt x="3717584" y="3330083"/>
                  </a:lnTo>
                  <a:lnTo>
                    <a:pt x="3708787" y="3383259"/>
                  </a:lnTo>
                  <a:lnTo>
                    <a:pt x="3699273" y="3436025"/>
                  </a:lnTo>
                  <a:lnTo>
                    <a:pt x="3689051" y="3488370"/>
                  </a:lnTo>
                  <a:lnTo>
                    <a:pt x="3678129" y="3540283"/>
                  </a:lnTo>
                  <a:lnTo>
                    <a:pt x="3666515" y="3591751"/>
                  </a:lnTo>
                  <a:lnTo>
                    <a:pt x="3654216" y="3642764"/>
                  </a:lnTo>
                  <a:lnTo>
                    <a:pt x="3641241" y="3693310"/>
                  </a:lnTo>
                  <a:lnTo>
                    <a:pt x="3627597" y="3743377"/>
                  </a:lnTo>
                  <a:lnTo>
                    <a:pt x="3613292" y="3792956"/>
                  </a:lnTo>
                  <a:lnTo>
                    <a:pt x="3598334" y="3842033"/>
                  </a:lnTo>
                  <a:lnTo>
                    <a:pt x="3582731" y="3890599"/>
                  </a:lnTo>
                  <a:lnTo>
                    <a:pt x="3566490" y="3938640"/>
                  </a:lnTo>
                  <a:lnTo>
                    <a:pt x="3549620" y="3986147"/>
                  </a:lnTo>
                  <a:lnTo>
                    <a:pt x="3532129" y="4033107"/>
                  </a:lnTo>
                  <a:lnTo>
                    <a:pt x="3514024" y="4079510"/>
                  </a:lnTo>
                  <a:lnTo>
                    <a:pt x="3495313" y="4125344"/>
                  </a:lnTo>
                  <a:lnTo>
                    <a:pt x="3476003" y="4170597"/>
                  </a:lnTo>
                  <a:lnTo>
                    <a:pt x="3456104" y="4215259"/>
                  </a:lnTo>
                  <a:lnTo>
                    <a:pt x="3435623" y="4259317"/>
                  </a:lnTo>
                  <a:lnTo>
                    <a:pt x="3414567" y="4302761"/>
                  </a:lnTo>
                  <a:lnTo>
                    <a:pt x="3392944" y="4345579"/>
                  </a:lnTo>
                  <a:lnTo>
                    <a:pt x="3370763" y="4387760"/>
                  </a:lnTo>
                  <a:lnTo>
                    <a:pt x="3348031" y="4429292"/>
                  </a:lnTo>
                  <a:lnTo>
                    <a:pt x="3324756" y="4470164"/>
                  </a:lnTo>
                  <a:lnTo>
                    <a:pt x="3300946" y="4510365"/>
                  </a:lnTo>
                  <a:lnTo>
                    <a:pt x="3276608" y="4549883"/>
                  </a:lnTo>
                  <a:lnTo>
                    <a:pt x="3251751" y="4588707"/>
                  </a:lnTo>
                  <a:lnTo>
                    <a:pt x="3226383" y="4626826"/>
                  </a:lnTo>
                  <a:lnTo>
                    <a:pt x="3200511" y="4664228"/>
                  </a:lnTo>
                  <a:lnTo>
                    <a:pt x="3174143" y="4700902"/>
                  </a:lnTo>
                  <a:lnTo>
                    <a:pt x="3147287" y="4736836"/>
                  </a:lnTo>
                  <a:lnTo>
                    <a:pt x="3119951" y="4772020"/>
                  </a:lnTo>
                  <a:lnTo>
                    <a:pt x="3092143" y="4806441"/>
                  </a:lnTo>
                  <a:lnTo>
                    <a:pt x="3063871" y="4840089"/>
                  </a:lnTo>
                  <a:lnTo>
                    <a:pt x="3035142" y="4872951"/>
                  </a:lnTo>
                  <a:lnTo>
                    <a:pt x="3005964" y="4905018"/>
                  </a:lnTo>
                  <a:lnTo>
                    <a:pt x="2976345" y="4936276"/>
                  </a:lnTo>
                  <a:lnTo>
                    <a:pt x="2946294" y="4966716"/>
                  </a:lnTo>
                  <a:lnTo>
                    <a:pt x="2915818" y="4996325"/>
                  </a:lnTo>
                  <a:lnTo>
                    <a:pt x="2884924" y="5025093"/>
                  </a:lnTo>
                  <a:lnTo>
                    <a:pt x="2853621" y="5053007"/>
                  </a:lnTo>
                  <a:lnTo>
                    <a:pt x="2821916" y="5080057"/>
                  </a:lnTo>
                  <a:lnTo>
                    <a:pt x="2789818" y="5106231"/>
                  </a:lnTo>
                  <a:lnTo>
                    <a:pt x="2757334" y="5131517"/>
                  </a:lnTo>
                  <a:lnTo>
                    <a:pt x="2724473" y="5155905"/>
                  </a:lnTo>
                  <a:lnTo>
                    <a:pt x="2691241" y="5179383"/>
                  </a:lnTo>
                  <a:lnTo>
                    <a:pt x="2657647" y="5201940"/>
                  </a:lnTo>
                  <a:lnTo>
                    <a:pt x="2623698" y="5223564"/>
                  </a:lnTo>
                  <a:lnTo>
                    <a:pt x="2589404" y="5244244"/>
                  </a:lnTo>
                  <a:lnTo>
                    <a:pt x="2554770" y="5263969"/>
                  </a:lnTo>
                  <a:lnTo>
                    <a:pt x="2519806" y="5282727"/>
                  </a:lnTo>
                  <a:lnTo>
                    <a:pt x="2484519" y="5300506"/>
                  </a:lnTo>
                  <a:lnTo>
                    <a:pt x="2448917" y="5317296"/>
                  </a:lnTo>
                  <a:lnTo>
                    <a:pt x="2413008" y="5333086"/>
                  </a:lnTo>
                  <a:lnTo>
                    <a:pt x="2376799" y="5347863"/>
                  </a:lnTo>
                  <a:lnTo>
                    <a:pt x="2340299" y="5361616"/>
                  </a:lnTo>
                  <a:lnTo>
                    <a:pt x="2303516" y="5374335"/>
                  </a:lnTo>
                  <a:lnTo>
                    <a:pt x="2266457" y="5386007"/>
                  </a:lnTo>
                  <a:lnTo>
                    <a:pt x="2229130" y="5396621"/>
                  </a:lnTo>
                  <a:lnTo>
                    <a:pt x="2191543" y="5406166"/>
                  </a:lnTo>
                  <a:lnTo>
                    <a:pt x="2153704" y="5414631"/>
                  </a:lnTo>
                  <a:lnTo>
                    <a:pt x="2115620" y="5422005"/>
                  </a:lnTo>
                  <a:lnTo>
                    <a:pt x="2077300" y="5428275"/>
                  </a:lnTo>
                  <a:lnTo>
                    <a:pt x="2038752" y="5433430"/>
                  </a:lnTo>
                  <a:lnTo>
                    <a:pt x="1999983" y="5437460"/>
                  </a:lnTo>
                  <a:lnTo>
                    <a:pt x="1961001" y="5440352"/>
                  </a:lnTo>
                  <a:lnTo>
                    <a:pt x="1921814" y="5442096"/>
                  </a:lnTo>
                  <a:lnTo>
                    <a:pt x="1882430" y="5442679"/>
                  </a:lnTo>
                  <a:lnTo>
                    <a:pt x="1843046" y="5442096"/>
                  </a:lnTo>
                  <a:lnTo>
                    <a:pt x="1803859" y="5440352"/>
                  </a:lnTo>
                  <a:lnTo>
                    <a:pt x="1764877" y="5437460"/>
                  </a:lnTo>
                  <a:lnTo>
                    <a:pt x="1726108" y="5433430"/>
                  </a:lnTo>
                  <a:lnTo>
                    <a:pt x="1687560" y="5428275"/>
                  </a:lnTo>
                  <a:lnTo>
                    <a:pt x="1649240" y="5422005"/>
                  </a:lnTo>
                  <a:lnTo>
                    <a:pt x="1611156" y="5414631"/>
                  </a:lnTo>
                  <a:lnTo>
                    <a:pt x="1573317" y="5406166"/>
                  </a:lnTo>
                  <a:lnTo>
                    <a:pt x="1535730" y="5396621"/>
                  </a:lnTo>
                  <a:lnTo>
                    <a:pt x="1498403" y="5386007"/>
                  </a:lnTo>
                  <a:lnTo>
                    <a:pt x="1461344" y="5374335"/>
                  </a:lnTo>
                  <a:lnTo>
                    <a:pt x="1424561" y="5361616"/>
                  </a:lnTo>
                  <a:lnTo>
                    <a:pt x="1388061" y="5347863"/>
                  </a:lnTo>
                  <a:lnTo>
                    <a:pt x="1351852" y="5333086"/>
                  </a:lnTo>
                  <a:lnTo>
                    <a:pt x="1315943" y="5317296"/>
                  </a:lnTo>
                  <a:lnTo>
                    <a:pt x="1280341" y="5300506"/>
                  </a:lnTo>
                  <a:lnTo>
                    <a:pt x="1245054" y="5282727"/>
                  </a:lnTo>
                  <a:lnTo>
                    <a:pt x="1210090" y="5263969"/>
                  </a:lnTo>
                  <a:lnTo>
                    <a:pt x="1175456" y="5244244"/>
                  </a:lnTo>
                  <a:lnTo>
                    <a:pt x="1141162" y="5223564"/>
                  </a:lnTo>
                  <a:lnTo>
                    <a:pt x="1107213" y="5201940"/>
                  </a:lnTo>
                  <a:lnTo>
                    <a:pt x="1073619" y="5179383"/>
                  </a:lnTo>
                  <a:lnTo>
                    <a:pt x="1040387" y="5155905"/>
                  </a:lnTo>
                  <a:lnTo>
                    <a:pt x="1007526" y="5131517"/>
                  </a:lnTo>
                  <a:lnTo>
                    <a:pt x="975042" y="5106231"/>
                  </a:lnTo>
                  <a:lnTo>
                    <a:pt x="942944" y="5080057"/>
                  </a:lnTo>
                  <a:lnTo>
                    <a:pt x="911239" y="5053007"/>
                  </a:lnTo>
                  <a:lnTo>
                    <a:pt x="879936" y="5025093"/>
                  </a:lnTo>
                  <a:lnTo>
                    <a:pt x="849042" y="4996325"/>
                  </a:lnTo>
                  <a:lnTo>
                    <a:pt x="818566" y="4966716"/>
                  </a:lnTo>
                  <a:lnTo>
                    <a:pt x="788515" y="4936276"/>
                  </a:lnTo>
                  <a:lnTo>
                    <a:pt x="758896" y="4905018"/>
                  </a:lnTo>
                  <a:lnTo>
                    <a:pt x="729718" y="4872951"/>
                  </a:lnTo>
                  <a:lnTo>
                    <a:pt x="700989" y="4840089"/>
                  </a:lnTo>
                  <a:lnTo>
                    <a:pt x="672717" y="4806441"/>
                  </a:lnTo>
                  <a:lnTo>
                    <a:pt x="644909" y="4772020"/>
                  </a:lnTo>
                  <a:lnTo>
                    <a:pt x="617573" y="4736836"/>
                  </a:lnTo>
                  <a:lnTo>
                    <a:pt x="590717" y="4700902"/>
                  </a:lnTo>
                  <a:lnTo>
                    <a:pt x="564349" y="4664228"/>
                  </a:lnTo>
                  <a:lnTo>
                    <a:pt x="538477" y="4626826"/>
                  </a:lnTo>
                  <a:lnTo>
                    <a:pt x="513109" y="4588707"/>
                  </a:lnTo>
                  <a:lnTo>
                    <a:pt x="488252" y="4549883"/>
                  </a:lnTo>
                  <a:lnTo>
                    <a:pt x="463914" y="4510365"/>
                  </a:lnTo>
                  <a:lnTo>
                    <a:pt x="440104" y="4470164"/>
                  </a:lnTo>
                  <a:lnTo>
                    <a:pt x="416829" y="4429292"/>
                  </a:lnTo>
                  <a:lnTo>
                    <a:pt x="394097" y="4387760"/>
                  </a:lnTo>
                  <a:lnTo>
                    <a:pt x="371916" y="4345579"/>
                  </a:lnTo>
                  <a:lnTo>
                    <a:pt x="350293" y="4302761"/>
                  </a:lnTo>
                  <a:lnTo>
                    <a:pt x="329237" y="4259317"/>
                  </a:lnTo>
                  <a:lnTo>
                    <a:pt x="308756" y="4215259"/>
                  </a:lnTo>
                  <a:lnTo>
                    <a:pt x="288857" y="4170597"/>
                  </a:lnTo>
                  <a:lnTo>
                    <a:pt x="269547" y="4125344"/>
                  </a:lnTo>
                  <a:lnTo>
                    <a:pt x="250836" y="4079510"/>
                  </a:lnTo>
                  <a:lnTo>
                    <a:pt x="232731" y="4033107"/>
                  </a:lnTo>
                  <a:lnTo>
                    <a:pt x="215240" y="3986147"/>
                  </a:lnTo>
                  <a:lnTo>
                    <a:pt x="198370" y="3938640"/>
                  </a:lnTo>
                  <a:lnTo>
                    <a:pt x="182129" y="3890599"/>
                  </a:lnTo>
                  <a:lnTo>
                    <a:pt x="166526" y="3842033"/>
                  </a:lnTo>
                  <a:lnTo>
                    <a:pt x="151568" y="3792956"/>
                  </a:lnTo>
                  <a:lnTo>
                    <a:pt x="137263" y="3743377"/>
                  </a:lnTo>
                  <a:lnTo>
                    <a:pt x="123619" y="3693310"/>
                  </a:lnTo>
                  <a:lnTo>
                    <a:pt x="110644" y="3642764"/>
                  </a:lnTo>
                  <a:lnTo>
                    <a:pt x="98345" y="3591751"/>
                  </a:lnTo>
                  <a:lnTo>
                    <a:pt x="86731" y="3540283"/>
                  </a:lnTo>
                  <a:lnTo>
                    <a:pt x="75809" y="3488370"/>
                  </a:lnTo>
                  <a:lnTo>
                    <a:pt x="65587" y="3436025"/>
                  </a:lnTo>
                  <a:lnTo>
                    <a:pt x="56073" y="3383259"/>
                  </a:lnTo>
                  <a:lnTo>
                    <a:pt x="47276" y="3330083"/>
                  </a:lnTo>
                  <a:lnTo>
                    <a:pt x="39202" y="3276508"/>
                  </a:lnTo>
                  <a:lnTo>
                    <a:pt x="31859" y="3222546"/>
                  </a:lnTo>
                  <a:lnTo>
                    <a:pt x="25257" y="3168209"/>
                  </a:lnTo>
                  <a:lnTo>
                    <a:pt x="19401" y="3113506"/>
                  </a:lnTo>
                  <a:lnTo>
                    <a:pt x="14301" y="3058451"/>
                  </a:lnTo>
                  <a:lnTo>
                    <a:pt x="9964" y="3003054"/>
                  </a:lnTo>
                  <a:lnTo>
                    <a:pt x="6398" y="2947326"/>
                  </a:lnTo>
                  <a:lnTo>
                    <a:pt x="3610" y="2891279"/>
                  </a:lnTo>
                  <a:lnTo>
                    <a:pt x="1610" y="2834925"/>
                  </a:lnTo>
                  <a:lnTo>
                    <a:pt x="403" y="2778275"/>
                  </a:lnTo>
                  <a:lnTo>
                    <a:pt x="0" y="2721339"/>
                  </a:lnTo>
                  <a:close/>
                </a:path>
              </a:pathLst>
            </a:custGeom>
            <a:ln w="3275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445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Proposed</a:t>
            </a:r>
            <a:r>
              <a:rPr dirty="0" spc="-19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Withdrawal</a:t>
            </a:r>
            <a:r>
              <a:rPr dirty="0" spc="-18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from</a:t>
            </a:r>
            <a:r>
              <a:rPr dirty="0" spc="-19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PSSSA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31853" y="2883981"/>
            <a:ext cx="10523220" cy="2522855"/>
            <a:chOff x="831853" y="2883981"/>
            <a:chExt cx="10523220" cy="2522855"/>
          </a:xfrm>
        </p:grpSpPr>
        <p:sp>
          <p:nvSpPr>
            <p:cNvPr id="4" name="object 4" descr=""/>
            <p:cNvSpPr/>
            <p:nvPr/>
          </p:nvSpPr>
          <p:spPr>
            <a:xfrm>
              <a:off x="838199" y="2890324"/>
              <a:ext cx="10515600" cy="575945"/>
            </a:xfrm>
            <a:custGeom>
              <a:avLst/>
              <a:gdLst/>
              <a:ahLst/>
              <a:cxnLst/>
              <a:rect l="l" t="t" r="r" b="b"/>
              <a:pathLst>
                <a:path w="10515600" h="575945">
                  <a:moveTo>
                    <a:pt x="10419651" y="0"/>
                  </a:moveTo>
                  <a:lnTo>
                    <a:pt x="95948" y="0"/>
                  </a:lnTo>
                  <a:lnTo>
                    <a:pt x="58598" y="7541"/>
                  </a:lnTo>
                  <a:lnTo>
                    <a:pt x="28100" y="28105"/>
                  </a:lnTo>
                  <a:lnTo>
                    <a:pt x="7539" y="58603"/>
                  </a:lnTo>
                  <a:lnTo>
                    <a:pt x="0" y="95948"/>
                  </a:lnTo>
                  <a:lnTo>
                    <a:pt x="0" y="479691"/>
                  </a:lnTo>
                  <a:lnTo>
                    <a:pt x="7539" y="517041"/>
                  </a:lnTo>
                  <a:lnTo>
                    <a:pt x="28100" y="547539"/>
                  </a:lnTo>
                  <a:lnTo>
                    <a:pt x="58598" y="568100"/>
                  </a:lnTo>
                  <a:lnTo>
                    <a:pt x="95948" y="575640"/>
                  </a:lnTo>
                  <a:lnTo>
                    <a:pt x="10419651" y="575640"/>
                  </a:lnTo>
                  <a:lnTo>
                    <a:pt x="10457001" y="568100"/>
                  </a:lnTo>
                  <a:lnTo>
                    <a:pt x="10487499" y="547539"/>
                  </a:lnTo>
                  <a:lnTo>
                    <a:pt x="10508060" y="517041"/>
                  </a:lnTo>
                  <a:lnTo>
                    <a:pt x="10515600" y="479691"/>
                  </a:lnTo>
                  <a:lnTo>
                    <a:pt x="10515600" y="95948"/>
                  </a:lnTo>
                  <a:lnTo>
                    <a:pt x="10508060" y="58603"/>
                  </a:lnTo>
                  <a:lnTo>
                    <a:pt x="10487499" y="28105"/>
                  </a:lnTo>
                  <a:lnTo>
                    <a:pt x="10457001" y="7541"/>
                  </a:lnTo>
                  <a:lnTo>
                    <a:pt x="104196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38199" y="2890328"/>
              <a:ext cx="10510520" cy="575945"/>
            </a:xfrm>
            <a:custGeom>
              <a:avLst/>
              <a:gdLst/>
              <a:ahLst/>
              <a:cxnLst/>
              <a:rect l="l" t="t" r="r" b="b"/>
              <a:pathLst>
                <a:path w="10510520" h="575945">
                  <a:moveTo>
                    <a:pt x="0" y="95896"/>
                  </a:moveTo>
                  <a:lnTo>
                    <a:pt x="7535" y="58569"/>
                  </a:lnTo>
                  <a:lnTo>
                    <a:pt x="28087" y="28087"/>
                  </a:lnTo>
                  <a:lnTo>
                    <a:pt x="58568" y="7536"/>
                  </a:lnTo>
                  <a:lnTo>
                    <a:pt x="95895" y="0"/>
                  </a:lnTo>
                  <a:lnTo>
                    <a:pt x="10414342" y="0"/>
                  </a:lnTo>
                  <a:lnTo>
                    <a:pt x="10451668" y="7536"/>
                  </a:lnTo>
                  <a:lnTo>
                    <a:pt x="10482150" y="28087"/>
                  </a:lnTo>
                  <a:lnTo>
                    <a:pt x="10502701" y="58569"/>
                  </a:lnTo>
                  <a:lnTo>
                    <a:pt x="10510237" y="95896"/>
                  </a:lnTo>
                  <a:lnTo>
                    <a:pt x="10510237" y="479448"/>
                  </a:lnTo>
                  <a:lnTo>
                    <a:pt x="10502701" y="516776"/>
                  </a:lnTo>
                  <a:lnTo>
                    <a:pt x="10482150" y="547257"/>
                  </a:lnTo>
                  <a:lnTo>
                    <a:pt x="10451668" y="567809"/>
                  </a:lnTo>
                  <a:lnTo>
                    <a:pt x="10414342" y="575345"/>
                  </a:lnTo>
                  <a:lnTo>
                    <a:pt x="95895" y="575345"/>
                  </a:lnTo>
                  <a:lnTo>
                    <a:pt x="58568" y="567809"/>
                  </a:lnTo>
                  <a:lnTo>
                    <a:pt x="28087" y="547257"/>
                  </a:lnTo>
                  <a:lnTo>
                    <a:pt x="7535" y="516776"/>
                  </a:lnTo>
                  <a:lnTo>
                    <a:pt x="0" y="479448"/>
                  </a:lnTo>
                  <a:lnTo>
                    <a:pt x="0" y="95896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38199" y="3535085"/>
              <a:ext cx="10515600" cy="575945"/>
            </a:xfrm>
            <a:custGeom>
              <a:avLst/>
              <a:gdLst/>
              <a:ahLst/>
              <a:cxnLst/>
              <a:rect l="l" t="t" r="r" b="b"/>
              <a:pathLst>
                <a:path w="10515600" h="575945">
                  <a:moveTo>
                    <a:pt x="10419651" y="0"/>
                  </a:moveTo>
                  <a:lnTo>
                    <a:pt x="95948" y="0"/>
                  </a:lnTo>
                  <a:lnTo>
                    <a:pt x="58598" y="7541"/>
                  </a:lnTo>
                  <a:lnTo>
                    <a:pt x="28100" y="28105"/>
                  </a:lnTo>
                  <a:lnTo>
                    <a:pt x="7539" y="58603"/>
                  </a:lnTo>
                  <a:lnTo>
                    <a:pt x="0" y="95948"/>
                  </a:lnTo>
                  <a:lnTo>
                    <a:pt x="0" y="479691"/>
                  </a:lnTo>
                  <a:lnTo>
                    <a:pt x="7539" y="517041"/>
                  </a:lnTo>
                  <a:lnTo>
                    <a:pt x="28100" y="547539"/>
                  </a:lnTo>
                  <a:lnTo>
                    <a:pt x="58598" y="568100"/>
                  </a:lnTo>
                  <a:lnTo>
                    <a:pt x="95948" y="575640"/>
                  </a:lnTo>
                  <a:lnTo>
                    <a:pt x="10419651" y="575640"/>
                  </a:lnTo>
                  <a:lnTo>
                    <a:pt x="10457001" y="568100"/>
                  </a:lnTo>
                  <a:lnTo>
                    <a:pt x="10487499" y="547539"/>
                  </a:lnTo>
                  <a:lnTo>
                    <a:pt x="10508060" y="517041"/>
                  </a:lnTo>
                  <a:lnTo>
                    <a:pt x="10515600" y="479691"/>
                  </a:lnTo>
                  <a:lnTo>
                    <a:pt x="10515600" y="95948"/>
                  </a:lnTo>
                  <a:lnTo>
                    <a:pt x="10508060" y="58603"/>
                  </a:lnTo>
                  <a:lnTo>
                    <a:pt x="10487499" y="28105"/>
                  </a:lnTo>
                  <a:lnTo>
                    <a:pt x="10457001" y="7541"/>
                  </a:lnTo>
                  <a:lnTo>
                    <a:pt x="104196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38199" y="3535088"/>
              <a:ext cx="10510520" cy="575945"/>
            </a:xfrm>
            <a:custGeom>
              <a:avLst/>
              <a:gdLst/>
              <a:ahLst/>
              <a:cxnLst/>
              <a:rect l="l" t="t" r="r" b="b"/>
              <a:pathLst>
                <a:path w="10510520" h="575945">
                  <a:moveTo>
                    <a:pt x="0" y="95896"/>
                  </a:moveTo>
                  <a:lnTo>
                    <a:pt x="7535" y="58569"/>
                  </a:lnTo>
                  <a:lnTo>
                    <a:pt x="28087" y="28087"/>
                  </a:lnTo>
                  <a:lnTo>
                    <a:pt x="58568" y="7536"/>
                  </a:lnTo>
                  <a:lnTo>
                    <a:pt x="95895" y="0"/>
                  </a:lnTo>
                  <a:lnTo>
                    <a:pt x="10414342" y="0"/>
                  </a:lnTo>
                  <a:lnTo>
                    <a:pt x="10451668" y="7536"/>
                  </a:lnTo>
                  <a:lnTo>
                    <a:pt x="10482150" y="28087"/>
                  </a:lnTo>
                  <a:lnTo>
                    <a:pt x="10502701" y="58569"/>
                  </a:lnTo>
                  <a:lnTo>
                    <a:pt x="10510237" y="95896"/>
                  </a:lnTo>
                  <a:lnTo>
                    <a:pt x="10510237" y="479448"/>
                  </a:lnTo>
                  <a:lnTo>
                    <a:pt x="10502701" y="516776"/>
                  </a:lnTo>
                  <a:lnTo>
                    <a:pt x="10482150" y="547257"/>
                  </a:lnTo>
                  <a:lnTo>
                    <a:pt x="10451668" y="567809"/>
                  </a:lnTo>
                  <a:lnTo>
                    <a:pt x="10414342" y="575345"/>
                  </a:lnTo>
                  <a:lnTo>
                    <a:pt x="95895" y="575345"/>
                  </a:lnTo>
                  <a:lnTo>
                    <a:pt x="58568" y="567809"/>
                  </a:lnTo>
                  <a:lnTo>
                    <a:pt x="28087" y="547257"/>
                  </a:lnTo>
                  <a:lnTo>
                    <a:pt x="7535" y="516776"/>
                  </a:lnTo>
                  <a:lnTo>
                    <a:pt x="0" y="479448"/>
                  </a:lnTo>
                  <a:lnTo>
                    <a:pt x="0" y="95896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38199" y="4179844"/>
              <a:ext cx="10515600" cy="575945"/>
            </a:xfrm>
            <a:custGeom>
              <a:avLst/>
              <a:gdLst/>
              <a:ahLst/>
              <a:cxnLst/>
              <a:rect l="l" t="t" r="r" b="b"/>
              <a:pathLst>
                <a:path w="10515600" h="575945">
                  <a:moveTo>
                    <a:pt x="10419651" y="0"/>
                  </a:moveTo>
                  <a:lnTo>
                    <a:pt x="95948" y="0"/>
                  </a:lnTo>
                  <a:lnTo>
                    <a:pt x="58598" y="7541"/>
                  </a:lnTo>
                  <a:lnTo>
                    <a:pt x="28100" y="28105"/>
                  </a:lnTo>
                  <a:lnTo>
                    <a:pt x="7539" y="58603"/>
                  </a:lnTo>
                  <a:lnTo>
                    <a:pt x="0" y="95948"/>
                  </a:lnTo>
                  <a:lnTo>
                    <a:pt x="0" y="479691"/>
                  </a:lnTo>
                  <a:lnTo>
                    <a:pt x="7539" y="517041"/>
                  </a:lnTo>
                  <a:lnTo>
                    <a:pt x="28100" y="547539"/>
                  </a:lnTo>
                  <a:lnTo>
                    <a:pt x="58598" y="568100"/>
                  </a:lnTo>
                  <a:lnTo>
                    <a:pt x="95948" y="575640"/>
                  </a:lnTo>
                  <a:lnTo>
                    <a:pt x="10419651" y="575640"/>
                  </a:lnTo>
                  <a:lnTo>
                    <a:pt x="10457001" y="568100"/>
                  </a:lnTo>
                  <a:lnTo>
                    <a:pt x="10487499" y="547539"/>
                  </a:lnTo>
                  <a:lnTo>
                    <a:pt x="10508060" y="517041"/>
                  </a:lnTo>
                  <a:lnTo>
                    <a:pt x="10515600" y="479691"/>
                  </a:lnTo>
                  <a:lnTo>
                    <a:pt x="10515600" y="95948"/>
                  </a:lnTo>
                  <a:lnTo>
                    <a:pt x="10508060" y="58603"/>
                  </a:lnTo>
                  <a:lnTo>
                    <a:pt x="10487499" y="28105"/>
                  </a:lnTo>
                  <a:lnTo>
                    <a:pt x="10457001" y="7541"/>
                  </a:lnTo>
                  <a:lnTo>
                    <a:pt x="104196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38199" y="4179848"/>
              <a:ext cx="10510520" cy="575945"/>
            </a:xfrm>
            <a:custGeom>
              <a:avLst/>
              <a:gdLst/>
              <a:ahLst/>
              <a:cxnLst/>
              <a:rect l="l" t="t" r="r" b="b"/>
              <a:pathLst>
                <a:path w="10510520" h="575945">
                  <a:moveTo>
                    <a:pt x="0" y="95896"/>
                  </a:moveTo>
                  <a:lnTo>
                    <a:pt x="7535" y="58569"/>
                  </a:lnTo>
                  <a:lnTo>
                    <a:pt x="28087" y="28087"/>
                  </a:lnTo>
                  <a:lnTo>
                    <a:pt x="58568" y="7536"/>
                  </a:lnTo>
                  <a:lnTo>
                    <a:pt x="95895" y="0"/>
                  </a:lnTo>
                  <a:lnTo>
                    <a:pt x="10414342" y="0"/>
                  </a:lnTo>
                  <a:lnTo>
                    <a:pt x="10451668" y="7536"/>
                  </a:lnTo>
                  <a:lnTo>
                    <a:pt x="10482150" y="28087"/>
                  </a:lnTo>
                  <a:lnTo>
                    <a:pt x="10502701" y="58569"/>
                  </a:lnTo>
                  <a:lnTo>
                    <a:pt x="10510237" y="95896"/>
                  </a:lnTo>
                  <a:lnTo>
                    <a:pt x="10510237" y="479448"/>
                  </a:lnTo>
                  <a:lnTo>
                    <a:pt x="10502701" y="516776"/>
                  </a:lnTo>
                  <a:lnTo>
                    <a:pt x="10482150" y="547257"/>
                  </a:lnTo>
                  <a:lnTo>
                    <a:pt x="10451668" y="567809"/>
                  </a:lnTo>
                  <a:lnTo>
                    <a:pt x="10414342" y="575345"/>
                  </a:lnTo>
                  <a:lnTo>
                    <a:pt x="95895" y="575345"/>
                  </a:lnTo>
                  <a:lnTo>
                    <a:pt x="58568" y="567809"/>
                  </a:lnTo>
                  <a:lnTo>
                    <a:pt x="28087" y="547257"/>
                  </a:lnTo>
                  <a:lnTo>
                    <a:pt x="7535" y="516776"/>
                  </a:lnTo>
                  <a:lnTo>
                    <a:pt x="0" y="479448"/>
                  </a:lnTo>
                  <a:lnTo>
                    <a:pt x="0" y="95896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38199" y="4824604"/>
              <a:ext cx="10515600" cy="575945"/>
            </a:xfrm>
            <a:custGeom>
              <a:avLst/>
              <a:gdLst/>
              <a:ahLst/>
              <a:cxnLst/>
              <a:rect l="l" t="t" r="r" b="b"/>
              <a:pathLst>
                <a:path w="10515600" h="575945">
                  <a:moveTo>
                    <a:pt x="10419651" y="0"/>
                  </a:moveTo>
                  <a:lnTo>
                    <a:pt x="95948" y="0"/>
                  </a:lnTo>
                  <a:lnTo>
                    <a:pt x="58598" y="7541"/>
                  </a:lnTo>
                  <a:lnTo>
                    <a:pt x="28100" y="28105"/>
                  </a:lnTo>
                  <a:lnTo>
                    <a:pt x="7539" y="58603"/>
                  </a:lnTo>
                  <a:lnTo>
                    <a:pt x="0" y="95948"/>
                  </a:lnTo>
                  <a:lnTo>
                    <a:pt x="0" y="479691"/>
                  </a:lnTo>
                  <a:lnTo>
                    <a:pt x="7539" y="517041"/>
                  </a:lnTo>
                  <a:lnTo>
                    <a:pt x="28100" y="547539"/>
                  </a:lnTo>
                  <a:lnTo>
                    <a:pt x="58598" y="568100"/>
                  </a:lnTo>
                  <a:lnTo>
                    <a:pt x="95948" y="575640"/>
                  </a:lnTo>
                  <a:lnTo>
                    <a:pt x="10419651" y="575640"/>
                  </a:lnTo>
                  <a:lnTo>
                    <a:pt x="10457001" y="568100"/>
                  </a:lnTo>
                  <a:lnTo>
                    <a:pt x="10487499" y="547539"/>
                  </a:lnTo>
                  <a:lnTo>
                    <a:pt x="10508060" y="517041"/>
                  </a:lnTo>
                  <a:lnTo>
                    <a:pt x="10515600" y="479691"/>
                  </a:lnTo>
                  <a:lnTo>
                    <a:pt x="10515600" y="95948"/>
                  </a:lnTo>
                  <a:lnTo>
                    <a:pt x="10508060" y="58603"/>
                  </a:lnTo>
                  <a:lnTo>
                    <a:pt x="10487499" y="28105"/>
                  </a:lnTo>
                  <a:lnTo>
                    <a:pt x="10457001" y="7541"/>
                  </a:lnTo>
                  <a:lnTo>
                    <a:pt x="10419651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38199" y="4824608"/>
              <a:ext cx="10510520" cy="575945"/>
            </a:xfrm>
            <a:custGeom>
              <a:avLst/>
              <a:gdLst/>
              <a:ahLst/>
              <a:cxnLst/>
              <a:rect l="l" t="t" r="r" b="b"/>
              <a:pathLst>
                <a:path w="10510520" h="575945">
                  <a:moveTo>
                    <a:pt x="0" y="95896"/>
                  </a:moveTo>
                  <a:lnTo>
                    <a:pt x="7535" y="58569"/>
                  </a:lnTo>
                  <a:lnTo>
                    <a:pt x="28087" y="28087"/>
                  </a:lnTo>
                  <a:lnTo>
                    <a:pt x="58568" y="7536"/>
                  </a:lnTo>
                  <a:lnTo>
                    <a:pt x="95895" y="0"/>
                  </a:lnTo>
                  <a:lnTo>
                    <a:pt x="10414342" y="0"/>
                  </a:lnTo>
                  <a:lnTo>
                    <a:pt x="10451668" y="7536"/>
                  </a:lnTo>
                  <a:lnTo>
                    <a:pt x="10482150" y="28087"/>
                  </a:lnTo>
                  <a:lnTo>
                    <a:pt x="10502701" y="58569"/>
                  </a:lnTo>
                  <a:lnTo>
                    <a:pt x="10510237" y="95896"/>
                  </a:lnTo>
                  <a:lnTo>
                    <a:pt x="10510237" y="479448"/>
                  </a:lnTo>
                  <a:lnTo>
                    <a:pt x="10502701" y="516776"/>
                  </a:lnTo>
                  <a:lnTo>
                    <a:pt x="10482150" y="547257"/>
                  </a:lnTo>
                  <a:lnTo>
                    <a:pt x="10451668" y="567809"/>
                  </a:lnTo>
                  <a:lnTo>
                    <a:pt x="10414342" y="575345"/>
                  </a:lnTo>
                  <a:lnTo>
                    <a:pt x="95895" y="575345"/>
                  </a:lnTo>
                  <a:lnTo>
                    <a:pt x="58568" y="567809"/>
                  </a:lnTo>
                  <a:lnTo>
                    <a:pt x="28087" y="547257"/>
                  </a:lnTo>
                  <a:lnTo>
                    <a:pt x="7535" y="516776"/>
                  </a:lnTo>
                  <a:lnTo>
                    <a:pt x="0" y="479448"/>
                  </a:lnTo>
                  <a:lnTo>
                    <a:pt x="0" y="95896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02194" rIns="0" bIns="0" rtlCol="0" vert="horz">
            <a:spAutoFit/>
          </a:bodyPr>
          <a:lstStyle/>
          <a:p>
            <a:pPr marL="41910">
              <a:lnSpc>
                <a:spcPct val="100000"/>
              </a:lnSpc>
              <a:spcBef>
                <a:spcPts val="100"/>
              </a:spcBef>
            </a:pP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Governor’s</a:t>
            </a:r>
            <a:r>
              <a:rPr dirty="0" spc="-5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dirty="0" spc="-5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withdrawals:</a:t>
            </a:r>
          </a:p>
          <a:p>
            <a:pPr marL="41910">
              <a:lnSpc>
                <a:spcPct val="100000"/>
              </a:lnSpc>
              <a:spcBef>
                <a:spcPts val="2205"/>
              </a:spcBef>
            </a:pP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Roughly</a:t>
            </a:r>
            <a:r>
              <a:rPr dirty="0" spc="-2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$3</a:t>
            </a: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billion</a:t>
            </a:r>
            <a:r>
              <a:rPr dirty="0" spc="-2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pc="-2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2023-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dirty="0" spc="-1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25" b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</a:p>
          <a:p>
            <a:pPr marL="41910">
              <a:lnSpc>
                <a:spcPct val="100000"/>
              </a:lnSpc>
              <a:spcBef>
                <a:spcPts val="2185"/>
              </a:spcBef>
            </a:pP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$2.7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billion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pc="-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dirty="0" spc="-25" b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</a:p>
          <a:p>
            <a:pPr marL="41910">
              <a:lnSpc>
                <a:spcPct val="100000"/>
              </a:lnSpc>
              <a:spcBef>
                <a:spcPts val="2210"/>
              </a:spcBef>
            </a:pP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pc="-4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pc="-4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remaining</a:t>
            </a:r>
            <a:r>
              <a:rPr dirty="0" spc="-3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PSSSA</a:t>
            </a:r>
            <a:r>
              <a:rPr dirty="0" spc="-4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balance</a:t>
            </a:r>
            <a:r>
              <a:rPr dirty="0" spc="-3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pc="-4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pc="-3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dirty="0" spc="-4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00"/>
                </a:solidFill>
              </a:rPr>
              <a:t>$3.8</a:t>
            </a:r>
            <a:r>
              <a:rPr dirty="0" spc="-3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billion</a:t>
            </a:r>
            <a:r>
              <a:rPr dirty="0" spc="-35">
                <a:solidFill>
                  <a:srgbClr val="FFFF00"/>
                </a:solidFill>
              </a:rPr>
              <a:t>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pc="-4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pc="-3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dirty="0" spc="-4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pc="-3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FFFFFF"/>
                </a:solidFill>
                <a:latin typeface="Calibri"/>
                <a:cs typeface="Calibri"/>
              </a:rPr>
              <a:t>2024-</a:t>
            </a:r>
            <a:r>
              <a:rPr dirty="0" spc="-25" b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32308"/>
            <a:ext cx="5856605" cy="1071245"/>
          </a:xfrm>
          <a:prstGeom prst="rect"/>
        </p:spPr>
        <p:txBody>
          <a:bodyPr wrap="square" lIns="0" tIns="72390" rIns="0" bIns="0" rtlCol="0" vert="horz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0"/>
              </a:spcBef>
            </a:pPr>
            <a:r>
              <a:rPr dirty="0" sz="3600">
                <a:solidFill>
                  <a:srgbClr val="FFFFFF"/>
                </a:solidFill>
              </a:rPr>
              <a:t>University</a:t>
            </a:r>
            <a:r>
              <a:rPr dirty="0" sz="3600" spc="-125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of</a:t>
            </a:r>
            <a:r>
              <a:rPr dirty="0" sz="3600" spc="-12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California</a:t>
            </a:r>
            <a:r>
              <a:rPr dirty="0" sz="3600" spc="-114">
                <a:solidFill>
                  <a:srgbClr val="FFFFFF"/>
                </a:solidFill>
              </a:rPr>
              <a:t> </a:t>
            </a:r>
            <a:r>
              <a:rPr dirty="0" sz="3600" spc="-20">
                <a:solidFill>
                  <a:srgbClr val="FFFFFF"/>
                </a:solidFill>
              </a:rPr>
              <a:t>(UC) </a:t>
            </a:r>
            <a:r>
              <a:rPr dirty="0" sz="3600">
                <a:solidFill>
                  <a:srgbClr val="FFFFFF"/>
                </a:solidFill>
              </a:rPr>
              <a:t>California</a:t>
            </a:r>
            <a:r>
              <a:rPr dirty="0" sz="3600" spc="-175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State</a:t>
            </a:r>
            <a:r>
              <a:rPr dirty="0" sz="3600" spc="-18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University</a:t>
            </a:r>
            <a:r>
              <a:rPr dirty="0" sz="3600" spc="-175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(CSU)</a:t>
            </a:r>
            <a:endParaRPr sz="3600"/>
          </a:p>
        </p:txBody>
      </p:sp>
      <p:grpSp>
        <p:nvGrpSpPr>
          <p:cNvPr id="3" name="object 3" descr=""/>
          <p:cNvGrpSpPr/>
          <p:nvPr/>
        </p:nvGrpSpPr>
        <p:grpSpPr>
          <a:xfrm>
            <a:off x="831853" y="2128128"/>
            <a:ext cx="10523220" cy="4033520"/>
            <a:chOff x="831853" y="2128128"/>
            <a:chExt cx="10523220" cy="4033520"/>
          </a:xfrm>
        </p:grpSpPr>
        <p:sp>
          <p:nvSpPr>
            <p:cNvPr id="4" name="object 4" descr=""/>
            <p:cNvSpPr/>
            <p:nvPr/>
          </p:nvSpPr>
          <p:spPr>
            <a:xfrm>
              <a:off x="838199" y="2134480"/>
              <a:ext cx="10515600" cy="953769"/>
            </a:xfrm>
            <a:custGeom>
              <a:avLst/>
              <a:gdLst/>
              <a:ahLst/>
              <a:cxnLst/>
              <a:rect l="l" t="t" r="r" b="b"/>
              <a:pathLst>
                <a:path w="10515600" h="953769">
                  <a:moveTo>
                    <a:pt x="10356697" y="0"/>
                  </a:moveTo>
                  <a:lnTo>
                    <a:pt x="158902" y="0"/>
                  </a:lnTo>
                  <a:lnTo>
                    <a:pt x="108677" y="8101"/>
                  </a:lnTo>
                  <a:lnTo>
                    <a:pt x="65057" y="30659"/>
                  </a:lnTo>
                  <a:lnTo>
                    <a:pt x="30659" y="65057"/>
                  </a:lnTo>
                  <a:lnTo>
                    <a:pt x="8101" y="108677"/>
                  </a:lnTo>
                  <a:lnTo>
                    <a:pt x="0" y="158902"/>
                  </a:lnTo>
                  <a:lnTo>
                    <a:pt x="0" y="794486"/>
                  </a:lnTo>
                  <a:lnTo>
                    <a:pt x="8101" y="844717"/>
                  </a:lnTo>
                  <a:lnTo>
                    <a:pt x="30659" y="888341"/>
                  </a:lnTo>
                  <a:lnTo>
                    <a:pt x="65057" y="922741"/>
                  </a:lnTo>
                  <a:lnTo>
                    <a:pt x="108677" y="945300"/>
                  </a:lnTo>
                  <a:lnTo>
                    <a:pt x="158902" y="953401"/>
                  </a:lnTo>
                  <a:lnTo>
                    <a:pt x="10356697" y="953401"/>
                  </a:lnTo>
                  <a:lnTo>
                    <a:pt x="10406922" y="945300"/>
                  </a:lnTo>
                  <a:lnTo>
                    <a:pt x="10450542" y="922741"/>
                  </a:lnTo>
                  <a:lnTo>
                    <a:pt x="10484940" y="888341"/>
                  </a:lnTo>
                  <a:lnTo>
                    <a:pt x="10507498" y="844717"/>
                  </a:lnTo>
                  <a:lnTo>
                    <a:pt x="10515600" y="794486"/>
                  </a:lnTo>
                  <a:lnTo>
                    <a:pt x="10515600" y="158902"/>
                  </a:lnTo>
                  <a:lnTo>
                    <a:pt x="10507498" y="108677"/>
                  </a:lnTo>
                  <a:lnTo>
                    <a:pt x="10484940" y="65057"/>
                  </a:lnTo>
                  <a:lnTo>
                    <a:pt x="10450542" y="30659"/>
                  </a:lnTo>
                  <a:lnTo>
                    <a:pt x="10406922" y="8101"/>
                  </a:lnTo>
                  <a:lnTo>
                    <a:pt x="10356697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38199" y="2134475"/>
              <a:ext cx="10510520" cy="953135"/>
            </a:xfrm>
            <a:custGeom>
              <a:avLst/>
              <a:gdLst/>
              <a:ahLst/>
              <a:cxnLst/>
              <a:rect l="l" t="t" r="r" b="b"/>
              <a:pathLst>
                <a:path w="10510520" h="953135">
                  <a:moveTo>
                    <a:pt x="0" y="158827"/>
                  </a:moveTo>
                  <a:lnTo>
                    <a:pt x="8097" y="108625"/>
                  </a:lnTo>
                  <a:lnTo>
                    <a:pt x="30644" y="65025"/>
                  </a:lnTo>
                  <a:lnTo>
                    <a:pt x="65025" y="30644"/>
                  </a:lnTo>
                  <a:lnTo>
                    <a:pt x="108624" y="8097"/>
                  </a:lnTo>
                  <a:lnTo>
                    <a:pt x="158825" y="0"/>
                  </a:lnTo>
                  <a:lnTo>
                    <a:pt x="10351411" y="0"/>
                  </a:lnTo>
                  <a:lnTo>
                    <a:pt x="10401612" y="8097"/>
                  </a:lnTo>
                  <a:lnTo>
                    <a:pt x="10445212" y="30644"/>
                  </a:lnTo>
                  <a:lnTo>
                    <a:pt x="10479593" y="65025"/>
                  </a:lnTo>
                  <a:lnTo>
                    <a:pt x="10502140" y="108625"/>
                  </a:lnTo>
                  <a:lnTo>
                    <a:pt x="10510237" y="158827"/>
                  </a:lnTo>
                  <a:lnTo>
                    <a:pt x="10510237" y="794089"/>
                  </a:lnTo>
                  <a:lnTo>
                    <a:pt x="10502140" y="844291"/>
                  </a:lnTo>
                  <a:lnTo>
                    <a:pt x="10479593" y="887890"/>
                  </a:lnTo>
                  <a:lnTo>
                    <a:pt x="10445212" y="922272"/>
                  </a:lnTo>
                  <a:lnTo>
                    <a:pt x="10401612" y="944819"/>
                  </a:lnTo>
                  <a:lnTo>
                    <a:pt x="10351411" y="952916"/>
                  </a:lnTo>
                  <a:lnTo>
                    <a:pt x="158825" y="952916"/>
                  </a:lnTo>
                  <a:lnTo>
                    <a:pt x="108624" y="944819"/>
                  </a:lnTo>
                  <a:lnTo>
                    <a:pt x="65025" y="922272"/>
                  </a:lnTo>
                  <a:lnTo>
                    <a:pt x="30644" y="887890"/>
                  </a:lnTo>
                  <a:lnTo>
                    <a:pt x="8097" y="844291"/>
                  </a:lnTo>
                  <a:lnTo>
                    <a:pt x="0" y="794089"/>
                  </a:lnTo>
                  <a:lnTo>
                    <a:pt x="0" y="158827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38199" y="3157005"/>
              <a:ext cx="10515600" cy="953769"/>
            </a:xfrm>
            <a:custGeom>
              <a:avLst/>
              <a:gdLst/>
              <a:ahLst/>
              <a:cxnLst/>
              <a:rect l="l" t="t" r="r" b="b"/>
              <a:pathLst>
                <a:path w="10515600" h="953770">
                  <a:moveTo>
                    <a:pt x="10356697" y="0"/>
                  </a:moveTo>
                  <a:lnTo>
                    <a:pt x="158902" y="0"/>
                  </a:lnTo>
                  <a:lnTo>
                    <a:pt x="108677" y="8101"/>
                  </a:lnTo>
                  <a:lnTo>
                    <a:pt x="65057" y="30659"/>
                  </a:lnTo>
                  <a:lnTo>
                    <a:pt x="30659" y="65057"/>
                  </a:lnTo>
                  <a:lnTo>
                    <a:pt x="8101" y="108677"/>
                  </a:lnTo>
                  <a:lnTo>
                    <a:pt x="0" y="158902"/>
                  </a:lnTo>
                  <a:lnTo>
                    <a:pt x="0" y="794486"/>
                  </a:lnTo>
                  <a:lnTo>
                    <a:pt x="8101" y="844717"/>
                  </a:lnTo>
                  <a:lnTo>
                    <a:pt x="30659" y="888341"/>
                  </a:lnTo>
                  <a:lnTo>
                    <a:pt x="65057" y="922741"/>
                  </a:lnTo>
                  <a:lnTo>
                    <a:pt x="108677" y="945300"/>
                  </a:lnTo>
                  <a:lnTo>
                    <a:pt x="158902" y="953401"/>
                  </a:lnTo>
                  <a:lnTo>
                    <a:pt x="10356697" y="953401"/>
                  </a:lnTo>
                  <a:lnTo>
                    <a:pt x="10406922" y="945300"/>
                  </a:lnTo>
                  <a:lnTo>
                    <a:pt x="10450542" y="922741"/>
                  </a:lnTo>
                  <a:lnTo>
                    <a:pt x="10484940" y="888341"/>
                  </a:lnTo>
                  <a:lnTo>
                    <a:pt x="10507498" y="844717"/>
                  </a:lnTo>
                  <a:lnTo>
                    <a:pt x="10515600" y="794486"/>
                  </a:lnTo>
                  <a:lnTo>
                    <a:pt x="10515600" y="158902"/>
                  </a:lnTo>
                  <a:lnTo>
                    <a:pt x="10507498" y="108677"/>
                  </a:lnTo>
                  <a:lnTo>
                    <a:pt x="10484940" y="65057"/>
                  </a:lnTo>
                  <a:lnTo>
                    <a:pt x="10450542" y="30659"/>
                  </a:lnTo>
                  <a:lnTo>
                    <a:pt x="10406922" y="8101"/>
                  </a:lnTo>
                  <a:lnTo>
                    <a:pt x="10356697" y="0"/>
                  </a:lnTo>
                  <a:close/>
                </a:path>
              </a:pathLst>
            </a:custGeom>
            <a:solidFill>
              <a:srgbClr val="52CA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38199" y="3156998"/>
              <a:ext cx="10510520" cy="953135"/>
            </a:xfrm>
            <a:custGeom>
              <a:avLst/>
              <a:gdLst/>
              <a:ahLst/>
              <a:cxnLst/>
              <a:rect l="l" t="t" r="r" b="b"/>
              <a:pathLst>
                <a:path w="10510520" h="953135">
                  <a:moveTo>
                    <a:pt x="0" y="158827"/>
                  </a:moveTo>
                  <a:lnTo>
                    <a:pt x="8097" y="108625"/>
                  </a:lnTo>
                  <a:lnTo>
                    <a:pt x="30644" y="65025"/>
                  </a:lnTo>
                  <a:lnTo>
                    <a:pt x="65025" y="30644"/>
                  </a:lnTo>
                  <a:lnTo>
                    <a:pt x="108624" y="8097"/>
                  </a:lnTo>
                  <a:lnTo>
                    <a:pt x="158825" y="0"/>
                  </a:lnTo>
                  <a:lnTo>
                    <a:pt x="10351411" y="0"/>
                  </a:lnTo>
                  <a:lnTo>
                    <a:pt x="10401612" y="8097"/>
                  </a:lnTo>
                  <a:lnTo>
                    <a:pt x="10445212" y="30644"/>
                  </a:lnTo>
                  <a:lnTo>
                    <a:pt x="10479593" y="65025"/>
                  </a:lnTo>
                  <a:lnTo>
                    <a:pt x="10502140" y="108625"/>
                  </a:lnTo>
                  <a:lnTo>
                    <a:pt x="10510237" y="158827"/>
                  </a:lnTo>
                  <a:lnTo>
                    <a:pt x="10510237" y="794089"/>
                  </a:lnTo>
                  <a:lnTo>
                    <a:pt x="10502140" y="844291"/>
                  </a:lnTo>
                  <a:lnTo>
                    <a:pt x="10479593" y="887890"/>
                  </a:lnTo>
                  <a:lnTo>
                    <a:pt x="10445212" y="922272"/>
                  </a:lnTo>
                  <a:lnTo>
                    <a:pt x="10401612" y="944819"/>
                  </a:lnTo>
                  <a:lnTo>
                    <a:pt x="10351411" y="952916"/>
                  </a:lnTo>
                  <a:lnTo>
                    <a:pt x="158825" y="952916"/>
                  </a:lnTo>
                  <a:lnTo>
                    <a:pt x="108624" y="944819"/>
                  </a:lnTo>
                  <a:lnTo>
                    <a:pt x="65025" y="922272"/>
                  </a:lnTo>
                  <a:lnTo>
                    <a:pt x="30644" y="887890"/>
                  </a:lnTo>
                  <a:lnTo>
                    <a:pt x="8097" y="844291"/>
                  </a:lnTo>
                  <a:lnTo>
                    <a:pt x="0" y="794089"/>
                  </a:lnTo>
                  <a:lnTo>
                    <a:pt x="0" y="158827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38199" y="4179529"/>
              <a:ext cx="10515600" cy="953769"/>
            </a:xfrm>
            <a:custGeom>
              <a:avLst/>
              <a:gdLst/>
              <a:ahLst/>
              <a:cxnLst/>
              <a:rect l="l" t="t" r="r" b="b"/>
              <a:pathLst>
                <a:path w="10515600" h="953770">
                  <a:moveTo>
                    <a:pt x="10356697" y="0"/>
                  </a:moveTo>
                  <a:lnTo>
                    <a:pt x="158902" y="0"/>
                  </a:lnTo>
                  <a:lnTo>
                    <a:pt x="108677" y="8101"/>
                  </a:lnTo>
                  <a:lnTo>
                    <a:pt x="65057" y="30659"/>
                  </a:lnTo>
                  <a:lnTo>
                    <a:pt x="30659" y="65057"/>
                  </a:lnTo>
                  <a:lnTo>
                    <a:pt x="8101" y="108677"/>
                  </a:lnTo>
                  <a:lnTo>
                    <a:pt x="0" y="158902"/>
                  </a:lnTo>
                  <a:lnTo>
                    <a:pt x="0" y="794486"/>
                  </a:lnTo>
                  <a:lnTo>
                    <a:pt x="8101" y="844717"/>
                  </a:lnTo>
                  <a:lnTo>
                    <a:pt x="30659" y="888341"/>
                  </a:lnTo>
                  <a:lnTo>
                    <a:pt x="65057" y="922741"/>
                  </a:lnTo>
                  <a:lnTo>
                    <a:pt x="108677" y="945300"/>
                  </a:lnTo>
                  <a:lnTo>
                    <a:pt x="158902" y="953401"/>
                  </a:lnTo>
                  <a:lnTo>
                    <a:pt x="10356697" y="953401"/>
                  </a:lnTo>
                  <a:lnTo>
                    <a:pt x="10406922" y="945300"/>
                  </a:lnTo>
                  <a:lnTo>
                    <a:pt x="10450542" y="922741"/>
                  </a:lnTo>
                  <a:lnTo>
                    <a:pt x="10484940" y="888341"/>
                  </a:lnTo>
                  <a:lnTo>
                    <a:pt x="10507498" y="844717"/>
                  </a:lnTo>
                  <a:lnTo>
                    <a:pt x="10515600" y="794486"/>
                  </a:lnTo>
                  <a:lnTo>
                    <a:pt x="10515600" y="158902"/>
                  </a:lnTo>
                  <a:lnTo>
                    <a:pt x="10507498" y="108677"/>
                  </a:lnTo>
                  <a:lnTo>
                    <a:pt x="10484940" y="65057"/>
                  </a:lnTo>
                  <a:lnTo>
                    <a:pt x="10450542" y="30659"/>
                  </a:lnTo>
                  <a:lnTo>
                    <a:pt x="10406922" y="8101"/>
                  </a:lnTo>
                  <a:lnTo>
                    <a:pt x="10356697" y="0"/>
                  </a:lnTo>
                  <a:close/>
                </a:path>
              </a:pathLst>
            </a:custGeom>
            <a:solidFill>
              <a:srgbClr val="49BF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38199" y="4179522"/>
              <a:ext cx="10510520" cy="953135"/>
            </a:xfrm>
            <a:custGeom>
              <a:avLst/>
              <a:gdLst/>
              <a:ahLst/>
              <a:cxnLst/>
              <a:rect l="l" t="t" r="r" b="b"/>
              <a:pathLst>
                <a:path w="10510520" h="953135">
                  <a:moveTo>
                    <a:pt x="0" y="158827"/>
                  </a:moveTo>
                  <a:lnTo>
                    <a:pt x="8097" y="108625"/>
                  </a:lnTo>
                  <a:lnTo>
                    <a:pt x="30644" y="65025"/>
                  </a:lnTo>
                  <a:lnTo>
                    <a:pt x="65025" y="30644"/>
                  </a:lnTo>
                  <a:lnTo>
                    <a:pt x="108624" y="8097"/>
                  </a:lnTo>
                  <a:lnTo>
                    <a:pt x="158825" y="0"/>
                  </a:lnTo>
                  <a:lnTo>
                    <a:pt x="10351411" y="0"/>
                  </a:lnTo>
                  <a:lnTo>
                    <a:pt x="10401612" y="8097"/>
                  </a:lnTo>
                  <a:lnTo>
                    <a:pt x="10445212" y="30644"/>
                  </a:lnTo>
                  <a:lnTo>
                    <a:pt x="10479593" y="65025"/>
                  </a:lnTo>
                  <a:lnTo>
                    <a:pt x="10502140" y="108625"/>
                  </a:lnTo>
                  <a:lnTo>
                    <a:pt x="10510237" y="158827"/>
                  </a:lnTo>
                  <a:lnTo>
                    <a:pt x="10510237" y="794089"/>
                  </a:lnTo>
                  <a:lnTo>
                    <a:pt x="10502140" y="844291"/>
                  </a:lnTo>
                  <a:lnTo>
                    <a:pt x="10479593" y="887890"/>
                  </a:lnTo>
                  <a:lnTo>
                    <a:pt x="10445212" y="922272"/>
                  </a:lnTo>
                  <a:lnTo>
                    <a:pt x="10401612" y="944819"/>
                  </a:lnTo>
                  <a:lnTo>
                    <a:pt x="10351411" y="952916"/>
                  </a:lnTo>
                  <a:lnTo>
                    <a:pt x="158825" y="952916"/>
                  </a:lnTo>
                  <a:lnTo>
                    <a:pt x="108624" y="944819"/>
                  </a:lnTo>
                  <a:lnTo>
                    <a:pt x="65025" y="922272"/>
                  </a:lnTo>
                  <a:lnTo>
                    <a:pt x="30644" y="887890"/>
                  </a:lnTo>
                  <a:lnTo>
                    <a:pt x="8097" y="844291"/>
                  </a:lnTo>
                  <a:lnTo>
                    <a:pt x="0" y="794089"/>
                  </a:lnTo>
                  <a:lnTo>
                    <a:pt x="0" y="158827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38199" y="5202039"/>
              <a:ext cx="10515600" cy="953769"/>
            </a:xfrm>
            <a:custGeom>
              <a:avLst/>
              <a:gdLst/>
              <a:ahLst/>
              <a:cxnLst/>
              <a:rect l="l" t="t" r="r" b="b"/>
              <a:pathLst>
                <a:path w="10515600" h="953770">
                  <a:moveTo>
                    <a:pt x="10356697" y="0"/>
                  </a:moveTo>
                  <a:lnTo>
                    <a:pt x="158902" y="0"/>
                  </a:lnTo>
                  <a:lnTo>
                    <a:pt x="108677" y="8102"/>
                  </a:lnTo>
                  <a:lnTo>
                    <a:pt x="65057" y="30664"/>
                  </a:lnTo>
                  <a:lnTo>
                    <a:pt x="30659" y="65065"/>
                  </a:lnTo>
                  <a:lnTo>
                    <a:pt x="8101" y="108689"/>
                  </a:lnTo>
                  <a:lnTo>
                    <a:pt x="0" y="158915"/>
                  </a:lnTo>
                  <a:lnTo>
                    <a:pt x="0" y="794499"/>
                  </a:lnTo>
                  <a:lnTo>
                    <a:pt x="8101" y="844730"/>
                  </a:lnTo>
                  <a:lnTo>
                    <a:pt x="30659" y="888353"/>
                  </a:lnTo>
                  <a:lnTo>
                    <a:pt x="65057" y="922753"/>
                  </a:lnTo>
                  <a:lnTo>
                    <a:pt x="108677" y="945313"/>
                  </a:lnTo>
                  <a:lnTo>
                    <a:pt x="158902" y="953414"/>
                  </a:lnTo>
                  <a:lnTo>
                    <a:pt x="10356697" y="953414"/>
                  </a:lnTo>
                  <a:lnTo>
                    <a:pt x="10406922" y="945313"/>
                  </a:lnTo>
                  <a:lnTo>
                    <a:pt x="10450542" y="922753"/>
                  </a:lnTo>
                  <a:lnTo>
                    <a:pt x="10484940" y="888353"/>
                  </a:lnTo>
                  <a:lnTo>
                    <a:pt x="10507498" y="844730"/>
                  </a:lnTo>
                  <a:lnTo>
                    <a:pt x="10515600" y="794499"/>
                  </a:lnTo>
                  <a:lnTo>
                    <a:pt x="10515600" y="158915"/>
                  </a:lnTo>
                  <a:lnTo>
                    <a:pt x="10507498" y="108689"/>
                  </a:lnTo>
                  <a:lnTo>
                    <a:pt x="10484940" y="65065"/>
                  </a:lnTo>
                  <a:lnTo>
                    <a:pt x="10450542" y="30664"/>
                  </a:lnTo>
                  <a:lnTo>
                    <a:pt x="10406922" y="8102"/>
                  </a:lnTo>
                  <a:lnTo>
                    <a:pt x="10356697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38199" y="5202045"/>
              <a:ext cx="10510520" cy="953135"/>
            </a:xfrm>
            <a:custGeom>
              <a:avLst/>
              <a:gdLst/>
              <a:ahLst/>
              <a:cxnLst/>
              <a:rect l="l" t="t" r="r" b="b"/>
              <a:pathLst>
                <a:path w="10510520" h="953135">
                  <a:moveTo>
                    <a:pt x="0" y="158827"/>
                  </a:moveTo>
                  <a:lnTo>
                    <a:pt x="8097" y="108625"/>
                  </a:lnTo>
                  <a:lnTo>
                    <a:pt x="30644" y="65025"/>
                  </a:lnTo>
                  <a:lnTo>
                    <a:pt x="65025" y="30644"/>
                  </a:lnTo>
                  <a:lnTo>
                    <a:pt x="108624" y="8097"/>
                  </a:lnTo>
                  <a:lnTo>
                    <a:pt x="158825" y="0"/>
                  </a:lnTo>
                  <a:lnTo>
                    <a:pt x="10351411" y="0"/>
                  </a:lnTo>
                  <a:lnTo>
                    <a:pt x="10401612" y="8097"/>
                  </a:lnTo>
                  <a:lnTo>
                    <a:pt x="10445212" y="30644"/>
                  </a:lnTo>
                  <a:lnTo>
                    <a:pt x="10479593" y="65025"/>
                  </a:lnTo>
                  <a:lnTo>
                    <a:pt x="10502140" y="108625"/>
                  </a:lnTo>
                  <a:lnTo>
                    <a:pt x="10510237" y="158827"/>
                  </a:lnTo>
                  <a:lnTo>
                    <a:pt x="10510237" y="794089"/>
                  </a:lnTo>
                  <a:lnTo>
                    <a:pt x="10502140" y="844291"/>
                  </a:lnTo>
                  <a:lnTo>
                    <a:pt x="10479593" y="887890"/>
                  </a:lnTo>
                  <a:lnTo>
                    <a:pt x="10445212" y="922272"/>
                  </a:lnTo>
                  <a:lnTo>
                    <a:pt x="10401612" y="944819"/>
                  </a:lnTo>
                  <a:lnTo>
                    <a:pt x="10351411" y="952916"/>
                  </a:lnTo>
                  <a:lnTo>
                    <a:pt x="158825" y="952916"/>
                  </a:lnTo>
                  <a:lnTo>
                    <a:pt x="108624" y="944819"/>
                  </a:lnTo>
                  <a:lnTo>
                    <a:pt x="65025" y="922272"/>
                  </a:lnTo>
                  <a:lnTo>
                    <a:pt x="30644" y="887890"/>
                  </a:lnTo>
                  <a:lnTo>
                    <a:pt x="8097" y="844291"/>
                  </a:lnTo>
                  <a:lnTo>
                    <a:pt x="0" y="794089"/>
                  </a:lnTo>
                  <a:lnTo>
                    <a:pt x="0" y="158827"/>
                  </a:lnTo>
                  <a:close/>
                </a:path>
              </a:pathLst>
            </a:custGeom>
            <a:ln w="1269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963480" y="2379979"/>
            <a:ext cx="9868535" cy="3622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Compact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Deferral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UC—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one-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deferral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$227.8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million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Fund,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Compact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Deferral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CSU—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one-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deferral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approximately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$240.2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million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dirty="0" sz="24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Fund</a:t>
            </a:r>
            <a:endParaRPr sz="2400">
              <a:latin typeface="Calibri"/>
              <a:cs typeface="Calibri"/>
            </a:endParaRPr>
          </a:p>
          <a:p>
            <a:pPr marL="12700" marR="751205">
              <a:lnSpc>
                <a:spcPts val="2590"/>
              </a:lnSpc>
              <a:spcBef>
                <a:spcPts val="286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Reflects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five-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percent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Fund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resource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adjustment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pursuant</a:t>
            </a:r>
            <a:r>
              <a:rPr dirty="0" sz="2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Compact.</a:t>
            </a:r>
            <a:endParaRPr sz="2400">
              <a:latin typeface="Calibri"/>
              <a:cs typeface="Calibri"/>
            </a:endParaRPr>
          </a:p>
          <a:p>
            <a:pPr marL="12700" marR="91440">
              <a:lnSpc>
                <a:spcPts val="2590"/>
              </a:lnSpc>
              <a:spcBef>
                <a:spcPts val="2885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2025-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segments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repayment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one-time deferral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ongoing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Fund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included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budget.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445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CCC</a:t>
            </a:r>
            <a:r>
              <a:rPr dirty="0" spc="-1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Apportionments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8399" y="2260091"/>
            <a:ext cx="7359650" cy="3649979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239395" marR="5080" indent="-227329">
              <a:lnSpc>
                <a:spcPct val="89700"/>
              </a:lnSpc>
              <a:spcBef>
                <a:spcPts val="49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>
                <a:latin typeface="Calibri"/>
                <a:cs typeface="Calibri"/>
              </a:rPr>
              <a:t>$69.15</a:t>
            </a:r>
            <a:r>
              <a:rPr dirty="0" sz="3200" spc="-70">
                <a:latin typeface="Calibri"/>
                <a:cs typeface="Calibri"/>
              </a:rPr>
              <a:t> </a:t>
            </a:r>
            <a:r>
              <a:rPr dirty="0" sz="3200" spc="-45">
                <a:latin typeface="Calibri"/>
                <a:cs typeface="Calibri"/>
              </a:rPr>
              <a:t>cost-</a:t>
            </a:r>
            <a:r>
              <a:rPr dirty="0" sz="3200" spc="-40">
                <a:latin typeface="Calibri"/>
                <a:cs typeface="Calibri"/>
              </a:rPr>
              <a:t>of-</a:t>
            </a:r>
            <a:r>
              <a:rPr dirty="0" sz="3200">
                <a:latin typeface="Calibri"/>
                <a:cs typeface="Calibri"/>
              </a:rPr>
              <a:t>living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adjustment</a:t>
            </a:r>
            <a:r>
              <a:rPr dirty="0" sz="3200" spc="-7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(COLA)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for </a:t>
            </a:r>
            <a:r>
              <a:rPr dirty="0" sz="3200" spc="-25">
                <a:latin typeface="Calibri"/>
                <a:cs typeface="Calibri"/>
              </a:rPr>
              <a:t>	</a:t>
            </a:r>
            <a:r>
              <a:rPr dirty="0" sz="3200">
                <a:latin typeface="Calibri"/>
                <a:cs typeface="Calibri"/>
              </a:rPr>
              <a:t>Student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Centered</a:t>
            </a:r>
            <a:r>
              <a:rPr dirty="0" sz="3200" spc="-10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Funding</a:t>
            </a:r>
            <a:r>
              <a:rPr dirty="0" sz="3200" spc="-10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Formula </a:t>
            </a:r>
            <a:r>
              <a:rPr dirty="0" sz="3200" spc="-10">
                <a:latin typeface="Calibri"/>
                <a:cs typeface="Calibri"/>
              </a:rPr>
              <a:t>	</a:t>
            </a:r>
            <a:r>
              <a:rPr dirty="0" sz="3200">
                <a:latin typeface="Calibri"/>
                <a:cs typeface="Calibri"/>
              </a:rPr>
              <a:t>apportionments,</a:t>
            </a:r>
            <a:r>
              <a:rPr dirty="0" sz="3200" spc="-114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at</a:t>
            </a:r>
            <a:r>
              <a:rPr dirty="0" sz="3200" spc="-114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0.76%</a:t>
            </a:r>
            <a:endParaRPr sz="32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36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3200" spc="-10">
                <a:latin typeface="Calibri"/>
                <a:cs typeface="Calibri"/>
              </a:rPr>
              <a:t>Consistent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with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30">
                <a:latin typeface="Calibri"/>
                <a:cs typeface="Calibri"/>
              </a:rPr>
              <a:t>K-</a:t>
            </a:r>
            <a:r>
              <a:rPr dirty="0" sz="3200">
                <a:latin typeface="Calibri"/>
                <a:cs typeface="Calibri"/>
              </a:rPr>
              <a:t>12</a:t>
            </a:r>
            <a:r>
              <a:rPr dirty="0" sz="3200" spc="-5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COLA</a:t>
            </a:r>
            <a:endParaRPr sz="3200">
              <a:latin typeface="Calibri"/>
              <a:cs typeface="Calibri"/>
            </a:endParaRPr>
          </a:p>
          <a:p>
            <a:pPr marL="239395" marR="133985" indent="-227329">
              <a:lnSpc>
                <a:spcPts val="3410"/>
              </a:lnSpc>
              <a:spcBef>
                <a:spcPts val="3829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>
                <a:latin typeface="Calibri"/>
                <a:cs typeface="Calibri"/>
              </a:rPr>
              <a:t>$29.6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million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ongoing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Proposition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98 </a:t>
            </a:r>
            <a:r>
              <a:rPr dirty="0" sz="3200" spc="-25">
                <a:latin typeface="Calibri"/>
                <a:cs typeface="Calibri"/>
              </a:rPr>
              <a:t>	</a:t>
            </a:r>
            <a:r>
              <a:rPr dirty="0" sz="3200">
                <a:latin typeface="Calibri"/>
                <a:cs typeface="Calibri"/>
              </a:rPr>
              <a:t>General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Fund</a:t>
            </a:r>
            <a:r>
              <a:rPr dirty="0" sz="3200" spc="-8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for</a:t>
            </a:r>
            <a:r>
              <a:rPr dirty="0" sz="3200" spc="-9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0.5%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enrollment</a:t>
            </a:r>
            <a:r>
              <a:rPr dirty="0" sz="3200" spc="-8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growth.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1792" y="2060447"/>
            <a:ext cx="3843528" cy="41178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2024-01-23T19:31:53Z</dcterms:created>
  <dcterms:modified xsi:type="dcterms:W3CDTF">2024-01-23T19:31:53Z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2024-01-16T00:00:00Z</vt:filetime>
  </property>
  <property fmtid="{D5CDD505-2E9C-101B-9397-08002B2CF9AE}" pid="3" name="LastSaved">
    <vt:filetime>2024-01-23T00:00:00Z</vt:filetime>
  </property>
  <property fmtid="{D5CDD505-2E9C-101B-9397-08002B2CF9AE}" pid="4" name="Producer">
    <vt:lpwstr>macOS Version 14.0 (Build 23A344) Quartz PDFContext</vt:lpwstr>
  </property>
</Properties>
</file>