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21"/>
  </p:notesMasterIdLst>
  <p:sldIdLst>
    <p:sldId id="256" r:id="rId5"/>
    <p:sldId id="307" r:id="rId6"/>
    <p:sldId id="306" r:id="rId7"/>
    <p:sldId id="310" r:id="rId8"/>
    <p:sldId id="308" r:id="rId9"/>
    <p:sldId id="311" r:id="rId10"/>
    <p:sldId id="309" r:id="rId11"/>
    <p:sldId id="312" r:id="rId12"/>
    <p:sldId id="301" r:id="rId13"/>
    <p:sldId id="302" r:id="rId14"/>
    <p:sldId id="303" r:id="rId15"/>
    <p:sldId id="304" r:id="rId16"/>
    <p:sldId id="305" r:id="rId17"/>
    <p:sldId id="313" r:id="rId18"/>
    <p:sldId id="299" r:id="rId19"/>
    <p:sldId id="30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83"/>
    <p:restoredTop sz="94705"/>
  </p:normalViewPr>
  <p:slideViewPr>
    <p:cSldViewPr snapToGrid="0" snapToObjects="1">
      <p:cViewPr varScale="1">
        <p:scale>
          <a:sx n="108" d="100"/>
          <a:sy n="108" d="100"/>
        </p:scale>
        <p:origin x="51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61A62D-E19F-8343-9F34-8DA4EA194BF0}" type="datetimeFigureOut">
              <a:rPr lang="en-US" smtClean="0"/>
              <a:t>5/27/20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06EA3B-250C-554E-BA72-829DF040553E}" type="slidenum">
              <a:rPr lang="en-US" smtClean="0"/>
              <a:t>‹#›</a:t>
            </a:fld>
            <a:endParaRPr lang="en-US"/>
          </a:p>
        </p:txBody>
      </p:sp>
    </p:spTree>
    <p:extLst>
      <p:ext uri="{BB962C8B-B14F-4D97-AF65-F5344CB8AC3E}">
        <p14:creationId xmlns:p14="http://schemas.microsoft.com/office/powerpoint/2010/main" val="45358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AA7DA2B-8551-4A46-9CB0-1F69FA044505}" type="datetime1">
              <a:rPr lang="en-US" smtClean="0"/>
              <a:t>5/27/20</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EBCEC8B7-ECC6-484E-9C34-FEAF9DEC79D6}"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C1F3D9-580D-D44B-8A81-609E72B7D935}" type="datetime1">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75D149-F5CB-394D-BC0C-83458CE690FF}" type="datetime1">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4416DA-CE76-5F48-84D6-6CD6D982601C}" type="datetime1">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C77AED-65EB-8848-9372-47A78D49D264}" type="datetime1">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CEFCF3-9AE4-EB43-836C-AD4021ABCFCA}" type="datetime1">
              <a:rPr lang="en-US" smtClean="0"/>
              <a:t>5/27/20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3D338E-28B7-1A44-9C10-ABA1D242BCEA}" type="datetime1">
              <a:rPr lang="en-US" smtClean="0"/>
              <a:t>5/27/20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0CEBD7-2B3E-684D-9BC5-BC5BA58C7E82}" type="datetime1">
              <a:rPr lang="en-US" smtClean="0"/>
              <a:t>5/27/20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E00E1-9886-284F-BDD8-FFB486A52161}" type="datetime1">
              <a:rPr lang="en-US" smtClean="0"/>
              <a:t>5/27/20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7732DA-B055-E94A-A755-8A4FD6CB86F0}" type="datetime1">
              <a:rPr lang="en-US" smtClean="0"/>
              <a:t>5/27/20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42B91E-2B2B-F547-86AF-83769156F96A}" type="datetime1">
              <a:rPr lang="en-US" smtClean="0"/>
              <a:t>5/27/20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132EF0C8-7159-E140-8160-CCA1497830CB}" type="datetime1">
              <a:rPr lang="en-US" smtClean="0"/>
              <a:t>5/27/20</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EBCEC8B7-ECC6-484E-9C34-FEAF9DEC79D6}" type="slidenum">
              <a:rPr lang="en-US" smtClean="0"/>
              <a:t>‹#›</a:t>
            </a:fld>
            <a:endParaRPr lang="en-US"/>
          </a:p>
        </p:txBody>
      </p:sp>
    </p:spTree>
    <p:extLst>
      <p:ext uri="{BB962C8B-B14F-4D97-AF65-F5344CB8AC3E}">
        <p14:creationId xmlns:p14="http://schemas.microsoft.com/office/powerpoint/2010/main" val="2138291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hf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Student Outcomes</a:t>
            </a:r>
          </a:p>
        </p:txBody>
      </p:sp>
      <p:sp>
        <p:nvSpPr>
          <p:cNvPr id="3" name="Subtitle 2"/>
          <p:cNvSpPr>
            <a:spLocks noGrp="1"/>
          </p:cNvSpPr>
          <p:nvPr>
            <p:ph type="subTitle" idx="1"/>
          </p:nvPr>
        </p:nvSpPr>
        <p:spPr/>
        <p:txBody>
          <a:bodyPr>
            <a:normAutofit fontScale="92500" lnSpcReduction="20000"/>
          </a:bodyPr>
          <a:lstStyle/>
          <a:p>
            <a:r>
              <a:rPr lang="en-US" dirty="0"/>
              <a:t>Edward Karpp</a:t>
            </a:r>
          </a:p>
          <a:p>
            <a:r>
              <a:rPr lang="en-US" dirty="0"/>
              <a:t>Dean of Research, Planning &amp; Grants</a:t>
            </a:r>
          </a:p>
          <a:p>
            <a:endParaRPr lang="en-US" dirty="0"/>
          </a:p>
          <a:p>
            <a:r>
              <a:rPr lang="en-US" dirty="0"/>
              <a:t>Team A – May 29, 2020</a:t>
            </a:r>
          </a:p>
        </p:txBody>
      </p:sp>
      <p:sp>
        <p:nvSpPr>
          <p:cNvPr id="4" name="Slide Number Placeholder 3"/>
          <p:cNvSpPr>
            <a:spLocks noGrp="1"/>
          </p:cNvSpPr>
          <p:nvPr>
            <p:ph type="sldNum" sz="quarter" idx="12"/>
          </p:nvPr>
        </p:nvSpPr>
        <p:spPr/>
        <p:txBody>
          <a:bodyPr>
            <a:normAutofit lnSpcReduction="10000"/>
          </a:bodyPr>
          <a:lstStyle/>
          <a:p>
            <a:fld id="{EBCEC8B7-ECC6-484E-9C34-FEAF9DEC79D6}" type="slidenum">
              <a:rPr lang="en-US" smtClean="0"/>
              <a:t>1</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Tree>
    <p:extLst>
      <p:ext uri="{BB962C8B-B14F-4D97-AF65-F5344CB8AC3E}">
        <p14:creationId xmlns:p14="http://schemas.microsoft.com/office/powerpoint/2010/main" val="38343361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a:t>Institution-Set Standards</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10</a:t>
            </a:fld>
            <a:endParaRPr lang="en-US"/>
          </a:p>
        </p:txBody>
      </p:sp>
      <p:sp>
        <p:nvSpPr>
          <p:cNvPr id="7" name="TextBox 6"/>
          <p:cNvSpPr txBox="1"/>
          <p:nvPr/>
        </p:nvSpPr>
        <p:spPr>
          <a:xfrm>
            <a:off x="1509131" y="1460810"/>
            <a:ext cx="8002859" cy="369332"/>
          </a:xfrm>
          <a:prstGeom prst="rect">
            <a:avLst/>
          </a:prstGeom>
          <a:noFill/>
        </p:spPr>
        <p:txBody>
          <a:bodyPr wrap="square" rtlCol="0">
            <a:spAutoFit/>
          </a:bodyPr>
          <a:lstStyle/>
          <a:p>
            <a:pPr algn="ctr"/>
            <a:r>
              <a:rPr lang="en-US" b="1" dirty="0"/>
              <a:t>2. Retention Rate</a:t>
            </a:r>
          </a:p>
        </p:txBody>
      </p:sp>
      <p:pic>
        <p:nvPicPr>
          <p:cNvPr id="3" name="Picture 2">
            <a:extLst>
              <a:ext uri="{FF2B5EF4-FFF2-40B4-BE49-F238E27FC236}">
                <a16:creationId xmlns:a16="http://schemas.microsoft.com/office/drawing/2014/main" id="{EA7798BE-B42B-3842-9EFD-ED30257C998A}"/>
              </a:ext>
            </a:extLst>
          </p:cNvPr>
          <p:cNvPicPr>
            <a:picLocks noChangeAspect="1"/>
          </p:cNvPicPr>
          <p:nvPr/>
        </p:nvPicPr>
        <p:blipFill>
          <a:blip r:embed="rId3"/>
          <a:stretch>
            <a:fillRect/>
          </a:stretch>
        </p:blipFill>
        <p:spPr>
          <a:xfrm>
            <a:off x="1495530" y="1830142"/>
            <a:ext cx="8030060" cy="4653785"/>
          </a:xfrm>
          <a:prstGeom prst="rect">
            <a:avLst/>
          </a:prstGeom>
        </p:spPr>
      </p:pic>
    </p:spTree>
    <p:extLst>
      <p:ext uri="{BB962C8B-B14F-4D97-AF65-F5344CB8AC3E}">
        <p14:creationId xmlns:p14="http://schemas.microsoft.com/office/powerpoint/2010/main" val="45444295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a:t>Institution-Set Standards</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11</a:t>
            </a:fld>
            <a:endParaRPr lang="en-US"/>
          </a:p>
        </p:txBody>
      </p:sp>
      <p:sp>
        <p:nvSpPr>
          <p:cNvPr id="7" name="TextBox 6"/>
          <p:cNvSpPr txBox="1"/>
          <p:nvPr/>
        </p:nvSpPr>
        <p:spPr>
          <a:xfrm>
            <a:off x="1509131" y="1460810"/>
            <a:ext cx="8002859" cy="369332"/>
          </a:xfrm>
          <a:prstGeom prst="rect">
            <a:avLst/>
          </a:prstGeom>
          <a:noFill/>
        </p:spPr>
        <p:txBody>
          <a:bodyPr wrap="square" rtlCol="0">
            <a:spAutoFit/>
          </a:bodyPr>
          <a:lstStyle/>
          <a:p>
            <a:pPr algn="ctr"/>
            <a:r>
              <a:rPr lang="en-US" b="1" dirty="0"/>
              <a:t>3. Degree Completion</a:t>
            </a:r>
          </a:p>
        </p:txBody>
      </p:sp>
      <p:pic>
        <p:nvPicPr>
          <p:cNvPr id="4" name="Picture 3">
            <a:extLst>
              <a:ext uri="{FF2B5EF4-FFF2-40B4-BE49-F238E27FC236}">
                <a16:creationId xmlns:a16="http://schemas.microsoft.com/office/drawing/2014/main" id="{93BBB9AF-F4B3-864B-B02B-7AEC510868D9}"/>
              </a:ext>
            </a:extLst>
          </p:cNvPr>
          <p:cNvPicPr>
            <a:picLocks noChangeAspect="1"/>
          </p:cNvPicPr>
          <p:nvPr/>
        </p:nvPicPr>
        <p:blipFill>
          <a:blip r:embed="rId3"/>
          <a:stretch>
            <a:fillRect/>
          </a:stretch>
        </p:blipFill>
        <p:spPr>
          <a:xfrm>
            <a:off x="1509130" y="1830142"/>
            <a:ext cx="8002859" cy="4759718"/>
          </a:xfrm>
          <a:prstGeom prst="rect">
            <a:avLst/>
          </a:prstGeom>
        </p:spPr>
      </p:pic>
    </p:spTree>
    <p:extLst>
      <p:ext uri="{BB962C8B-B14F-4D97-AF65-F5344CB8AC3E}">
        <p14:creationId xmlns:p14="http://schemas.microsoft.com/office/powerpoint/2010/main" val="131381605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a:t>Institution-Set Standards</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12</a:t>
            </a:fld>
            <a:endParaRPr lang="en-US"/>
          </a:p>
        </p:txBody>
      </p:sp>
      <p:sp>
        <p:nvSpPr>
          <p:cNvPr id="7" name="TextBox 6"/>
          <p:cNvSpPr txBox="1"/>
          <p:nvPr/>
        </p:nvSpPr>
        <p:spPr>
          <a:xfrm>
            <a:off x="1509131" y="1460810"/>
            <a:ext cx="8002859" cy="369332"/>
          </a:xfrm>
          <a:prstGeom prst="rect">
            <a:avLst/>
          </a:prstGeom>
          <a:noFill/>
        </p:spPr>
        <p:txBody>
          <a:bodyPr wrap="square" rtlCol="0">
            <a:spAutoFit/>
          </a:bodyPr>
          <a:lstStyle/>
          <a:p>
            <a:pPr algn="ctr"/>
            <a:r>
              <a:rPr lang="en-US" b="1" dirty="0"/>
              <a:t>4. Transfers</a:t>
            </a:r>
          </a:p>
        </p:txBody>
      </p:sp>
      <p:pic>
        <p:nvPicPr>
          <p:cNvPr id="3" name="Picture 2">
            <a:extLst>
              <a:ext uri="{FF2B5EF4-FFF2-40B4-BE49-F238E27FC236}">
                <a16:creationId xmlns:a16="http://schemas.microsoft.com/office/drawing/2014/main" id="{B0ACA344-37D3-CD44-A79F-28B425DF933D}"/>
              </a:ext>
            </a:extLst>
          </p:cNvPr>
          <p:cNvPicPr>
            <a:picLocks noChangeAspect="1"/>
          </p:cNvPicPr>
          <p:nvPr/>
        </p:nvPicPr>
        <p:blipFill>
          <a:blip r:embed="rId3"/>
          <a:stretch>
            <a:fillRect/>
          </a:stretch>
        </p:blipFill>
        <p:spPr>
          <a:xfrm>
            <a:off x="1389162" y="1830142"/>
            <a:ext cx="8242795" cy="4777074"/>
          </a:xfrm>
          <a:prstGeom prst="rect">
            <a:avLst/>
          </a:prstGeom>
        </p:spPr>
      </p:pic>
    </p:spTree>
    <p:extLst>
      <p:ext uri="{BB962C8B-B14F-4D97-AF65-F5344CB8AC3E}">
        <p14:creationId xmlns:p14="http://schemas.microsoft.com/office/powerpoint/2010/main" val="17375771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a:t>Institution-Set Standards</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13</a:t>
            </a:fld>
            <a:endParaRPr lang="en-US"/>
          </a:p>
        </p:txBody>
      </p:sp>
      <p:sp>
        <p:nvSpPr>
          <p:cNvPr id="7" name="TextBox 6"/>
          <p:cNvSpPr txBox="1"/>
          <p:nvPr/>
        </p:nvSpPr>
        <p:spPr>
          <a:xfrm>
            <a:off x="1509131" y="1460810"/>
            <a:ext cx="8002859" cy="369332"/>
          </a:xfrm>
          <a:prstGeom prst="rect">
            <a:avLst/>
          </a:prstGeom>
          <a:noFill/>
        </p:spPr>
        <p:txBody>
          <a:bodyPr wrap="square" rtlCol="0">
            <a:spAutoFit/>
          </a:bodyPr>
          <a:lstStyle/>
          <a:p>
            <a:pPr algn="ctr"/>
            <a:r>
              <a:rPr lang="en-US" b="1" dirty="0"/>
              <a:t>5. Certificate Completion</a:t>
            </a:r>
          </a:p>
        </p:txBody>
      </p:sp>
      <p:pic>
        <p:nvPicPr>
          <p:cNvPr id="3" name="Picture 2">
            <a:extLst>
              <a:ext uri="{FF2B5EF4-FFF2-40B4-BE49-F238E27FC236}">
                <a16:creationId xmlns:a16="http://schemas.microsoft.com/office/drawing/2014/main" id="{14104B15-3546-C64D-95DD-044A80B8BB50}"/>
              </a:ext>
            </a:extLst>
          </p:cNvPr>
          <p:cNvPicPr>
            <a:picLocks noChangeAspect="1"/>
          </p:cNvPicPr>
          <p:nvPr/>
        </p:nvPicPr>
        <p:blipFill>
          <a:blip r:embed="rId3"/>
          <a:stretch>
            <a:fillRect/>
          </a:stretch>
        </p:blipFill>
        <p:spPr>
          <a:xfrm>
            <a:off x="1493064" y="1830142"/>
            <a:ext cx="8034992" cy="4778829"/>
          </a:xfrm>
          <a:prstGeom prst="rect">
            <a:avLst/>
          </a:prstGeom>
        </p:spPr>
      </p:pic>
    </p:spTree>
    <p:extLst>
      <p:ext uri="{BB962C8B-B14F-4D97-AF65-F5344CB8AC3E}">
        <p14:creationId xmlns:p14="http://schemas.microsoft.com/office/powerpoint/2010/main" val="966756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a:t>Withdrawal Behavior</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14</a:t>
            </a:fld>
            <a:endParaRPr lang="en-US"/>
          </a:p>
        </p:txBody>
      </p:sp>
      <p:pic>
        <p:nvPicPr>
          <p:cNvPr id="4" name="Picture 3">
            <a:extLst>
              <a:ext uri="{FF2B5EF4-FFF2-40B4-BE49-F238E27FC236}">
                <a16:creationId xmlns:a16="http://schemas.microsoft.com/office/drawing/2014/main" id="{892BD870-DB99-F649-A6C9-0BE0D3B293B9}"/>
              </a:ext>
            </a:extLst>
          </p:cNvPr>
          <p:cNvPicPr>
            <a:picLocks noChangeAspect="1"/>
          </p:cNvPicPr>
          <p:nvPr/>
        </p:nvPicPr>
        <p:blipFill>
          <a:blip r:embed="rId3"/>
          <a:stretch>
            <a:fillRect/>
          </a:stretch>
        </p:blipFill>
        <p:spPr>
          <a:xfrm>
            <a:off x="1237488" y="1087818"/>
            <a:ext cx="9177894" cy="4985523"/>
          </a:xfrm>
          <a:prstGeom prst="rect">
            <a:avLst/>
          </a:prstGeom>
        </p:spPr>
      </p:pic>
    </p:spTree>
    <p:extLst>
      <p:ext uri="{BB962C8B-B14F-4D97-AF65-F5344CB8AC3E}">
        <p14:creationId xmlns:p14="http://schemas.microsoft.com/office/powerpoint/2010/main" val="23153717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normAutofit lnSpcReduction="10000"/>
          </a:bodyPr>
          <a:lstStyle/>
          <a:p>
            <a:fld id="{EBCEC8B7-ECC6-484E-9C34-FEAF9DEC79D6}" type="slidenum">
              <a:rPr lang="en-US" smtClean="0"/>
              <a:t>15</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4" name="Title 1"/>
          <p:cNvSpPr txBox="1">
            <a:spLocks/>
          </p:cNvSpPr>
          <p:nvPr/>
        </p:nvSpPr>
        <p:spPr>
          <a:xfrm>
            <a:off x="1261872" y="-237744"/>
            <a:ext cx="9692640" cy="1325562"/>
          </a:xfrm>
          <a:prstGeom prst="rect">
            <a:avLst/>
          </a:prstGeom>
        </p:spPr>
        <p:txBody>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br>
              <a:rPr lang="en-US" dirty="0"/>
            </a:br>
            <a:r>
              <a:rPr lang="en-US" dirty="0"/>
              <a:t>Credit Student Progress</a:t>
            </a:r>
          </a:p>
        </p:txBody>
      </p:sp>
      <p:sp>
        <p:nvSpPr>
          <p:cNvPr id="7" name="TextBox 6"/>
          <p:cNvSpPr txBox="1"/>
          <p:nvPr/>
        </p:nvSpPr>
        <p:spPr>
          <a:xfrm>
            <a:off x="273460" y="1087818"/>
            <a:ext cx="10858499" cy="369332"/>
          </a:xfrm>
          <a:prstGeom prst="rect">
            <a:avLst/>
          </a:prstGeom>
          <a:noFill/>
        </p:spPr>
        <p:txBody>
          <a:bodyPr wrap="square" rtlCol="0">
            <a:spAutoFit/>
          </a:bodyPr>
          <a:lstStyle/>
          <a:p>
            <a:pPr algn="ctr"/>
            <a:r>
              <a:rPr lang="en-US" dirty="0"/>
              <a:t>New Credit Applicants, </a:t>
            </a:r>
            <a:r>
              <a:rPr lang="en-US"/>
              <a:t>Fall 2016</a:t>
            </a:r>
            <a:endParaRPr lang="en-US" dirty="0"/>
          </a:p>
        </p:txBody>
      </p:sp>
      <p:pic>
        <p:nvPicPr>
          <p:cNvPr id="5" name="Picture 4"/>
          <p:cNvPicPr>
            <a:picLocks noChangeAspect="1"/>
          </p:cNvPicPr>
          <p:nvPr/>
        </p:nvPicPr>
        <p:blipFill>
          <a:blip r:embed="rId3"/>
          <a:stretch>
            <a:fillRect/>
          </a:stretch>
        </p:blipFill>
        <p:spPr>
          <a:xfrm>
            <a:off x="273460" y="1457150"/>
            <a:ext cx="10858500" cy="4876800"/>
          </a:xfrm>
          <a:prstGeom prst="rect">
            <a:avLst/>
          </a:prstGeom>
        </p:spPr>
      </p:pic>
    </p:spTree>
    <p:extLst>
      <p:ext uri="{BB962C8B-B14F-4D97-AF65-F5344CB8AC3E}">
        <p14:creationId xmlns:p14="http://schemas.microsoft.com/office/powerpoint/2010/main" val="156392412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normAutofit lnSpcReduction="10000"/>
          </a:bodyPr>
          <a:lstStyle/>
          <a:p>
            <a:fld id="{EBCEC8B7-ECC6-484E-9C34-FEAF9DEC79D6}" type="slidenum">
              <a:rPr lang="en-US" smtClean="0"/>
              <a:t>16</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4" name="Title 1"/>
          <p:cNvSpPr txBox="1">
            <a:spLocks/>
          </p:cNvSpPr>
          <p:nvPr/>
        </p:nvSpPr>
        <p:spPr>
          <a:xfrm>
            <a:off x="1261872" y="-237744"/>
            <a:ext cx="9692640" cy="1325562"/>
          </a:xfrm>
          <a:prstGeom prst="rect">
            <a:avLst/>
          </a:prstGeom>
        </p:spPr>
        <p:txBody>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br>
              <a:rPr lang="en-US" dirty="0"/>
            </a:br>
            <a:r>
              <a:rPr lang="en-US" dirty="0"/>
              <a:t>Noncredit Student Progress</a:t>
            </a:r>
          </a:p>
        </p:txBody>
      </p:sp>
      <p:pic>
        <p:nvPicPr>
          <p:cNvPr id="6" name="Picture 5"/>
          <p:cNvPicPr>
            <a:picLocks noChangeAspect="1"/>
          </p:cNvPicPr>
          <p:nvPr/>
        </p:nvPicPr>
        <p:blipFill>
          <a:blip r:embed="rId3"/>
          <a:stretch>
            <a:fillRect/>
          </a:stretch>
        </p:blipFill>
        <p:spPr>
          <a:xfrm>
            <a:off x="253795" y="1535162"/>
            <a:ext cx="10858500" cy="4876800"/>
          </a:xfrm>
          <a:prstGeom prst="rect">
            <a:avLst/>
          </a:prstGeom>
          <a:ln>
            <a:solidFill>
              <a:schemeClr val="bg1">
                <a:lumMod val="85000"/>
              </a:schemeClr>
            </a:solidFill>
          </a:ln>
          <a:effectLst/>
        </p:spPr>
      </p:pic>
      <p:sp>
        <p:nvSpPr>
          <p:cNvPr id="7" name="TextBox 6"/>
          <p:cNvSpPr txBox="1"/>
          <p:nvPr/>
        </p:nvSpPr>
        <p:spPr>
          <a:xfrm>
            <a:off x="253796" y="1087818"/>
            <a:ext cx="10858499" cy="369332"/>
          </a:xfrm>
          <a:prstGeom prst="rect">
            <a:avLst/>
          </a:prstGeom>
          <a:noFill/>
        </p:spPr>
        <p:txBody>
          <a:bodyPr wrap="square" rtlCol="0">
            <a:spAutoFit/>
          </a:bodyPr>
          <a:lstStyle/>
          <a:p>
            <a:pPr algn="ctr"/>
            <a:r>
              <a:rPr lang="en-US"/>
              <a:t>New Noncredit </a:t>
            </a:r>
            <a:r>
              <a:rPr lang="en-US" dirty="0"/>
              <a:t>Applicants, Fall 2015</a:t>
            </a:r>
          </a:p>
        </p:txBody>
      </p:sp>
    </p:spTree>
    <p:extLst>
      <p:ext uri="{BB962C8B-B14F-4D97-AF65-F5344CB8AC3E}">
        <p14:creationId xmlns:p14="http://schemas.microsoft.com/office/powerpoint/2010/main" val="162029877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Outcomes</a:t>
            </a:r>
          </a:p>
        </p:txBody>
      </p:sp>
      <p:sp>
        <p:nvSpPr>
          <p:cNvPr id="3" name="Content Placeholder 2"/>
          <p:cNvSpPr>
            <a:spLocks noGrp="1"/>
          </p:cNvSpPr>
          <p:nvPr>
            <p:ph idx="1"/>
          </p:nvPr>
        </p:nvSpPr>
        <p:spPr>
          <a:xfrm>
            <a:off x="1261872" y="2431229"/>
            <a:ext cx="10030968" cy="2307384"/>
          </a:xfrm>
        </p:spPr>
        <p:txBody>
          <a:bodyPr>
            <a:noAutofit/>
          </a:bodyPr>
          <a:lstStyle/>
          <a:p>
            <a:r>
              <a:rPr lang="en-US" sz="2400" dirty="0"/>
              <a:t>Student Success Metrics </a:t>
            </a:r>
            <a:r>
              <a:rPr lang="en-US" sz="2400" dirty="0">
                <a:solidFill>
                  <a:schemeClr val="tx1">
                    <a:lumMod val="50000"/>
                    <a:lumOff val="50000"/>
                  </a:schemeClr>
                </a:solidFill>
              </a:rPr>
              <a:t>(no more Student Success Scorecard)</a:t>
            </a:r>
          </a:p>
          <a:p>
            <a:endParaRPr lang="en-US" sz="2400" dirty="0"/>
          </a:p>
          <a:p>
            <a:r>
              <a:rPr lang="en-US" sz="2400" dirty="0"/>
              <a:t>Institution-Set Standards</a:t>
            </a:r>
          </a:p>
          <a:p>
            <a:endParaRPr lang="en-US" sz="2400" dirty="0"/>
          </a:p>
          <a:p>
            <a:r>
              <a:rPr lang="en-US" sz="2400" dirty="0"/>
              <a:t>Credit and Noncredit Student Progress</a:t>
            </a:r>
          </a:p>
        </p:txBody>
      </p:sp>
      <p:sp>
        <p:nvSpPr>
          <p:cNvPr id="4" name="Slide Number Placeholder 3"/>
          <p:cNvSpPr>
            <a:spLocks noGrp="1"/>
          </p:cNvSpPr>
          <p:nvPr>
            <p:ph type="sldNum" sz="quarter" idx="12"/>
          </p:nvPr>
        </p:nvSpPr>
        <p:spPr/>
        <p:txBody>
          <a:bodyPr>
            <a:normAutofit lnSpcReduction="10000"/>
          </a:bodyPr>
          <a:lstStyle/>
          <a:p>
            <a:fld id="{EBCEC8B7-ECC6-484E-9C34-FEAF9DEC79D6}" type="slidenum">
              <a:rPr lang="en-US" smtClean="0"/>
              <a:t>2</a:t>
            </a:fld>
            <a:endParaRPr lang="en-US"/>
          </a:p>
        </p:txBody>
      </p:sp>
    </p:spTree>
    <p:extLst>
      <p:ext uri="{BB962C8B-B14F-4D97-AF65-F5344CB8AC3E}">
        <p14:creationId xmlns:p14="http://schemas.microsoft.com/office/powerpoint/2010/main" val="77649205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271324" y="6172200"/>
            <a:ext cx="914400" cy="593725"/>
          </a:xfrm>
        </p:spPr>
        <p:txBody>
          <a:bodyPr>
            <a:normAutofit lnSpcReduction="10000"/>
          </a:bodyPr>
          <a:lstStyle/>
          <a:p>
            <a:fld id="{EBCEC8B7-ECC6-484E-9C34-FEAF9DEC79D6}" type="slidenum">
              <a:rPr lang="en-US" smtClean="0"/>
              <a:t>3</a:t>
            </a:fld>
            <a:endParaRPr lang="en-US" dirty="0"/>
          </a:p>
        </p:txBody>
      </p:sp>
      <p:sp>
        <p:nvSpPr>
          <p:cNvPr id="3" name="Title 1"/>
          <p:cNvSpPr txBox="1">
            <a:spLocks/>
          </p:cNvSpPr>
          <p:nvPr/>
        </p:nvSpPr>
        <p:spPr>
          <a:xfrm rot="5400000">
            <a:off x="8313419" y="2979422"/>
            <a:ext cx="6858002" cy="899160"/>
          </a:xfrm>
          <a:prstGeom prst="rect">
            <a:avLst/>
          </a:prstGeom>
        </p:spPr>
        <p:txBody>
          <a:bodyPr anchor="ct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3600" dirty="0">
                <a:solidFill>
                  <a:schemeClr val="bg1"/>
                </a:solidFill>
              </a:rPr>
              <a:t>Student Success Metrics</a:t>
            </a:r>
          </a:p>
        </p:txBody>
      </p:sp>
      <p:sp>
        <p:nvSpPr>
          <p:cNvPr id="6" name="Title 1"/>
          <p:cNvSpPr txBox="1">
            <a:spLocks/>
          </p:cNvSpPr>
          <p:nvPr/>
        </p:nvSpPr>
        <p:spPr>
          <a:xfrm>
            <a:off x="311972" y="257106"/>
            <a:ext cx="10607040" cy="1453359"/>
          </a:xfrm>
          <a:prstGeom prst="rect">
            <a:avLst/>
          </a:prstGeom>
        </p:spPr>
        <p:txBody>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4000" dirty="0"/>
              <a:t>Completed Transfer-Level Math and English</a:t>
            </a:r>
          </a:p>
          <a:p>
            <a:endParaRPr lang="en-US" sz="1800" dirty="0">
              <a:solidFill>
                <a:schemeClr val="bg1">
                  <a:lumMod val="50000"/>
                </a:schemeClr>
              </a:solidFill>
            </a:endParaRPr>
          </a:p>
          <a:p>
            <a:r>
              <a:rPr lang="en-US" sz="1800" dirty="0">
                <a:solidFill>
                  <a:schemeClr val="bg1">
                    <a:lumMod val="50000"/>
                  </a:schemeClr>
                </a:solidFill>
              </a:rPr>
              <a:t>Among all students, the proportion who completed transfer-level math and English in their first academic year of credit enrollment within the district</a:t>
            </a:r>
          </a:p>
        </p:txBody>
      </p:sp>
      <p:pic>
        <p:nvPicPr>
          <p:cNvPr id="8" name="Picture 7"/>
          <p:cNvPicPr>
            <a:picLocks noChangeAspect="1"/>
          </p:cNvPicPr>
          <p:nvPr/>
        </p:nvPicPr>
        <p:blipFill>
          <a:blip r:embed="rId2"/>
          <a:stretch>
            <a:fillRect/>
          </a:stretch>
        </p:blipFill>
        <p:spPr>
          <a:xfrm>
            <a:off x="1900742" y="1710465"/>
            <a:ext cx="7429500" cy="4064000"/>
          </a:xfrm>
          <a:prstGeom prst="rect">
            <a:avLst/>
          </a:prstGeom>
        </p:spPr>
      </p:pic>
    </p:spTree>
    <p:extLst>
      <p:ext uri="{BB962C8B-B14F-4D97-AF65-F5344CB8AC3E}">
        <p14:creationId xmlns:p14="http://schemas.microsoft.com/office/powerpoint/2010/main" val="13763758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271324" y="6172200"/>
            <a:ext cx="914400" cy="593725"/>
          </a:xfrm>
        </p:spPr>
        <p:txBody>
          <a:bodyPr>
            <a:normAutofit lnSpcReduction="10000"/>
          </a:bodyPr>
          <a:lstStyle/>
          <a:p>
            <a:fld id="{EBCEC8B7-ECC6-484E-9C34-FEAF9DEC79D6}" type="slidenum">
              <a:rPr lang="en-US" smtClean="0"/>
              <a:t>4</a:t>
            </a:fld>
            <a:endParaRPr lang="en-US" dirty="0"/>
          </a:p>
        </p:txBody>
      </p:sp>
      <p:sp>
        <p:nvSpPr>
          <p:cNvPr id="3" name="Title 1"/>
          <p:cNvSpPr txBox="1">
            <a:spLocks/>
          </p:cNvSpPr>
          <p:nvPr/>
        </p:nvSpPr>
        <p:spPr>
          <a:xfrm rot="5400000">
            <a:off x="8313419" y="2979422"/>
            <a:ext cx="6858002" cy="899160"/>
          </a:xfrm>
          <a:prstGeom prst="rect">
            <a:avLst/>
          </a:prstGeom>
        </p:spPr>
        <p:txBody>
          <a:bodyPr anchor="ct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3600" dirty="0">
                <a:solidFill>
                  <a:schemeClr val="bg1"/>
                </a:solidFill>
              </a:rPr>
              <a:t>Student Success Metrics</a:t>
            </a:r>
          </a:p>
        </p:txBody>
      </p:sp>
      <p:sp>
        <p:nvSpPr>
          <p:cNvPr id="6" name="Title 1"/>
          <p:cNvSpPr txBox="1">
            <a:spLocks/>
          </p:cNvSpPr>
          <p:nvPr/>
        </p:nvSpPr>
        <p:spPr>
          <a:xfrm>
            <a:off x="311972" y="257106"/>
            <a:ext cx="10607040" cy="1453359"/>
          </a:xfrm>
          <a:prstGeom prst="rect">
            <a:avLst/>
          </a:prstGeom>
        </p:spPr>
        <p:txBody>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4000" dirty="0"/>
              <a:t>Completed Transfer-Level Math and English</a:t>
            </a:r>
          </a:p>
          <a:p>
            <a:endParaRPr lang="en-US" sz="1800" dirty="0">
              <a:solidFill>
                <a:schemeClr val="bg1">
                  <a:lumMod val="50000"/>
                </a:schemeClr>
              </a:solidFill>
            </a:endParaRPr>
          </a:p>
          <a:p>
            <a:r>
              <a:rPr lang="en-US" sz="1800" dirty="0">
                <a:solidFill>
                  <a:schemeClr val="bg1">
                    <a:lumMod val="50000"/>
                  </a:schemeClr>
                </a:solidFill>
              </a:rPr>
              <a:t>Among all students, the proportion who completed transfer-level math and English in their first academic year of credit enrollment within the district</a:t>
            </a:r>
          </a:p>
        </p:txBody>
      </p:sp>
      <p:pic>
        <p:nvPicPr>
          <p:cNvPr id="4" name="Picture 3"/>
          <p:cNvPicPr>
            <a:picLocks noChangeAspect="1"/>
          </p:cNvPicPr>
          <p:nvPr/>
        </p:nvPicPr>
        <p:blipFill>
          <a:blip r:embed="rId2"/>
          <a:stretch>
            <a:fillRect/>
          </a:stretch>
        </p:blipFill>
        <p:spPr>
          <a:xfrm>
            <a:off x="1900742" y="1710465"/>
            <a:ext cx="7429500" cy="4064000"/>
          </a:xfrm>
          <a:prstGeom prst="rect">
            <a:avLst/>
          </a:prstGeom>
        </p:spPr>
      </p:pic>
    </p:spTree>
    <p:extLst>
      <p:ext uri="{BB962C8B-B14F-4D97-AF65-F5344CB8AC3E}">
        <p14:creationId xmlns:p14="http://schemas.microsoft.com/office/powerpoint/2010/main" val="997291207"/>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271324" y="6172200"/>
            <a:ext cx="914400" cy="593725"/>
          </a:xfrm>
        </p:spPr>
        <p:txBody>
          <a:bodyPr>
            <a:normAutofit lnSpcReduction="10000"/>
          </a:bodyPr>
          <a:lstStyle/>
          <a:p>
            <a:fld id="{EBCEC8B7-ECC6-484E-9C34-FEAF9DEC79D6}" type="slidenum">
              <a:rPr lang="en-US" smtClean="0"/>
              <a:t>5</a:t>
            </a:fld>
            <a:endParaRPr lang="en-US" dirty="0"/>
          </a:p>
        </p:txBody>
      </p:sp>
      <p:sp>
        <p:nvSpPr>
          <p:cNvPr id="3" name="Title 1"/>
          <p:cNvSpPr txBox="1">
            <a:spLocks/>
          </p:cNvSpPr>
          <p:nvPr/>
        </p:nvSpPr>
        <p:spPr>
          <a:xfrm rot="5400000">
            <a:off x="8313419" y="2979422"/>
            <a:ext cx="6858002" cy="899160"/>
          </a:xfrm>
          <a:prstGeom prst="rect">
            <a:avLst/>
          </a:prstGeom>
        </p:spPr>
        <p:txBody>
          <a:bodyPr anchor="ct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3600" dirty="0">
                <a:solidFill>
                  <a:schemeClr val="bg1"/>
                </a:solidFill>
              </a:rPr>
              <a:t>Student Success Metrics</a:t>
            </a:r>
          </a:p>
        </p:txBody>
      </p:sp>
      <p:sp>
        <p:nvSpPr>
          <p:cNvPr id="6" name="Title 1"/>
          <p:cNvSpPr txBox="1">
            <a:spLocks/>
          </p:cNvSpPr>
          <p:nvPr/>
        </p:nvSpPr>
        <p:spPr>
          <a:xfrm>
            <a:off x="311972" y="257106"/>
            <a:ext cx="10607040" cy="1453359"/>
          </a:xfrm>
          <a:prstGeom prst="rect">
            <a:avLst/>
          </a:prstGeom>
        </p:spPr>
        <p:txBody>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4000" dirty="0"/>
              <a:t>Earned 9+ Career Education Units</a:t>
            </a:r>
          </a:p>
          <a:p>
            <a:endParaRPr lang="en-US" sz="1800" dirty="0">
              <a:solidFill>
                <a:schemeClr val="bg1">
                  <a:lumMod val="50000"/>
                </a:schemeClr>
              </a:solidFill>
            </a:endParaRPr>
          </a:p>
          <a:p>
            <a:r>
              <a:rPr lang="en-US" sz="1800" dirty="0">
                <a:solidFill>
                  <a:schemeClr val="bg1">
                    <a:lumMod val="50000"/>
                  </a:schemeClr>
                </a:solidFill>
              </a:rPr>
              <a:t>Among all students, the proportion who successfully completed nine or more career education units for semester schools, or 13.5 or more career education units for quarter schools, in the selected year within the district</a:t>
            </a:r>
          </a:p>
        </p:txBody>
      </p:sp>
      <p:pic>
        <p:nvPicPr>
          <p:cNvPr id="4" name="Picture 3"/>
          <p:cNvPicPr>
            <a:picLocks noChangeAspect="1"/>
          </p:cNvPicPr>
          <p:nvPr/>
        </p:nvPicPr>
        <p:blipFill>
          <a:blip r:embed="rId2"/>
          <a:stretch>
            <a:fillRect/>
          </a:stretch>
        </p:blipFill>
        <p:spPr>
          <a:xfrm>
            <a:off x="1900742" y="1710465"/>
            <a:ext cx="7429500" cy="4064000"/>
          </a:xfrm>
          <a:prstGeom prst="rect">
            <a:avLst/>
          </a:prstGeom>
        </p:spPr>
      </p:pic>
    </p:spTree>
    <p:extLst>
      <p:ext uri="{BB962C8B-B14F-4D97-AF65-F5344CB8AC3E}">
        <p14:creationId xmlns:p14="http://schemas.microsoft.com/office/powerpoint/2010/main" val="84262019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271324" y="6172200"/>
            <a:ext cx="914400" cy="593725"/>
          </a:xfrm>
        </p:spPr>
        <p:txBody>
          <a:bodyPr>
            <a:normAutofit lnSpcReduction="10000"/>
          </a:bodyPr>
          <a:lstStyle/>
          <a:p>
            <a:fld id="{EBCEC8B7-ECC6-484E-9C34-FEAF9DEC79D6}" type="slidenum">
              <a:rPr lang="en-US" smtClean="0"/>
              <a:t>6</a:t>
            </a:fld>
            <a:endParaRPr lang="en-US" dirty="0"/>
          </a:p>
        </p:txBody>
      </p:sp>
      <p:sp>
        <p:nvSpPr>
          <p:cNvPr id="3" name="Title 1"/>
          <p:cNvSpPr txBox="1">
            <a:spLocks/>
          </p:cNvSpPr>
          <p:nvPr/>
        </p:nvSpPr>
        <p:spPr>
          <a:xfrm rot="5400000">
            <a:off x="8313419" y="2979422"/>
            <a:ext cx="6858002" cy="899160"/>
          </a:xfrm>
          <a:prstGeom prst="rect">
            <a:avLst/>
          </a:prstGeom>
        </p:spPr>
        <p:txBody>
          <a:bodyPr anchor="ct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3600" dirty="0">
                <a:solidFill>
                  <a:schemeClr val="bg1"/>
                </a:solidFill>
              </a:rPr>
              <a:t>Student Success Metrics</a:t>
            </a:r>
          </a:p>
        </p:txBody>
      </p:sp>
      <p:sp>
        <p:nvSpPr>
          <p:cNvPr id="6" name="Title 1"/>
          <p:cNvSpPr txBox="1">
            <a:spLocks/>
          </p:cNvSpPr>
          <p:nvPr/>
        </p:nvSpPr>
        <p:spPr>
          <a:xfrm>
            <a:off x="311972" y="257106"/>
            <a:ext cx="10607040" cy="1453359"/>
          </a:xfrm>
          <a:prstGeom prst="rect">
            <a:avLst/>
          </a:prstGeom>
        </p:spPr>
        <p:txBody>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4000" dirty="0"/>
              <a:t>Earned 9+ Career Education Units</a:t>
            </a:r>
          </a:p>
          <a:p>
            <a:endParaRPr lang="en-US" sz="1800" dirty="0">
              <a:solidFill>
                <a:schemeClr val="bg1">
                  <a:lumMod val="50000"/>
                </a:schemeClr>
              </a:solidFill>
            </a:endParaRPr>
          </a:p>
          <a:p>
            <a:r>
              <a:rPr lang="en-US" sz="1800" dirty="0">
                <a:solidFill>
                  <a:schemeClr val="bg1">
                    <a:lumMod val="50000"/>
                  </a:schemeClr>
                </a:solidFill>
              </a:rPr>
              <a:t>Among all students, the proportion who successfully completed nine or more career education units for semester schools, or 13.5 or more career education units for quarter schools, in the selected year within the district</a:t>
            </a:r>
          </a:p>
        </p:txBody>
      </p:sp>
      <p:pic>
        <p:nvPicPr>
          <p:cNvPr id="5" name="Picture 4"/>
          <p:cNvPicPr>
            <a:picLocks noChangeAspect="1"/>
          </p:cNvPicPr>
          <p:nvPr/>
        </p:nvPicPr>
        <p:blipFill>
          <a:blip r:embed="rId2"/>
          <a:stretch>
            <a:fillRect/>
          </a:stretch>
        </p:blipFill>
        <p:spPr>
          <a:xfrm>
            <a:off x="1900742" y="1871830"/>
            <a:ext cx="7429500" cy="4064000"/>
          </a:xfrm>
          <a:prstGeom prst="rect">
            <a:avLst/>
          </a:prstGeom>
        </p:spPr>
      </p:pic>
    </p:spTree>
    <p:extLst>
      <p:ext uri="{BB962C8B-B14F-4D97-AF65-F5344CB8AC3E}">
        <p14:creationId xmlns:p14="http://schemas.microsoft.com/office/powerpoint/2010/main" val="1081061630"/>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271324" y="6172200"/>
            <a:ext cx="914400" cy="593725"/>
          </a:xfrm>
        </p:spPr>
        <p:txBody>
          <a:bodyPr>
            <a:normAutofit lnSpcReduction="10000"/>
          </a:bodyPr>
          <a:lstStyle/>
          <a:p>
            <a:fld id="{EBCEC8B7-ECC6-484E-9C34-FEAF9DEC79D6}" type="slidenum">
              <a:rPr lang="en-US" smtClean="0"/>
              <a:t>7</a:t>
            </a:fld>
            <a:endParaRPr lang="en-US" dirty="0"/>
          </a:p>
        </p:txBody>
      </p:sp>
      <p:sp>
        <p:nvSpPr>
          <p:cNvPr id="3" name="Title 1"/>
          <p:cNvSpPr txBox="1">
            <a:spLocks/>
          </p:cNvSpPr>
          <p:nvPr/>
        </p:nvSpPr>
        <p:spPr>
          <a:xfrm rot="5400000">
            <a:off x="8313419" y="2979422"/>
            <a:ext cx="6858002" cy="899160"/>
          </a:xfrm>
          <a:prstGeom prst="rect">
            <a:avLst/>
          </a:prstGeom>
        </p:spPr>
        <p:txBody>
          <a:bodyPr anchor="ct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3600" dirty="0">
                <a:solidFill>
                  <a:schemeClr val="bg1"/>
                </a:solidFill>
              </a:rPr>
              <a:t>Student Success Metrics</a:t>
            </a:r>
          </a:p>
        </p:txBody>
      </p:sp>
      <p:sp>
        <p:nvSpPr>
          <p:cNvPr id="6" name="Title 1"/>
          <p:cNvSpPr txBox="1">
            <a:spLocks/>
          </p:cNvSpPr>
          <p:nvPr/>
        </p:nvSpPr>
        <p:spPr>
          <a:xfrm>
            <a:off x="311972" y="257106"/>
            <a:ext cx="10607040" cy="1453359"/>
          </a:xfrm>
          <a:prstGeom prst="rect">
            <a:avLst/>
          </a:prstGeom>
        </p:spPr>
        <p:txBody>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4000" dirty="0"/>
              <a:t>Retained from Fall to Spring</a:t>
            </a:r>
          </a:p>
          <a:p>
            <a:endParaRPr lang="en-US" sz="1800" dirty="0">
              <a:solidFill>
                <a:schemeClr val="bg1">
                  <a:lumMod val="50000"/>
                </a:schemeClr>
              </a:solidFill>
            </a:endParaRPr>
          </a:p>
          <a:p>
            <a:r>
              <a:rPr lang="en-US" sz="1800" dirty="0">
                <a:solidFill>
                  <a:schemeClr val="bg1">
                    <a:lumMod val="50000"/>
                  </a:schemeClr>
                </a:solidFill>
              </a:rPr>
              <a:t>Among all students, the proportion retained from fall to spring at college in the selected year, excluding students who completed an award or transferred to a postsecondary institution</a:t>
            </a:r>
          </a:p>
        </p:txBody>
      </p:sp>
      <p:pic>
        <p:nvPicPr>
          <p:cNvPr id="5" name="Picture 4"/>
          <p:cNvPicPr>
            <a:picLocks noChangeAspect="1"/>
          </p:cNvPicPr>
          <p:nvPr/>
        </p:nvPicPr>
        <p:blipFill>
          <a:blip r:embed="rId2"/>
          <a:stretch>
            <a:fillRect/>
          </a:stretch>
        </p:blipFill>
        <p:spPr>
          <a:xfrm>
            <a:off x="1900742" y="1710465"/>
            <a:ext cx="7429500" cy="4064000"/>
          </a:xfrm>
          <a:prstGeom prst="rect">
            <a:avLst/>
          </a:prstGeom>
        </p:spPr>
      </p:pic>
    </p:spTree>
    <p:extLst>
      <p:ext uri="{BB962C8B-B14F-4D97-AF65-F5344CB8AC3E}">
        <p14:creationId xmlns:p14="http://schemas.microsoft.com/office/powerpoint/2010/main" val="193727183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271324" y="6172200"/>
            <a:ext cx="914400" cy="593725"/>
          </a:xfrm>
        </p:spPr>
        <p:txBody>
          <a:bodyPr>
            <a:normAutofit lnSpcReduction="10000"/>
          </a:bodyPr>
          <a:lstStyle/>
          <a:p>
            <a:fld id="{EBCEC8B7-ECC6-484E-9C34-FEAF9DEC79D6}" type="slidenum">
              <a:rPr lang="en-US" smtClean="0"/>
              <a:t>8</a:t>
            </a:fld>
            <a:endParaRPr lang="en-US" dirty="0"/>
          </a:p>
        </p:txBody>
      </p:sp>
      <p:sp>
        <p:nvSpPr>
          <p:cNvPr id="3" name="Title 1"/>
          <p:cNvSpPr txBox="1">
            <a:spLocks/>
          </p:cNvSpPr>
          <p:nvPr/>
        </p:nvSpPr>
        <p:spPr>
          <a:xfrm rot="5400000">
            <a:off x="8313419" y="2979422"/>
            <a:ext cx="6858002" cy="899160"/>
          </a:xfrm>
          <a:prstGeom prst="rect">
            <a:avLst/>
          </a:prstGeom>
        </p:spPr>
        <p:txBody>
          <a:bodyPr anchor="ct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3600" dirty="0">
                <a:solidFill>
                  <a:schemeClr val="bg1"/>
                </a:solidFill>
              </a:rPr>
              <a:t>Student Success Metrics</a:t>
            </a:r>
          </a:p>
        </p:txBody>
      </p:sp>
      <p:sp>
        <p:nvSpPr>
          <p:cNvPr id="6" name="Title 1"/>
          <p:cNvSpPr txBox="1">
            <a:spLocks/>
          </p:cNvSpPr>
          <p:nvPr/>
        </p:nvSpPr>
        <p:spPr>
          <a:xfrm>
            <a:off x="311972" y="257106"/>
            <a:ext cx="10607040" cy="1453359"/>
          </a:xfrm>
          <a:prstGeom prst="rect">
            <a:avLst/>
          </a:prstGeom>
        </p:spPr>
        <p:txBody>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pPr algn="ctr"/>
            <a:r>
              <a:rPr lang="en-US" sz="4000" dirty="0"/>
              <a:t>Retained from Fall to Spring</a:t>
            </a:r>
          </a:p>
          <a:p>
            <a:endParaRPr lang="en-US" sz="1800" dirty="0">
              <a:solidFill>
                <a:schemeClr val="bg1">
                  <a:lumMod val="50000"/>
                </a:schemeClr>
              </a:solidFill>
            </a:endParaRPr>
          </a:p>
          <a:p>
            <a:r>
              <a:rPr lang="en-US" sz="1800" dirty="0">
                <a:solidFill>
                  <a:schemeClr val="bg1">
                    <a:lumMod val="50000"/>
                  </a:schemeClr>
                </a:solidFill>
              </a:rPr>
              <a:t>Among all students, the proportion retained from fall to spring at college in the selected year, excluding students who completed an award or transferred to a postsecondary institution</a:t>
            </a:r>
          </a:p>
        </p:txBody>
      </p:sp>
      <p:pic>
        <p:nvPicPr>
          <p:cNvPr id="4" name="Picture 3"/>
          <p:cNvPicPr>
            <a:picLocks noChangeAspect="1"/>
          </p:cNvPicPr>
          <p:nvPr/>
        </p:nvPicPr>
        <p:blipFill>
          <a:blip r:embed="rId2"/>
          <a:stretch>
            <a:fillRect/>
          </a:stretch>
        </p:blipFill>
        <p:spPr>
          <a:xfrm>
            <a:off x="1900742" y="1710465"/>
            <a:ext cx="7429500" cy="4064000"/>
          </a:xfrm>
          <a:prstGeom prst="rect">
            <a:avLst/>
          </a:prstGeom>
        </p:spPr>
      </p:pic>
    </p:spTree>
    <p:extLst>
      <p:ext uri="{BB962C8B-B14F-4D97-AF65-F5344CB8AC3E}">
        <p14:creationId xmlns:p14="http://schemas.microsoft.com/office/powerpoint/2010/main" val="1268887935"/>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a:t>Institution-Set Standards</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9</a:t>
            </a:fld>
            <a:endParaRPr lang="en-US"/>
          </a:p>
        </p:txBody>
      </p:sp>
      <p:sp>
        <p:nvSpPr>
          <p:cNvPr id="7" name="TextBox 6"/>
          <p:cNvSpPr txBox="1"/>
          <p:nvPr/>
        </p:nvSpPr>
        <p:spPr>
          <a:xfrm>
            <a:off x="1509131" y="1460810"/>
            <a:ext cx="8002859" cy="369332"/>
          </a:xfrm>
          <a:prstGeom prst="rect">
            <a:avLst/>
          </a:prstGeom>
          <a:noFill/>
        </p:spPr>
        <p:txBody>
          <a:bodyPr wrap="square" rtlCol="0">
            <a:spAutoFit/>
          </a:bodyPr>
          <a:lstStyle/>
          <a:p>
            <a:pPr algn="ctr"/>
            <a:r>
              <a:rPr lang="en-US" b="1" dirty="0"/>
              <a:t>1. Successful Course Completion Rate</a:t>
            </a:r>
          </a:p>
        </p:txBody>
      </p:sp>
      <p:pic>
        <p:nvPicPr>
          <p:cNvPr id="4" name="Picture 3">
            <a:extLst>
              <a:ext uri="{FF2B5EF4-FFF2-40B4-BE49-F238E27FC236}">
                <a16:creationId xmlns:a16="http://schemas.microsoft.com/office/drawing/2014/main" id="{76D9C30B-075F-B74F-B135-A9AFDD81EB75}"/>
              </a:ext>
            </a:extLst>
          </p:cNvPr>
          <p:cNvPicPr>
            <a:picLocks noChangeAspect="1"/>
          </p:cNvPicPr>
          <p:nvPr/>
        </p:nvPicPr>
        <p:blipFill>
          <a:blip r:embed="rId3"/>
          <a:stretch>
            <a:fillRect/>
          </a:stretch>
        </p:blipFill>
        <p:spPr>
          <a:xfrm>
            <a:off x="1721196" y="1830142"/>
            <a:ext cx="7578728" cy="5044243"/>
          </a:xfrm>
          <a:prstGeom prst="rect">
            <a:avLst/>
          </a:prstGeom>
        </p:spPr>
      </p:pic>
    </p:spTree>
    <p:extLst>
      <p:ext uri="{BB962C8B-B14F-4D97-AF65-F5344CB8AC3E}">
        <p14:creationId xmlns:p14="http://schemas.microsoft.com/office/powerpoint/2010/main" val="12358166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68BDF6241E380468CE612EE1803B4B9" ma:contentTypeVersion="1" ma:contentTypeDescription="Create a new document." ma:contentTypeScope="" ma:versionID="9bc15926593b1cad7295c0740355ada0">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18A0D86-E6FD-4439-AA17-581F9C27B913}">
  <ds:schemaRefs>
    <ds:schemaRef ds:uri="http://schemas.microsoft.com/sharepoint/v3/contenttype/forms"/>
  </ds:schemaRefs>
</ds:datastoreItem>
</file>

<file path=customXml/itemProps2.xml><?xml version="1.0" encoding="utf-8"?>
<ds:datastoreItem xmlns:ds="http://schemas.openxmlformats.org/officeDocument/2006/customXml" ds:itemID="{7B17CAF7-DF63-4325-9CC0-8314197152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3C80009-5FC0-4343-B531-9E8000EBEC2D}">
  <ds:schemaRefs>
    <ds:schemaRef ds:uri="http://schemas.microsoft.com/office/2006/metadata/properties"/>
    <ds:schemaRef ds:uri="http://schemas.openxmlformats.org/package/2006/metadata/core-properties"/>
    <ds:schemaRef ds:uri="http://purl.org/dc/terms/"/>
    <ds:schemaRef ds:uri="http://purl.org/dc/elements/1.1/"/>
    <ds:schemaRef ds:uri="http://schemas.microsoft.com/office/2006/documentManagement/types"/>
    <ds:schemaRef ds:uri="http://purl.org/dc/dcmitype/"/>
    <ds:schemaRef ds:uri="http://www.w3.org/XML/1998/namespac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View</Template>
  <TotalTime>3431</TotalTime>
  <Words>336</Words>
  <Application>Microsoft Macintosh PowerPoint</Application>
  <PresentationFormat>Widescreen</PresentationFormat>
  <Paragraphs>66</Paragraphs>
  <Slides>16</Slides>
  <Notes>0</Notes>
  <HiddenSlides>3</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Schoolbook</vt:lpstr>
      <vt:lpstr>Wingdings 2</vt:lpstr>
      <vt:lpstr>View</vt:lpstr>
      <vt:lpstr>Student Outcomes</vt:lpstr>
      <vt:lpstr>Student Outcomes</vt:lpstr>
      <vt:lpstr>PowerPoint Presentation</vt:lpstr>
      <vt:lpstr>PowerPoint Presentation</vt:lpstr>
      <vt:lpstr>PowerPoint Presentation</vt:lpstr>
      <vt:lpstr>PowerPoint Presentation</vt:lpstr>
      <vt:lpstr>PowerPoint Presentation</vt:lpstr>
      <vt:lpstr>PowerPoint Presentation</vt:lpstr>
      <vt:lpstr>Institution-Set Standards</vt:lpstr>
      <vt:lpstr>Institution-Set Standards</vt:lpstr>
      <vt:lpstr>Institution-Set Standards</vt:lpstr>
      <vt:lpstr>Institution-Set Standards</vt:lpstr>
      <vt:lpstr>Institution-Set Standards</vt:lpstr>
      <vt:lpstr>Withdrawal Behavior</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Karpp</dc:creator>
  <cp:lastModifiedBy>Ed Karpp</cp:lastModifiedBy>
  <cp:revision>332</cp:revision>
  <cp:lastPrinted>2017-08-01T19:07:34Z</cp:lastPrinted>
  <dcterms:created xsi:type="dcterms:W3CDTF">2017-05-17T19:00:37Z</dcterms:created>
  <dcterms:modified xsi:type="dcterms:W3CDTF">2020-05-27T15:11:10Z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0x010100A68BDF6241E380468CE612EE1803B4B9</vt:lpwstr>
  </property>
</Properties>
</file>