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518" r:id="rId1"/>
  </p:sldMasterIdLst>
  <p:notesMasterIdLst>
    <p:notesMasterId r:id="rId23"/>
  </p:notesMasterIdLst>
  <p:sldIdLst>
    <p:sldId id="295" r:id="rId2"/>
    <p:sldId id="308" r:id="rId3"/>
    <p:sldId id="291" r:id="rId4"/>
    <p:sldId id="318" r:id="rId5"/>
    <p:sldId id="258" r:id="rId6"/>
    <p:sldId id="259" r:id="rId7"/>
    <p:sldId id="309" r:id="rId8"/>
    <p:sldId id="303" r:id="rId9"/>
    <p:sldId id="292" r:id="rId10"/>
    <p:sldId id="302" r:id="rId11"/>
    <p:sldId id="310" r:id="rId12"/>
    <p:sldId id="261" r:id="rId13"/>
    <p:sldId id="311" r:id="rId14"/>
    <p:sldId id="317" r:id="rId15"/>
    <p:sldId id="262" r:id="rId16"/>
    <p:sldId id="283" r:id="rId17"/>
    <p:sldId id="314" r:id="rId18"/>
    <p:sldId id="315" r:id="rId19"/>
    <p:sldId id="313" r:id="rId20"/>
    <p:sldId id="267" r:id="rId21"/>
    <p:sldId id="272" r:id="rId22"/>
  </p:sldIdLst>
  <p:sldSz cx="17340263" cy="975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e Tashiro" initials="JT" lastIdx="5" clrIdx="0">
    <p:extLst>
      <p:ext uri="{19B8F6BF-5375-455C-9EA6-DF929625EA0E}">
        <p15:presenceInfo xmlns:p15="http://schemas.microsoft.com/office/powerpoint/2012/main" userId="S::justinet@glendale.edu::50d45e72-ef2a-4adb-992c-02cbeeacb175" providerId="AD"/>
      </p:ext>
    </p:extLst>
  </p:cmAuthor>
  <p:cmAuthor id="2" name="Shelley Anderson" initials="SA" lastIdx="2" clrIdx="1">
    <p:extLst>
      <p:ext uri="{19B8F6BF-5375-455C-9EA6-DF929625EA0E}">
        <p15:presenceInfo xmlns:p15="http://schemas.microsoft.com/office/powerpoint/2012/main" userId="S::sanderso@glendale.edu::75694e91-3aad-4bb4-88bb-5eb5a99ea3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CE8"/>
    <a:srgbClr val="84A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5153B-1887-F3D8-1790-574D03F9B3CE}" v="665" dt="2021-08-31T20:46:00.446"/>
    <p1510:client id="{092986A8-3CEB-47A1-8D72-1BB3773CB5C9}" v="944" dt="2021-08-26T00:00:48.491"/>
    <p1510:client id="{14E20C79-ACAC-B259-D66B-921FABE8FB89}" v="14" dt="2021-08-27T18:57:15.384"/>
    <p1510:client id="{1DDC133F-30D3-7116-99FC-4B224DB0E366}" v="6" dt="2021-09-05T04:37:03.619"/>
    <p1510:client id="{6FA9666E-80C9-AD35-CD3E-80E9BE9E77BD}" v="119" dt="2021-08-27T00:34:10.529"/>
    <p1510:client id="{7F9E7B83-9CF2-6545-ABA1-4640FAA6E702}" v="1515" dt="2021-08-25T20:37:13.615"/>
    <p1510:client id="{85F5604C-79AC-9165-7662-7EFDBF993568}" v="61" dt="2021-09-01T16:19:09.543"/>
    <p1510:client id="{951FEFF5-DD5E-20A1-7C71-7CC0445170C7}" v="182" dt="2021-08-25T19:16:31.057"/>
    <p1510:client id="{BC166085-5766-E576-760E-987104BBC0FC}" v="141" dt="2021-09-08T23:18:00.960"/>
    <p1510:client id="{F99E2319-98FA-AD5D-61AB-D522151FBD8E}" v="152" dt="2021-09-07T18:31:51.84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noFill/>
        </a:fill>
      </a:tcStyle>
    </a:wholeTbl>
    <a:band2H>
      <a:tcTxStyle/>
      <a:tcStyle>
        <a:tcBdr/>
        <a:fill>
          <a:solidFill>
            <a:srgbClr val="828D8E">
              <a:alpha val="20000"/>
            </a:srgbClr>
          </a:solidFill>
        </a:fill>
      </a:tcStyle>
    </a:band2H>
    <a:firstCol>
      <a:tcTxStyle b="off" i="off">
        <a:fontRef idx="major">
          <a:srgbClr val="434343"/>
        </a:fontRef>
        <a:srgbClr val="434343"/>
      </a:tcTxStyle>
      <a:tcStyle>
        <a:tcBdr>
          <a:left>
            <a:ln w="12700" cap="flat">
              <a:solidFill>
                <a:srgbClr val="CCCDCB"/>
              </a:solidFill>
              <a:prstDash val="solid"/>
              <a:miter lim="400000"/>
            </a:ln>
          </a:left>
          <a:right>
            <a:ln w="381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Col>
    <a:la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381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lastRow>
    <a:fir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381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Row>
  </a:tblStyle>
  <a:tblStyle styleId="{C7B018BB-80A7-4F77-B60F-C8B233D01FF8}" styleName="">
    <a:tblBg/>
    <a:wholeTb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noFill/>
        </a:fill>
      </a:tcStyle>
    </a:wholeTbl>
    <a:band2H>
      <a:tcTxStyle/>
      <a:tcStyle>
        <a:tcBdr/>
        <a:fill>
          <a:solidFill>
            <a:srgbClr val="E1E0DA"/>
          </a:solidFill>
        </a:fill>
      </a:tcStyle>
    </a:band2H>
    <a:firstCo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E5E1C5"/>
          </a:solidFill>
        </a:fill>
      </a:tcStyle>
    </a:firstCol>
    <a:la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lastRow>
    <a:fir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noFill/>
        </a:fill>
      </a:tcStyle>
    </a:wholeTbl>
    <a:band2H>
      <a:tcTxStyle/>
      <a:tcStyle>
        <a:tcBdr/>
        <a:fill>
          <a:solidFill>
            <a:srgbClr val="9AB0B5">
              <a:alpha val="10000"/>
            </a:srgbClr>
          </a:solidFill>
        </a:fill>
      </a:tcStyle>
    </a:band2H>
    <a:firstCol>
      <a:tcTxStyle b="off" i="off">
        <a:fontRef idx="major">
          <a:srgbClr val="000000"/>
        </a:fontRef>
        <a:srgbClr val="000000"/>
      </a:tcTxStyle>
      <a:tcStyle>
        <a:tcBdr>
          <a:left>
            <a:ln w="12700" cap="flat">
              <a:solidFill>
                <a:schemeClr val="accent1">
                  <a:satOff val="-7715"/>
                  <a:lumOff val="-22108"/>
                </a:schemeClr>
              </a:solidFill>
              <a:prstDash val="solid"/>
              <a:miter lim="400000"/>
            </a:ln>
          </a:left>
          <a:right>
            <a:ln w="12700" cap="flat">
              <a:solidFill>
                <a:srgbClr val="44444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ADBD7"/>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chemeClr val="accent1">
                  <a:satOff val="-7715"/>
                  <a:lumOff val="-22108"/>
                </a:schemeClr>
              </a:solidFill>
              <a:prstDash val="solid"/>
              <a:miter lim="400000"/>
            </a:ln>
          </a:bottom>
          <a:insideH>
            <a:ln w="12700" cap="flat">
              <a:noFill/>
              <a:miter lim="400000"/>
            </a:ln>
          </a:insideH>
          <a:insideV>
            <a:ln w="12700" cap="flat">
              <a:noFill/>
              <a:miter lim="400000"/>
            </a:ln>
          </a:insideV>
        </a:tcBdr>
        <a:fill>
          <a:solidFill>
            <a:srgbClr val="9AB0B5"/>
          </a:solid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1">
                  <a:satOff val="-7715"/>
                  <a:lumOff val="-22108"/>
                </a:schemeClr>
              </a:solidFill>
              <a:prstDash val="solid"/>
              <a:miter lim="400000"/>
            </a:ln>
          </a:top>
          <a:bottom>
            <a:ln w="12700" cap="flat">
              <a:solidFill>
                <a:srgbClr val="444444"/>
              </a:solidFill>
              <a:prstDash val="solid"/>
              <a:miter lim="400000"/>
            </a:ln>
          </a:bottom>
          <a:insideH>
            <a:ln w="12700" cap="flat">
              <a:noFill/>
              <a:miter lim="400000"/>
            </a:ln>
          </a:insideH>
          <a:insideV>
            <a:ln w="12700" cap="flat">
              <a:noFill/>
              <a:miter lim="400000"/>
            </a:ln>
          </a:insideV>
        </a:tcBdr>
        <a:fill>
          <a:solidFill>
            <a:srgbClr val="9AB0B5"/>
          </a:solidFill>
        </a:fill>
      </a:tcStyle>
    </a:firstRow>
  </a:tblStyle>
  <a:tblStyle styleId="{CF821DB8-F4EB-4A41-A1BA-3FCAFE7338EE}" styleName="">
    <a:tblBg/>
    <a:wholeTbl>
      <a:tcTxStyle b="off" i="off">
        <a:fontRef idx="major">
          <a:srgbClr val="434343"/>
        </a:fontRef>
        <a:srgbClr val="434343"/>
      </a:tcTxStyle>
      <a:tcStyle>
        <a:tcBdr>
          <a:left>
            <a:ln w="12700" cap="flat">
              <a:solidFill>
                <a:srgbClr val="949E9F"/>
              </a:solidFill>
              <a:prstDash val="solid"/>
              <a:miter lim="400000"/>
            </a:ln>
          </a:left>
          <a:right>
            <a:ln w="12700" cap="flat">
              <a:solidFill>
                <a:srgbClr val="949E9F"/>
              </a:solidFill>
              <a:prstDash val="solid"/>
              <a:miter lim="400000"/>
            </a:ln>
          </a:right>
          <a:top>
            <a:ln w="12700" cap="flat">
              <a:solidFill>
                <a:srgbClr val="949E9F"/>
              </a:solidFill>
              <a:prstDash val="solid"/>
              <a:miter lim="400000"/>
            </a:ln>
          </a:top>
          <a:bottom>
            <a:ln w="12700" cap="flat">
              <a:solidFill>
                <a:srgbClr val="949E9F"/>
              </a:solidFill>
              <a:prstDash val="solid"/>
              <a:miter lim="400000"/>
            </a:ln>
          </a:bottom>
          <a:insideH>
            <a:ln w="12700" cap="flat">
              <a:solidFill>
                <a:srgbClr val="949E9F"/>
              </a:solidFill>
              <a:prstDash val="solid"/>
              <a:miter lim="400000"/>
            </a:ln>
          </a:insideH>
          <a:insideV>
            <a:ln w="12700" cap="flat">
              <a:solidFill>
                <a:srgbClr val="949E9F"/>
              </a:solidFill>
              <a:prstDash val="solid"/>
              <a:miter lim="400000"/>
            </a:ln>
          </a:insideV>
        </a:tcBdr>
        <a:fill>
          <a:solidFill>
            <a:srgbClr val="E2E0D9"/>
          </a:solidFill>
        </a:fill>
      </a:tcStyle>
    </a:wholeTbl>
    <a:band2H>
      <a:tcTxStyle/>
      <a:tcStyle>
        <a:tcBdr/>
        <a:fill>
          <a:solidFill>
            <a:srgbClr val="EFECE5"/>
          </a:solidFill>
        </a:fill>
      </a:tcStyle>
    </a:band2H>
    <a:firstCol>
      <a:tcTxStyle b="off" i="off">
        <a:fontRef idx="major">
          <a:srgbClr val="FFFFFF"/>
        </a:fontRef>
        <a:srgbClr val="FFFFFF"/>
      </a:tcTxStyle>
      <a:tcStyle>
        <a:tcBdr>
          <a:left>
            <a:ln w="12700" cap="flat">
              <a:solidFill>
                <a:schemeClr val="accent4">
                  <a:satOff val="-11517"/>
                  <a:lumOff val="-24324"/>
                </a:schemeClr>
              </a:solidFill>
              <a:prstDash val="solid"/>
              <a:miter lim="400000"/>
            </a:ln>
          </a:left>
          <a:right>
            <a:ln w="0" cap="flat">
              <a:noFill/>
              <a:miter lim="400000"/>
            </a:ln>
          </a:right>
          <a:top>
            <a:ln w="12700" cap="flat">
              <a:solidFill>
                <a:srgbClr val="352922"/>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Col>
    <a:lastRow>
      <a:tcTxStyle b="off" i="off">
        <a:fontRef idx="major">
          <a:srgbClr val="434343"/>
        </a:fontRef>
        <a:srgbClr val="434343"/>
      </a:tcTxStyle>
      <a:tcStyle>
        <a:tcBdr>
          <a:left>
            <a:ln w="12700" cap="flat">
              <a:solidFill>
                <a:srgbClr val="6D5D4B"/>
              </a:solidFill>
              <a:prstDash val="solid"/>
              <a:miter lim="400000"/>
            </a:ln>
          </a:left>
          <a:right>
            <a:ln w="12700" cap="flat">
              <a:solidFill>
                <a:srgbClr val="6D5D4B"/>
              </a:solidFill>
              <a:prstDash val="solid"/>
              <a:miter lim="400000"/>
            </a:ln>
          </a:right>
          <a:top>
            <a:ln w="25400" cap="flat">
              <a:solidFill>
                <a:srgbClr val="352922"/>
              </a:solidFill>
              <a:prstDash val="solid"/>
              <a:miter lim="400000"/>
            </a:ln>
          </a:top>
          <a:bottom>
            <a:ln w="12700" cap="flat">
              <a:solidFill>
                <a:schemeClr val="accent4">
                  <a:satOff val="-11517"/>
                  <a:lumOff val="-24324"/>
                </a:schemeClr>
              </a:solidFill>
              <a:prstDash val="solid"/>
              <a:miter lim="400000"/>
            </a:ln>
          </a:bottom>
          <a:insideH>
            <a:ln w="12700" cap="flat">
              <a:solidFill>
                <a:srgbClr val="6D5D4B"/>
              </a:solidFill>
              <a:prstDash val="solid"/>
              <a:miter lim="400000"/>
            </a:ln>
          </a:insideH>
          <a:insideV>
            <a:ln w="12700" cap="flat">
              <a:solidFill>
                <a:srgbClr val="6D5D4B"/>
              </a:solidFill>
              <a:prstDash val="solid"/>
              <a:miter lim="400000"/>
            </a:ln>
          </a:insideV>
        </a:tcBdr>
        <a:fill>
          <a:noFill/>
        </a:fill>
      </a:tcStyle>
    </a:lastRow>
    <a:firstRow>
      <a:tcTxStyle b="off" i="off">
        <a:fontRef idx="major">
          <a:srgbClr val="FFFFFF"/>
        </a:fontRef>
        <a:srgbClr val="FFFFFF"/>
      </a:tcTxStyle>
      <a:tcStyle>
        <a:tcBdr>
          <a:left>
            <a:ln w="12700" cap="flat">
              <a:solidFill>
                <a:srgbClr val="352922"/>
              </a:solidFill>
              <a:prstDash val="solid"/>
              <a:miter lim="400000"/>
            </a:ln>
          </a:left>
          <a:right>
            <a:ln w="12700" cap="flat">
              <a:solidFill>
                <a:srgbClr val="352922"/>
              </a:solidFill>
              <a:prstDash val="solid"/>
              <a:miter lim="400000"/>
            </a:ln>
          </a:right>
          <a:top>
            <a:ln w="12700" cap="flat">
              <a:solidFill>
                <a:schemeClr val="accent4">
                  <a:satOff val="-11517"/>
                  <a:lumOff val="-24324"/>
                </a:schemeClr>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Row>
  </a:tblStyle>
  <a:tblStyle styleId="{33BA23B1-9221-436E-865A-0063620EA4FD}"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noFill/>
        </a:fill>
      </a:tcStyle>
    </a:wholeTbl>
    <a:band2H>
      <a:tcTxStyle/>
      <a:tcStyle>
        <a:tcBdr/>
        <a:fill>
          <a:solidFill>
            <a:srgbClr val="D2D2D3">
              <a:alpha val="38000"/>
            </a:srgbClr>
          </a:solidFill>
        </a:fill>
      </a:tcStyle>
    </a:band2H>
    <a:firstCol>
      <a:tcTxStyle b="off" i="off">
        <a:fontRef idx="major">
          <a:srgbClr val="FFFFFF"/>
        </a:fontRef>
        <a:srgbClr val="FFFFFF"/>
      </a:tcTxStyle>
      <a:tcStyle>
        <a:tcBdr>
          <a:left>
            <a:ln w="12700" cap="flat">
              <a:solidFill>
                <a:srgbClr val="939393"/>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solidFill>
            <a:srgbClr val="A5A8A3"/>
          </a:solidFill>
        </a:fill>
      </a:tcStyle>
    </a:firstCol>
    <a:la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lastRow>
    <a:fir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wholeTbl>
    <a:band2H>
      <a:tcTxStyle/>
      <a:tcStyle>
        <a:tcBdr/>
        <a:fill>
          <a:solidFill>
            <a:srgbClr val="CCCDCB">
              <a:alpha val="21000"/>
            </a:srgbClr>
          </a:solidFill>
        </a:fill>
      </a:tcStyle>
    </a:band2H>
    <a:firstCol>
      <a:tcTxStyle b="off" i="off">
        <a:fontRef idx="major">
          <a:srgbClr val="000000"/>
        </a:fontRef>
        <a:srgbClr val="000000"/>
      </a:tcTxStyle>
      <a:tcStyle>
        <a:tcBdr>
          <a:left>
            <a:ln w="12700" cap="flat">
              <a:noFill/>
              <a:miter lim="400000"/>
            </a:ln>
          </a:left>
          <a:right>
            <a:ln w="25400" cap="flat">
              <a:solidFill>
                <a:srgbClr val="93939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firstCol>
    <a:la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25400" cap="flat">
              <a:solidFill>
                <a:srgbClr val="939393"/>
              </a:solidFill>
              <a:prstDash val="solid"/>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lastRow>
    <a:fir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25400" cap="flat">
              <a:solidFill>
                <a:srgbClr val="939393"/>
              </a:solidFill>
              <a:prstDash val="solid"/>
              <a:miter lim="400000"/>
            </a:ln>
          </a:bottom>
          <a:insideH>
            <a:ln w="12700" cap="flat">
              <a:noFill/>
              <a:miter lim="400000"/>
            </a:ln>
          </a:insideH>
          <a:insideV>
            <a:ln w="12700" cap="flat">
              <a:solidFill>
                <a:srgbClr val="232323"/>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6"/>
  </p:normalViewPr>
  <p:slideViewPr>
    <p:cSldViewPr snapToGrid="0">
      <p:cViewPr varScale="1">
        <p:scale>
          <a:sx n="73" d="100"/>
          <a:sy n="73" d="100"/>
        </p:scale>
        <p:origin x="89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8.xml"/><Relationship Id="rId7" Type="http://schemas.openxmlformats.org/officeDocument/2006/relationships/slide" Target="../slides/slide11.xml"/><Relationship Id="rId12" Type="http://schemas.openxmlformats.org/officeDocument/2006/relationships/slide" Target="../slides/slide7.xml"/><Relationship Id="rId2" Type="http://schemas.openxmlformats.org/officeDocument/2006/relationships/slide" Target="../slides/slide6.xml"/><Relationship Id="rId1" Type="http://schemas.openxmlformats.org/officeDocument/2006/relationships/slide" Target="../slides/slide5.xml"/><Relationship Id="rId6" Type="http://schemas.openxmlformats.org/officeDocument/2006/relationships/slide" Target="../slides/slide12.xml"/><Relationship Id="rId11" Type="http://schemas.openxmlformats.org/officeDocument/2006/relationships/slide" Target="../slides/slide20.xml"/><Relationship Id="rId5" Type="http://schemas.openxmlformats.org/officeDocument/2006/relationships/slide" Target="../slides/slide10.xml"/><Relationship Id="rId10" Type="http://schemas.openxmlformats.org/officeDocument/2006/relationships/slide" Target="../slides/slide19.xml"/><Relationship Id="rId4" Type="http://schemas.openxmlformats.org/officeDocument/2006/relationships/slide" Target="../slides/slide9.xml"/><Relationship Id="rId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723555-EBCF-4E40-88EB-8AB848A78252}"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E1EDDB7D-CEAC-834C-BAA2-BA1C57D4F857}">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 action="ppaction://hlinksldjump">
                <a:extLst>
                  <a:ext uri="{A12FA001-AC4F-418D-AE19-62706E023703}">
                    <ahyp:hlinkClr xmlns:ahyp="http://schemas.microsoft.com/office/drawing/2018/hyperlinkcolor" val="tx"/>
                  </a:ext>
                </a:extLst>
              </a:hlinkClick>
            </a:rPr>
            <a:t>Our Commitment to Safety</a:t>
          </a:r>
          <a:endParaRPr lang="en-US" sz="2400" b="0" i="0">
            <a:solidFill>
              <a:schemeClr val="tx1"/>
            </a:solidFill>
            <a:latin typeface="Avenir Next LT Pro" panose="020B0504020202020204" pitchFamily="34" charset="77"/>
          </a:endParaRPr>
        </a:p>
      </dgm:t>
    </dgm:pt>
    <dgm:pt modelId="{C88527AD-6677-1247-B381-82B81B66379E}" type="parTrans" cxnId="{0EDE1924-B70B-A046-9FFC-FB8BBD3F7780}">
      <dgm:prSet/>
      <dgm:spPr/>
      <dgm:t>
        <a:bodyPr/>
        <a:lstStyle/>
        <a:p>
          <a:endParaRPr lang="en-US"/>
        </a:p>
      </dgm:t>
    </dgm:pt>
    <dgm:pt modelId="{F55CC1F4-A801-C64C-889E-704328834728}" type="sibTrans" cxnId="{0EDE1924-B70B-A046-9FFC-FB8BBD3F7780}">
      <dgm:prSet/>
      <dgm:spPr/>
      <dgm:t>
        <a:bodyPr/>
        <a:lstStyle/>
        <a:p>
          <a:endParaRPr lang="en-US"/>
        </a:p>
      </dgm:t>
    </dgm:pt>
    <dgm:pt modelId="{F149066A-C429-DC45-9060-E6826997E385}">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2" action="ppaction://hlinksldjump">
                <a:extLst>
                  <a:ext uri="{A12FA001-AC4F-418D-AE19-62706E023703}">
                    <ahyp:hlinkClr xmlns:ahyp="http://schemas.microsoft.com/office/drawing/2018/hyperlinkcolor" val="tx"/>
                  </a:ext>
                </a:extLst>
              </a:hlinkClick>
            </a:rPr>
            <a:t>Face Masks</a:t>
          </a:r>
          <a:endParaRPr lang="en-US" sz="2400" b="0" i="0">
            <a:solidFill>
              <a:schemeClr val="tx1"/>
            </a:solidFill>
            <a:latin typeface="Avenir Next LT Pro" panose="020B0504020202020204" pitchFamily="34" charset="77"/>
          </a:endParaRPr>
        </a:p>
      </dgm:t>
    </dgm:pt>
    <dgm:pt modelId="{2A009AC5-2DD9-2845-BC3C-CDCCC636C4BB}" type="parTrans" cxnId="{644A091C-ADE1-ED44-818B-D3BF5CA3700B}">
      <dgm:prSet/>
      <dgm:spPr/>
      <dgm:t>
        <a:bodyPr/>
        <a:lstStyle/>
        <a:p>
          <a:endParaRPr lang="en-US"/>
        </a:p>
      </dgm:t>
    </dgm:pt>
    <dgm:pt modelId="{4BB28B06-7F1C-7D4C-B9B7-42F47D56674B}" type="sibTrans" cxnId="{644A091C-ADE1-ED44-818B-D3BF5CA3700B}">
      <dgm:prSet/>
      <dgm:spPr/>
      <dgm:t>
        <a:bodyPr/>
        <a:lstStyle/>
        <a:p>
          <a:endParaRPr lang="en-US"/>
        </a:p>
      </dgm:t>
    </dgm:pt>
    <dgm:pt modelId="{BD0A1ED6-D6BE-C24F-B231-009D0A2AC3B8}">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3" action="ppaction://hlinksldjump">
                <a:extLst>
                  <a:ext uri="{A12FA001-AC4F-418D-AE19-62706E023703}">
                    <ahyp:hlinkClr xmlns:ahyp="http://schemas.microsoft.com/office/drawing/2018/hyperlinkcolor" val="tx"/>
                  </a:ext>
                </a:extLst>
              </a:hlinkClick>
            </a:rPr>
            <a:t>Arrival/Dismissal</a:t>
          </a:r>
          <a:endParaRPr lang="en-US" sz="2400" b="0" i="0">
            <a:solidFill>
              <a:schemeClr val="tx1"/>
            </a:solidFill>
            <a:latin typeface="Avenir Next LT Pro" panose="020B0504020202020204" pitchFamily="34" charset="77"/>
          </a:endParaRPr>
        </a:p>
      </dgm:t>
    </dgm:pt>
    <dgm:pt modelId="{97F57BC0-85B1-EF4F-89D8-25FCA7D44B00}" type="parTrans" cxnId="{E173FAAD-40E0-4241-A22E-820B677D7587}">
      <dgm:prSet/>
      <dgm:spPr/>
      <dgm:t>
        <a:bodyPr/>
        <a:lstStyle/>
        <a:p>
          <a:endParaRPr lang="en-US"/>
        </a:p>
      </dgm:t>
    </dgm:pt>
    <dgm:pt modelId="{7963258C-188F-A742-8FF0-0CE80BFE7DA7}" type="sibTrans" cxnId="{E173FAAD-40E0-4241-A22E-820B677D7587}">
      <dgm:prSet/>
      <dgm:spPr/>
      <dgm:t>
        <a:bodyPr/>
        <a:lstStyle/>
        <a:p>
          <a:endParaRPr lang="en-US"/>
        </a:p>
      </dgm:t>
    </dgm:pt>
    <dgm:pt modelId="{23BF1893-6EA9-D94B-A07E-33A2E3A63D14}">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4" action="ppaction://hlinksldjump">
                <a:extLst>
                  <a:ext uri="{A12FA001-AC4F-418D-AE19-62706E023703}">
                    <ahyp:hlinkClr xmlns:ahyp="http://schemas.microsoft.com/office/drawing/2018/hyperlinkcolor" val="tx"/>
                  </a:ext>
                </a:extLst>
              </a:hlinkClick>
            </a:rPr>
            <a:t>Daily Screening Procedure</a:t>
          </a:r>
          <a:endParaRPr lang="en-US" sz="2400" b="0" i="0">
            <a:solidFill>
              <a:schemeClr val="tx1"/>
            </a:solidFill>
            <a:latin typeface="Avenir Next LT Pro" panose="020B0504020202020204" pitchFamily="34" charset="77"/>
          </a:endParaRPr>
        </a:p>
      </dgm:t>
    </dgm:pt>
    <dgm:pt modelId="{00E3C3A6-89C8-8345-A46A-4A576EE49CB2}" type="parTrans" cxnId="{BA697A73-016D-774B-BD4A-D8FB07EB1267}">
      <dgm:prSet/>
      <dgm:spPr/>
      <dgm:t>
        <a:bodyPr/>
        <a:lstStyle/>
        <a:p>
          <a:endParaRPr lang="en-US"/>
        </a:p>
      </dgm:t>
    </dgm:pt>
    <dgm:pt modelId="{CF188CEF-096D-A749-9631-8453E8546211}" type="sibTrans" cxnId="{BA697A73-016D-774B-BD4A-D8FB07EB1267}">
      <dgm:prSet/>
      <dgm:spPr/>
      <dgm:t>
        <a:bodyPr/>
        <a:lstStyle/>
        <a:p>
          <a:endParaRPr lang="en-US"/>
        </a:p>
      </dgm:t>
    </dgm:pt>
    <dgm:pt modelId="{34FEB9D8-CCDF-A248-9A6E-B9C6AABB7C88}">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5" action="ppaction://hlinksldjump">
                <a:extLst>
                  <a:ext uri="{A12FA001-AC4F-418D-AE19-62706E023703}">
                    <ahyp:hlinkClr xmlns:ahyp="http://schemas.microsoft.com/office/drawing/2018/hyperlinkcolor" val="tx"/>
                  </a:ext>
                </a:extLst>
              </a:hlinkClick>
            </a:rPr>
            <a:t>Classroom Space</a:t>
          </a:r>
          <a:endParaRPr lang="en-US" sz="2400" b="0" i="0">
            <a:solidFill>
              <a:schemeClr val="tx1"/>
            </a:solidFill>
            <a:latin typeface="Avenir Next LT Pro" panose="020B0504020202020204" pitchFamily="34" charset="77"/>
          </a:endParaRPr>
        </a:p>
      </dgm:t>
    </dgm:pt>
    <dgm:pt modelId="{DC09A51E-AA59-994C-8AFF-9FBEBA2373C1}" type="parTrans" cxnId="{CDCA3509-5EBD-3D4B-A4D0-DB41D27BF7CF}">
      <dgm:prSet/>
      <dgm:spPr/>
      <dgm:t>
        <a:bodyPr/>
        <a:lstStyle/>
        <a:p>
          <a:endParaRPr lang="en-US"/>
        </a:p>
      </dgm:t>
    </dgm:pt>
    <dgm:pt modelId="{044020C3-F6E5-8C4B-A3A8-1B83748AC15E}" type="sibTrans" cxnId="{CDCA3509-5EBD-3D4B-A4D0-DB41D27BF7CF}">
      <dgm:prSet/>
      <dgm:spPr/>
      <dgm:t>
        <a:bodyPr/>
        <a:lstStyle/>
        <a:p>
          <a:endParaRPr lang="en-US"/>
        </a:p>
      </dgm:t>
    </dgm:pt>
    <dgm:pt modelId="{429E4505-EAF7-084F-AC2F-DA2BDAC6D61A}">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6" action="ppaction://hlinksldjump">
                <a:extLst>
                  <a:ext uri="{A12FA001-AC4F-418D-AE19-62706E023703}">
                    <ahyp:hlinkClr xmlns:ahyp="http://schemas.microsoft.com/office/drawing/2018/hyperlinkcolor" val="tx"/>
                  </a:ext>
                </a:extLst>
              </a:hlinkClick>
            </a:rPr>
            <a:t>Schedule</a:t>
          </a:r>
          <a:endParaRPr lang="en-US" sz="2400" b="0" i="0">
            <a:solidFill>
              <a:schemeClr val="tx1"/>
            </a:solidFill>
            <a:latin typeface="Avenir Next LT Pro" panose="020B0504020202020204" pitchFamily="34" charset="77"/>
          </a:endParaRPr>
        </a:p>
      </dgm:t>
    </dgm:pt>
    <dgm:pt modelId="{90852A9A-9496-444F-ABED-6FFDA3AD870C}" type="parTrans" cxnId="{D83AD9BB-8A61-384C-B936-D30B6B4FA47C}">
      <dgm:prSet/>
      <dgm:spPr/>
      <dgm:t>
        <a:bodyPr/>
        <a:lstStyle/>
        <a:p>
          <a:endParaRPr lang="en-US"/>
        </a:p>
      </dgm:t>
    </dgm:pt>
    <dgm:pt modelId="{AD421F3B-C931-9248-BD30-AC09081F06AA}" type="sibTrans" cxnId="{D83AD9BB-8A61-384C-B936-D30B6B4FA47C}">
      <dgm:prSet/>
      <dgm:spPr/>
      <dgm:t>
        <a:bodyPr/>
        <a:lstStyle/>
        <a:p>
          <a:endParaRPr lang="en-US"/>
        </a:p>
      </dgm:t>
    </dgm:pt>
    <dgm:pt modelId="{28C12094-A37B-E146-B2CF-D57C477100BC}">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7" action="ppaction://hlinksldjump">
                <a:extLst>
                  <a:ext uri="{A12FA001-AC4F-418D-AE19-62706E023703}">
                    <ahyp:hlinkClr xmlns:ahyp="http://schemas.microsoft.com/office/drawing/2018/hyperlinkcolor" val="tx"/>
                  </a:ext>
                </a:extLst>
              </a:hlinkClick>
            </a:rPr>
            <a:t>Meals</a:t>
          </a:r>
          <a:endParaRPr lang="en-US" sz="2400" b="0" i="0">
            <a:solidFill>
              <a:schemeClr val="tx1"/>
            </a:solidFill>
            <a:latin typeface="Avenir Next LT Pro" panose="020B0504020202020204" pitchFamily="34" charset="77"/>
          </a:endParaRPr>
        </a:p>
      </dgm:t>
    </dgm:pt>
    <dgm:pt modelId="{6FD84EEA-18E4-8948-9F39-0F16DC37334D}" type="parTrans" cxnId="{46D9EE28-E536-1F42-B41A-76724111F482}">
      <dgm:prSet/>
      <dgm:spPr/>
      <dgm:t>
        <a:bodyPr/>
        <a:lstStyle/>
        <a:p>
          <a:endParaRPr lang="en-US"/>
        </a:p>
      </dgm:t>
    </dgm:pt>
    <dgm:pt modelId="{660FFA45-07AB-1E47-9B48-075A40FC031C}" type="sibTrans" cxnId="{46D9EE28-E536-1F42-B41A-76724111F482}">
      <dgm:prSet/>
      <dgm:spPr/>
      <dgm:t>
        <a:bodyPr/>
        <a:lstStyle/>
        <a:p>
          <a:endParaRPr lang="en-US"/>
        </a:p>
      </dgm:t>
    </dgm:pt>
    <dgm:pt modelId="{30E07C1F-C470-B043-BB0C-561C93FF2902}">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8" action="ppaction://hlinksldjump">
                <a:extLst>
                  <a:ext uri="{A12FA001-AC4F-418D-AE19-62706E023703}">
                    <ahyp:hlinkClr xmlns:ahyp="http://schemas.microsoft.com/office/drawing/2018/hyperlinkcolor" val="tx"/>
                  </a:ext>
                </a:extLst>
              </a:hlinkClick>
            </a:rPr>
            <a:t>Community</a:t>
          </a:r>
          <a:r>
            <a:rPr lang="en-US" sz="2400" b="0" i="0">
              <a:solidFill>
                <a:schemeClr val="tx1"/>
              </a:solidFill>
              <a:latin typeface="Avenir Next LT Pro" panose="020B0504020202020204" pitchFamily="34" charset="77"/>
            </a:rPr>
            <a:t> </a:t>
          </a:r>
        </a:p>
      </dgm:t>
    </dgm:pt>
    <dgm:pt modelId="{5AE99D11-08BB-D04C-97A7-8C1B3093C4E5}" type="parTrans" cxnId="{DF390AF4-370F-4348-B82B-112BB13FF91E}">
      <dgm:prSet/>
      <dgm:spPr/>
      <dgm:t>
        <a:bodyPr/>
        <a:lstStyle/>
        <a:p>
          <a:endParaRPr lang="en-US"/>
        </a:p>
      </dgm:t>
    </dgm:pt>
    <dgm:pt modelId="{37D646A7-10B1-EB46-B8DA-D471DE99CE37}" type="sibTrans" cxnId="{DF390AF4-370F-4348-B82B-112BB13FF91E}">
      <dgm:prSet/>
      <dgm:spPr/>
      <dgm:t>
        <a:bodyPr/>
        <a:lstStyle/>
        <a:p>
          <a:endParaRPr lang="en-US"/>
        </a:p>
      </dgm:t>
    </dgm:pt>
    <dgm:pt modelId="{1085ED48-3E72-5B42-BBC7-A4AAEACBA024}">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9" action="ppaction://hlinksldjump">
                <a:extLst>
                  <a:ext uri="{A12FA001-AC4F-418D-AE19-62706E023703}">
                    <ahyp:hlinkClr xmlns:ahyp="http://schemas.microsoft.com/office/drawing/2018/hyperlinkcolor" val="tx"/>
                  </a:ext>
                </a:extLst>
              </a:hlinkClick>
            </a:rPr>
            <a:t>COVID-19</a:t>
          </a:r>
          <a:endParaRPr lang="en-US" sz="2400" b="0" i="0">
            <a:solidFill>
              <a:schemeClr val="tx1"/>
            </a:solidFill>
            <a:latin typeface="Avenir Next LT Pro" panose="020B0504020202020204" pitchFamily="34" charset="77"/>
          </a:endParaRPr>
        </a:p>
      </dgm:t>
    </dgm:pt>
    <dgm:pt modelId="{E24AF6F7-DDEA-224D-A91F-0E2C5D69089F}" type="parTrans" cxnId="{211AFE45-7329-AE40-B843-679399E47B38}">
      <dgm:prSet/>
      <dgm:spPr/>
      <dgm:t>
        <a:bodyPr/>
        <a:lstStyle/>
        <a:p>
          <a:endParaRPr lang="en-US"/>
        </a:p>
      </dgm:t>
    </dgm:pt>
    <dgm:pt modelId="{76B01950-18DD-EF45-8D9D-FC88FAB43698}" type="sibTrans" cxnId="{211AFE45-7329-AE40-B843-679399E47B38}">
      <dgm:prSet/>
      <dgm:spPr/>
      <dgm:t>
        <a:bodyPr/>
        <a:lstStyle/>
        <a:p>
          <a:endParaRPr lang="en-US"/>
        </a:p>
      </dgm:t>
    </dgm:pt>
    <dgm:pt modelId="{C9C0F2E5-2650-244D-B98D-5C9E3D3874FB}">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0" action="ppaction://hlinksldjump">
                <a:extLst>
                  <a:ext uri="{A12FA001-AC4F-418D-AE19-62706E023703}">
                    <ahyp:hlinkClr xmlns:ahyp="http://schemas.microsoft.com/office/drawing/2018/hyperlinkcolor" val="tx"/>
                  </a:ext>
                </a:extLst>
              </a:hlinkClick>
            </a:rPr>
            <a:t>Non-Essential Visitors</a:t>
          </a:r>
          <a:r>
            <a:rPr lang="en-US" sz="2400" b="0" i="0">
              <a:solidFill>
                <a:schemeClr val="tx1"/>
              </a:solidFill>
              <a:latin typeface="Avenir Next LT Pro" panose="020B0504020202020204" pitchFamily="34" charset="77"/>
            </a:rPr>
            <a:t> </a:t>
          </a:r>
        </a:p>
      </dgm:t>
    </dgm:pt>
    <dgm:pt modelId="{3DEE3092-398D-E44D-9A65-1CE4B147D54D}" type="parTrans" cxnId="{4812C3A4-054F-D246-9463-E61EE17EC446}">
      <dgm:prSet/>
      <dgm:spPr/>
      <dgm:t>
        <a:bodyPr/>
        <a:lstStyle/>
        <a:p>
          <a:endParaRPr lang="en-US"/>
        </a:p>
      </dgm:t>
    </dgm:pt>
    <dgm:pt modelId="{F9D7FEF5-2916-6849-BD9D-A1469519B42F}" type="sibTrans" cxnId="{4812C3A4-054F-D246-9463-E61EE17EC446}">
      <dgm:prSet/>
      <dgm:spPr/>
      <dgm:t>
        <a:bodyPr/>
        <a:lstStyle/>
        <a:p>
          <a:endParaRPr lang="en-US"/>
        </a:p>
      </dgm:t>
    </dgm:pt>
    <dgm:pt modelId="{152285FF-AB80-D74F-857A-EFF36D3F2270}">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1" action="ppaction://hlinksldjump">
                <a:extLst>
                  <a:ext uri="{A12FA001-AC4F-418D-AE19-62706E023703}">
                    <ahyp:hlinkClr xmlns:ahyp="http://schemas.microsoft.com/office/drawing/2018/hyperlinkcolor" val="tx"/>
                  </a:ext>
                </a:extLst>
              </a:hlinkClick>
            </a:rPr>
            <a:t>Reminders</a:t>
          </a:r>
          <a:endParaRPr lang="en-US" sz="2400" b="0" i="0">
            <a:solidFill>
              <a:schemeClr val="tx1"/>
            </a:solidFill>
            <a:latin typeface="Avenir Next LT Pro" panose="020B0504020202020204" pitchFamily="34" charset="77"/>
          </a:endParaRPr>
        </a:p>
      </dgm:t>
    </dgm:pt>
    <dgm:pt modelId="{9610A958-C6AC-DB4E-9E79-71C091241A38}" type="parTrans" cxnId="{236DF968-0963-7243-B800-0B24EEBEE3A9}">
      <dgm:prSet/>
      <dgm:spPr/>
      <dgm:t>
        <a:bodyPr/>
        <a:lstStyle/>
        <a:p>
          <a:endParaRPr lang="en-US"/>
        </a:p>
      </dgm:t>
    </dgm:pt>
    <dgm:pt modelId="{DB33ACFF-7126-9D43-AB88-B0473AEFC2AE}" type="sibTrans" cxnId="{236DF968-0963-7243-B800-0B24EEBEE3A9}">
      <dgm:prSet/>
      <dgm:spPr/>
      <dgm:t>
        <a:bodyPr/>
        <a:lstStyle/>
        <a:p>
          <a:endParaRPr lang="en-US"/>
        </a:p>
      </dgm:t>
    </dgm:pt>
    <dgm:pt modelId="{98A409A7-F96E-2F45-B51E-93D0C4CC3805}">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2" action="ppaction://hlinksldjump">
                <a:extLst>
                  <a:ext uri="{A12FA001-AC4F-418D-AE19-62706E023703}">
                    <ahyp:hlinkClr xmlns:ahyp="http://schemas.microsoft.com/office/drawing/2018/hyperlinkcolor" val="tx"/>
                  </a:ext>
                </a:extLst>
              </a:hlinkClick>
            </a:rPr>
            <a:t>Hygiene &amp; Disinfecting</a:t>
          </a:r>
          <a:endParaRPr lang="en-US" sz="2400" b="0" i="0">
            <a:solidFill>
              <a:schemeClr val="tx1"/>
            </a:solidFill>
            <a:latin typeface="Avenir Next LT Pro" panose="020B0504020202020204" pitchFamily="34" charset="77"/>
          </a:endParaRPr>
        </a:p>
      </dgm:t>
    </dgm:pt>
    <dgm:pt modelId="{5DB85A3F-D91E-3346-BA19-E1A94038F52C}" type="parTrans" cxnId="{49DA60CF-6B51-F44E-89E9-3EB17304B72E}">
      <dgm:prSet/>
      <dgm:spPr/>
      <dgm:t>
        <a:bodyPr/>
        <a:lstStyle/>
        <a:p>
          <a:endParaRPr lang="en-US"/>
        </a:p>
      </dgm:t>
    </dgm:pt>
    <dgm:pt modelId="{1ADF0F88-EDDF-4D4D-923D-37FEECE7105C}" type="sibTrans" cxnId="{49DA60CF-6B51-F44E-89E9-3EB17304B72E}">
      <dgm:prSet/>
      <dgm:spPr/>
      <dgm:t>
        <a:bodyPr/>
        <a:lstStyle/>
        <a:p>
          <a:endParaRPr lang="en-US"/>
        </a:p>
      </dgm:t>
    </dgm:pt>
    <dgm:pt modelId="{15D190F8-80D6-4540-B61B-B732F6A49D3E}" type="pres">
      <dgm:prSet presAssocID="{E8723555-EBCF-4E40-88EB-8AB848A78252}" presName="diagram" presStyleCnt="0">
        <dgm:presLayoutVars>
          <dgm:dir/>
          <dgm:resizeHandles val="exact"/>
        </dgm:presLayoutVars>
      </dgm:prSet>
      <dgm:spPr/>
    </dgm:pt>
    <dgm:pt modelId="{3EB80F80-71AE-FD46-BFB5-A2677CBE6C6B}" type="pres">
      <dgm:prSet presAssocID="{E1EDDB7D-CEAC-834C-BAA2-BA1C57D4F857}" presName="node" presStyleLbl="node1" presStyleIdx="0" presStyleCnt="12">
        <dgm:presLayoutVars>
          <dgm:bulletEnabled val="1"/>
        </dgm:presLayoutVars>
      </dgm:prSet>
      <dgm:spPr/>
    </dgm:pt>
    <dgm:pt modelId="{844FFEC5-4CBA-EC48-9C06-8BB4BC1BEADA}" type="pres">
      <dgm:prSet presAssocID="{F55CC1F4-A801-C64C-889E-704328834728}" presName="sibTrans" presStyleCnt="0"/>
      <dgm:spPr/>
    </dgm:pt>
    <dgm:pt modelId="{2AF665A2-C0B8-6146-A960-C2F4E7620D83}" type="pres">
      <dgm:prSet presAssocID="{F149066A-C429-DC45-9060-E6826997E385}" presName="node" presStyleLbl="node1" presStyleIdx="1" presStyleCnt="12">
        <dgm:presLayoutVars>
          <dgm:bulletEnabled val="1"/>
        </dgm:presLayoutVars>
      </dgm:prSet>
      <dgm:spPr/>
    </dgm:pt>
    <dgm:pt modelId="{3BC69AED-AE73-074E-B7A7-5ECFB5462576}" type="pres">
      <dgm:prSet presAssocID="{4BB28B06-7F1C-7D4C-B9B7-42F47D56674B}" presName="sibTrans" presStyleCnt="0"/>
      <dgm:spPr/>
    </dgm:pt>
    <dgm:pt modelId="{89B22B07-9768-804B-B315-4ACA9D768745}" type="pres">
      <dgm:prSet presAssocID="{98A409A7-F96E-2F45-B51E-93D0C4CC3805}" presName="node" presStyleLbl="node1" presStyleIdx="2" presStyleCnt="12">
        <dgm:presLayoutVars>
          <dgm:bulletEnabled val="1"/>
        </dgm:presLayoutVars>
      </dgm:prSet>
      <dgm:spPr/>
    </dgm:pt>
    <dgm:pt modelId="{AE32A26F-F561-AF4A-A111-BAA5773F0A2B}" type="pres">
      <dgm:prSet presAssocID="{1ADF0F88-EDDF-4D4D-923D-37FEECE7105C}" presName="sibTrans" presStyleCnt="0"/>
      <dgm:spPr/>
    </dgm:pt>
    <dgm:pt modelId="{38284134-5D8C-9547-ADAA-AC04BA36C768}" type="pres">
      <dgm:prSet presAssocID="{BD0A1ED6-D6BE-C24F-B231-009D0A2AC3B8}" presName="node" presStyleLbl="node1" presStyleIdx="3" presStyleCnt="12">
        <dgm:presLayoutVars>
          <dgm:bulletEnabled val="1"/>
        </dgm:presLayoutVars>
      </dgm:prSet>
      <dgm:spPr/>
    </dgm:pt>
    <dgm:pt modelId="{1494A065-EB03-AF4C-ACD1-B1EA53554EEF}" type="pres">
      <dgm:prSet presAssocID="{7963258C-188F-A742-8FF0-0CE80BFE7DA7}" presName="sibTrans" presStyleCnt="0"/>
      <dgm:spPr/>
    </dgm:pt>
    <dgm:pt modelId="{12A0BA32-8098-A84A-851B-43DE85920BA9}" type="pres">
      <dgm:prSet presAssocID="{23BF1893-6EA9-D94B-A07E-33A2E3A63D14}" presName="node" presStyleLbl="node1" presStyleIdx="4" presStyleCnt="12">
        <dgm:presLayoutVars>
          <dgm:bulletEnabled val="1"/>
        </dgm:presLayoutVars>
      </dgm:prSet>
      <dgm:spPr/>
    </dgm:pt>
    <dgm:pt modelId="{41E34776-242A-1648-B4E4-B23E466D0520}" type="pres">
      <dgm:prSet presAssocID="{CF188CEF-096D-A749-9631-8453E8546211}" presName="sibTrans" presStyleCnt="0"/>
      <dgm:spPr/>
    </dgm:pt>
    <dgm:pt modelId="{D4D5A0D2-AED1-354A-940D-FEBBD7F6E9A8}" type="pres">
      <dgm:prSet presAssocID="{34FEB9D8-CCDF-A248-9A6E-B9C6AABB7C88}" presName="node" presStyleLbl="node1" presStyleIdx="5" presStyleCnt="12">
        <dgm:presLayoutVars>
          <dgm:bulletEnabled val="1"/>
        </dgm:presLayoutVars>
      </dgm:prSet>
      <dgm:spPr/>
    </dgm:pt>
    <dgm:pt modelId="{827BAEDC-5B50-F54B-88E7-A6BEFE684F72}" type="pres">
      <dgm:prSet presAssocID="{044020C3-F6E5-8C4B-A3A8-1B83748AC15E}" presName="sibTrans" presStyleCnt="0"/>
      <dgm:spPr/>
    </dgm:pt>
    <dgm:pt modelId="{A1FD4755-7A08-5449-8382-AB687F620EDC}" type="pres">
      <dgm:prSet presAssocID="{28C12094-A37B-E146-B2CF-D57C477100BC}" presName="node" presStyleLbl="node1" presStyleIdx="6" presStyleCnt="12" custLinFactNeighborX="1124" custLinFactNeighborY="-3210">
        <dgm:presLayoutVars>
          <dgm:bulletEnabled val="1"/>
        </dgm:presLayoutVars>
      </dgm:prSet>
      <dgm:spPr/>
    </dgm:pt>
    <dgm:pt modelId="{D847F10B-FE3E-AC43-89F4-C4AD339BA3A6}" type="pres">
      <dgm:prSet presAssocID="{660FFA45-07AB-1E47-9B48-075A40FC031C}" presName="sibTrans" presStyleCnt="0"/>
      <dgm:spPr/>
    </dgm:pt>
    <dgm:pt modelId="{C80C6021-77FB-634D-A2B3-AEB8B30BE095}" type="pres">
      <dgm:prSet presAssocID="{429E4505-EAF7-084F-AC2F-DA2BDAC6D61A}" presName="node" presStyleLbl="node1" presStyleIdx="7" presStyleCnt="12">
        <dgm:presLayoutVars>
          <dgm:bulletEnabled val="1"/>
        </dgm:presLayoutVars>
      </dgm:prSet>
      <dgm:spPr/>
    </dgm:pt>
    <dgm:pt modelId="{226F753F-DAF8-274B-8C93-5E064A6FADBB}" type="pres">
      <dgm:prSet presAssocID="{AD421F3B-C931-9248-BD30-AC09081F06AA}" presName="sibTrans" presStyleCnt="0"/>
      <dgm:spPr/>
    </dgm:pt>
    <dgm:pt modelId="{6FD60243-0CF7-B143-9946-F2FCF3AA6E86}" type="pres">
      <dgm:prSet presAssocID="{30E07C1F-C470-B043-BB0C-561C93FF2902}" presName="node" presStyleLbl="node1" presStyleIdx="8" presStyleCnt="12">
        <dgm:presLayoutVars>
          <dgm:bulletEnabled val="1"/>
        </dgm:presLayoutVars>
      </dgm:prSet>
      <dgm:spPr/>
    </dgm:pt>
    <dgm:pt modelId="{524D848F-70BD-1D4B-9FEA-7DDA999418C3}" type="pres">
      <dgm:prSet presAssocID="{37D646A7-10B1-EB46-B8DA-D471DE99CE37}" presName="sibTrans" presStyleCnt="0"/>
      <dgm:spPr/>
    </dgm:pt>
    <dgm:pt modelId="{354205A4-6A45-FB43-A716-C50A0A1DDAD1}" type="pres">
      <dgm:prSet presAssocID="{1085ED48-3E72-5B42-BBC7-A4AAEACBA024}" presName="node" presStyleLbl="node1" presStyleIdx="9" presStyleCnt="12">
        <dgm:presLayoutVars>
          <dgm:bulletEnabled val="1"/>
        </dgm:presLayoutVars>
      </dgm:prSet>
      <dgm:spPr/>
    </dgm:pt>
    <dgm:pt modelId="{1BA5737B-902C-574F-A88B-32EB71C2F47A}" type="pres">
      <dgm:prSet presAssocID="{76B01950-18DD-EF45-8D9D-FC88FAB43698}" presName="sibTrans" presStyleCnt="0"/>
      <dgm:spPr/>
    </dgm:pt>
    <dgm:pt modelId="{9330807B-1707-324F-9F81-A4ADE7265F99}" type="pres">
      <dgm:prSet presAssocID="{C9C0F2E5-2650-244D-B98D-5C9E3D3874FB}" presName="node" presStyleLbl="node1" presStyleIdx="10" presStyleCnt="12">
        <dgm:presLayoutVars>
          <dgm:bulletEnabled val="1"/>
        </dgm:presLayoutVars>
      </dgm:prSet>
      <dgm:spPr/>
    </dgm:pt>
    <dgm:pt modelId="{3E3A99F0-FB20-9342-94C3-7BDB3BE47264}" type="pres">
      <dgm:prSet presAssocID="{F9D7FEF5-2916-6849-BD9D-A1469519B42F}" presName="sibTrans" presStyleCnt="0"/>
      <dgm:spPr/>
    </dgm:pt>
    <dgm:pt modelId="{1DB02B76-0ED7-9E4C-A8BB-79D68C45E032}" type="pres">
      <dgm:prSet presAssocID="{152285FF-AB80-D74F-857A-EFF36D3F2270}" presName="node" presStyleLbl="node1" presStyleIdx="11" presStyleCnt="12">
        <dgm:presLayoutVars>
          <dgm:bulletEnabled val="1"/>
        </dgm:presLayoutVars>
      </dgm:prSet>
      <dgm:spPr/>
    </dgm:pt>
  </dgm:ptLst>
  <dgm:cxnLst>
    <dgm:cxn modelId="{006D2D01-08D0-9647-9A54-D33843AB7A35}" type="presOf" srcId="{28C12094-A37B-E146-B2CF-D57C477100BC}" destId="{A1FD4755-7A08-5449-8382-AB687F620EDC}" srcOrd="0" destOrd="0" presId="urn:microsoft.com/office/officeart/2005/8/layout/default"/>
    <dgm:cxn modelId="{B4F51A04-BBD3-0C48-94EB-425D34AD9256}" type="presOf" srcId="{429E4505-EAF7-084F-AC2F-DA2BDAC6D61A}" destId="{C80C6021-77FB-634D-A2B3-AEB8B30BE095}" srcOrd="0" destOrd="0" presId="urn:microsoft.com/office/officeart/2005/8/layout/default"/>
    <dgm:cxn modelId="{CDCA3509-5EBD-3D4B-A4D0-DB41D27BF7CF}" srcId="{E8723555-EBCF-4E40-88EB-8AB848A78252}" destId="{34FEB9D8-CCDF-A248-9A6E-B9C6AABB7C88}" srcOrd="5" destOrd="0" parTransId="{DC09A51E-AA59-994C-8AFF-9FBEBA2373C1}" sibTransId="{044020C3-F6E5-8C4B-A3A8-1B83748AC15E}"/>
    <dgm:cxn modelId="{644A091C-ADE1-ED44-818B-D3BF5CA3700B}" srcId="{E8723555-EBCF-4E40-88EB-8AB848A78252}" destId="{F149066A-C429-DC45-9060-E6826997E385}" srcOrd="1" destOrd="0" parTransId="{2A009AC5-2DD9-2845-BC3C-CDCCC636C4BB}" sibTransId="{4BB28B06-7F1C-7D4C-B9B7-42F47D56674B}"/>
    <dgm:cxn modelId="{0EDE1924-B70B-A046-9FFC-FB8BBD3F7780}" srcId="{E8723555-EBCF-4E40-88EB-8AB848A78252}" destId="{E1EDDB7D-CEAC-834C-BAA2-BA1C57D4F857}" srcOrd="0" destOrd="0" parTransId="{C88527AD-6677-1247-B381-82B81B66379E}" sibTransId="{F55CC1F4-A801-C64C-889E-704328834728}"/>
    <dgm:cxn modelId="{83ADB228-B41D-DF45-AC00-3B3C38618E4F}" type="presOf" srcId="{1085ED48-3E72-5B42-BBC7-A4AAEACBA024}" destId="{354205A4-6A45-FB43-A716-C50A0A1DDAD1}" srcOrd="0" destOrd="0" presId="urn:microsoft.com/office/officeart/2005/8/layout/default"/>
    <dgm:cxn modelId="{46D9EE28-E536-1F42-B41A-76724111F482}" srcId="{E8723555-EBCF-4E40-88EB-8AB848A78252}" destId="{28C12094-A37B-E146-B2CF-D57C477100BC}" srcOrd="6" destOrd="0" parTransId="{6FD84EEA-18E4-8948-9F39-0F16DC37334D}" sibTransId="{660FFA45-07AB-1E47-9B48-075A40FC031C}"/>
    <dgm:cxn modelId="{211AFE45-7329-AE40-B843-679399E47B38}" srcId="{E8723555-EBCF-4E40-88EB-8AB848A78252}" destId="{1085ED48-3E72-5B42-BBC7-A4AAEACBA024}" srcOrd="9" destOrd="0" parTransId="{E24AF6F7-DDEA-224D-A91F-0E2C5D69089F}" sibTransId="{76B01950-18DD-EF45-8D9D-FC88FAB43698}"/>
    <dgm:cxn modelId="{9C96FF46-F542-394E-9A79-C677AAEE65AB}" type="presOf" srcId="{C9C0F2E5-2650-244D-B98D-5C9E3D3874FB}" destId="{9330807B-1707-324F-9F81-A4ADE7265F99}" srcOrd="0" destOrd="0" presId="urn:microsoft.com/office/officeart/2005/8/layout/default"/>
    <dgm:cxn modelId="{236DF968-0963-7243-B800-0B24EEBEE3A9}" srcId="{E8723555-EBCF-4E40-88EB-8AB848A78252}" destId="{152285FF-AB80-D74F-857A-EFF36D3F2270}" srcOrd="11" destOrd="0" parTransId="{9610A958-C6AC-DB4E-9E79-71C091241A38}" sibTransId="{DB33ACFF-7126-9D43-AB88-B0473AEFC2AE}"/>
    <dgm:cxn modelId="{BA697A73-016D-774B-BD4A-D8FB07EB1267}" srcId="{E8723555-EBCF-4E40-88EB-8AB848A78252}" destId="{23BF1893-6EA9-D94B-A07E-33A2E3A63D14}" srcOrd="4" destOrd="0" parTransId="{00E3C3A6-89C8-8345-A46A-4A576EE49CB2}" sibTransId="{CF188CEF-096D-A749-9631-8453E8546211}"/>
    <dgm:cxn modelId="{302F9F7F-9E9E-A64F-A1AE-A8119F491228}" type="presOf" srcId="{30E07C1F-C470-B043-BB0C-561C93FF2902}" destId="{6FD60243-0CF7-B143-9946-F2FCF3AA6E86}" srcOrd="0" destOrd="0" presId="urn:microsoft.com/office/officeart/2005/8/layout/default"/>
    <dgm:cxn modelId="{5B9BA083-4190-5B40-89B7-B88B9DD667F1}" type="presOf" srcId="{98A409A7-F96E-2F45-B51E-93D0C4CC3805}" destId="{89B22B07-9768-804B-B315-4ACA9D768745}" srcOrd="0" destOrd="0" presId="urn:microsoft.com/office/officeart/2005/8/layout/default"/>
    <dgm:cxn modelId="{371892A2-3007-2D4E-8BEF-45BB377E1564}" type="presOf" srcId="{E8723555-EBCF-4E40-88EB-8AB848A78252}" destId="{15D190F8-80D6-4540-B61B-B732F6A49D3E}" srcOrd="0" destOrd="0" presId="urn:microsoft.com/office/officeart/2005/8/layout/default"/>
    <dgm:cxn modelId="{4812C3A4-054F-D246-9463-E61EE17EC446}" srcId="{E8723555-EBCF-4E40-88EB-8AB848A78252}" destId="{C9C0F2E5-2650-244D-B98D-5C9E3D3874FB}" srcOrd="10" destOrd="0" parTransId="{3DEE3092-398D-E44D-9A65-1CE4B147D54D}" sibTransId="{F9D7FEF5-2916-6849-BD9D-A1469519B42F}"/>
    <dgm:cxn modelId="{E173FAAD-40E0-4241-A22E-820B677D7587}" srcId="{E8723555-EBCF-4E40-88EB-8AB848A78252}" destId="{BD0A1ED6-D6BE-C24F-B231-009D0A2AC3B8}" srcOrd="3" destOrd="0" parTransId="{97F57BC0-85B1-EF4F-89D8-25FCA7D44B00}" sibTransId="{7963258C-188F-A742-8FF0-0CE80BFE7DA7}"/>
    <dgm:cxn modelId="{D83AD9BB-8A61-384C-B936-D30B6B4FA47C}" srcId="{E8723555-EBCF-4E40-88EB-8AB848A78252}" destId="{429E4505-EAF7-084F-AC2F-DA2BDAC6D61A}" srcOrd="7" destOrd="0" parTransId="{90852A9A-9496-444F-ABED-6FFDA3AD870C}" sibTransId="{AD421F3B-C931-9248-BD30-AC09081F06AA}"/>
    <dgm:cxn modelId="{EE6732C1-659B-0441-8510-1B44997BFA0C}" type="presOf" srcId="{F149066A-C429-DC45-9060-E6826997E385}" destId="{2AF665A2-C0B8-6146-A960-C2F4E7620D83}" srcOrd="0" destOrd="0" presId="urn:microsoft.com/office/officeart/2005/8/layout/default"/>
    <dgm:cxn modelId="{0C2934C5-05D4-0544-9227-A2E7A392A9A4}" type="presOf" srcId="{E1EDDB7D-CEAC-834C-BAA2-BA1C57D4F857}" destId="{3EB80F80-71AE-FD46-BFB5-A2677CBE6C6B}" srcOrd="0" destOrd="0" presId="urn:microsoft.com/office/officeart/2005/8/layout/default"/>
    <dgm:cxn modelId="{49DA60CF-6B51-F44E-89E9-3EB17304B72E}" srcId="{E8723555-EBCF-4E40-88EB-8AB848A78252}" destId="{98A409A7-F96E-2F45-B51E-93D0C4CC3805}" srcOrd="2" destOrd="0" parTransId="{5DB85A3F-D91E-3346-BA19-E1A94038F52C}" sibTransId="{1ADF0F88-EDDF-4D4D-923D-37FEECE7105C}"/>
    <dgm:cxn modelId="{E4AE9AD4-3220-054E-8956-577B81316A8F}" type="presOf" srcId="{23BF1893-6EA9-D94B-A07E-33A2E3A63D14}" destId="{12A0BA32-8098-A84A-851B-43DE85920BA9}" srcOrd="0" destOrd="0" presId="urn:microsoft.com/office/officeart/2005/8/layout/default"/>
    <dgm:cxn modelId="{E4F604E0-8534-9E46-9082-6907628E73E9}" type="presOf" srcId="{152285FF-AB80-D74F-857A-EFF36D3F2270}" destId="{1DB02B76-0ED7-9E4C-A8BB-79D68C45E032}" srcOrd="0" destOrd="0" presId="urn:microsoft.com/office/officeart/2005/8/layout/default"/>
    <dgm:cxn modelId="{8D48C2E6-41BF-7748-8816-85E36B0FEF98}" type="presOf" srcId="{BD0A1ED6-D6BE-C24F-B231-009D0A2AC3B8}" destId="{38284134-5D8C-9547-ADAA-AC04BA36C768}" srcOrd="0" destOrd="0" presId="urn:microsoft.com/office/officeart/2005/8/layout/default"/>
    <dgm:cxn modelId="{DF390AF4-370F-4348-B82B-112BB13FF91E}" srcId="{E8723555-EBCF-4E40-88EB-8AB848A78252}" destId="{30E07C1F-C470-B043-BB0C-561C93FF2902}" srcOrd="8" destOrd="0" parTransId="{5AE99D11-08BB-D04C-97A7-8C1B3093C4E5}" sibTransId="{37D646A7-10B1-EB46-B8DA-D471DE99CE37}"/>
    <dgm:cxn modelId="{F78DEEFD-64F7-4747-B0D1-87FA8A17F1E2}" type="presOf" srcId="{34FEB9D8-CCDF-A248-9A6E-B9C6AABB7C88}" destId="{D4D5A0D2-AED1-354A-940D-FEBBD7F6E9A8}" srcOrd="0" destOrd="0" presId="urn:microsoft.com/office/officeart/2005/8/layout/default"/>
    <dgm:cxn modelId="{9FF44225-FCF5-0349-853A-F6127878DB91}" type="presParOf" srcId="{15D190F8-80D6-4540-B61B-B732F6A49D3E}" destId="{3EB80F80-71AE-FD46-BFB5-A2677CBE6C6B}" srcOrd="0" destOrd="0" presId="urn:microsoft.com/office/officeart/2005/8/layout/default"/>
    <dgm:cxn modelId="{06042981-3856-0A4E-979A-A7206FAA409F}" type="presParOf" srcId="{15D190F8-80D6-4540-B61B-B732F6A49D3E}" destId="{844FFEC5-4CBA-EC48-9C06-8BB4BC1BEADA}" srcOrd="1" destOrd="0" presId="urn:microsoft.com/office/officeart/2005/8/layout/default"/>
    <dgm:cxn modelId="{319533AF-345A-3F47-97D5-896971265B34}" type="presParOf" srcId="{15D190F8-80D6-4540-B61B-B732F6A49D3E}" destId="{2AF665A2-C0B8-6146-A960-C2F4E7620D83}" srcOrd="2" destOrd="0" presId="urn:microsoft.com/office/officeart/2005/8/layout/default"/>
    <dgm:cxn modelId="{E72470F2-DE06-7745-A9AE-4E232DAC1D6B}" type="presParOf" srcId="{15D190F8-80D6-4540-B61B-B732F6A49D3E}" destId="{3BC69AED-AE73-074E-B7A7-5ECFB5462576}" srcOrd="3" destOrd="0" presId="urn:microsoft.com/office/officeart/2005/8/layout/default"/>
    <dgm:cxn modelId="{33439478-2C3B-984B-8815-BFF3A0A7A763}" type="presParOf" srcId="{15D190F8-80D6-4540-B61B-B732F6A49D3E}" destId="{89B22B07-9768-804B-B315-4ACA9D768745}" srcOrd="4" destOrd="0" presId="urn:microsoft.com/office/officeart/2005/8/layout/default"/>
    <dgm:cxn modelId="{4AF83DC1-C3EF-474A-ABA9-B226B477595E}" type="presParOf" srcId="{15D190F8-80D6-4540-B61B-B732F6A49D3E}" destId="{AE32A26F-F561-AF4A-A111-BAA5773F0A2B}" srcOrd="5" destOrd="0" presId="urn:microsoft.com/office/officeart/2005/8/layout/default"/>
    <dgm:cxn modelId="{9E0B973F-CB27-1F4F-8BC1-FC440EF9F1A4}" type="presParOf" srcId="{15D190F8-80D6-4540-B61B-B732F6A49D3E}" destId="{38284134-5D8C-9547-ADAA-AC04BA36C768}" srcOrd="6" destOrd="0" presId="urn:microsoft.com/office/officeart/2005/8/layout/default"/>
    <dgm:cxn modelId="{1EBB6A27-40FA-C14E-BD99-6EC7DE8DC06C}" type="presParOf" srcId="{15D190F8-80D6-4540-B61B-B732F6A49D3E}" destId="{1494A065-EB03-AF4C-ACD1-B1EA53554EEF}" srcOrd="7" destOrd="0" presId="urn:microsoft.com/office/officeart/2005/8/layout/default"/>
    <dgm:cxn modelId="{A2C8B7DE-A417-3847-965F-3C8DEF7D479B}" type="presParOf" srcId="{15D190F8-80D6-4540-B61B-B732F6A49D3E}" destId="{12A0BA32-8098-A84A-851B-43DE85920BA9}" srcOrd="8" destOrd="0" presId="urn:microsoft.com/office/officeart/2005/8/layout/default"/>
    <dgm:cxn modelId="{67E288FD-C549-B04D-BCF5-C80E6969A1B3}" type="presParOf" srcId="{15D190F8-80D6-4540-B61B-B732F6A49D3E}" destId="{41E34776-242A-1648-B4E4-B23E466D0520}" srcOrd="9" destOrd="0" presId="urn:microsoft.com/office/officeart/2005/8/layout/default"/>
    <dgm:cxn modelId="{B84A7E94-D14C-3E48-A441-1AD4CB4E034D}" type="presParOf" srcId="{15D190F8-80D6-4540-B61B-B732F6A49D3E}" destId="{D4D5A0D2-AED1-354A-940D-FEBBD7F6E9A8}" srcOrd="10" destOrd="0" presId="urn:microsoft.com/office/officeart/2005/8/layout/default"/>
    <dgm:cxn modelId="{6AF61EB2-2E82-FE47-84E3-BFC12F189FD8}" type="presParOf" srcId="{15D190F8-80D6-4540-B61B-B732F6A49D3E}" destId="{827BAEDC-5B50-F54B-88E7-A6BEFE684F72}" srcOrd="11" destOrd="0" presId="urn:microsoft.com/office/officeart/2005/8/layout/default"/>
    <dgm:cxn modelId="{ABAFE19B-716D-0043-A857-E11379289297}" type="presParOf" srcId="{15D190F8-80D6-4540-B61B-B732F6A49D3E}" destId="{A1FD4755-7A08-5449-8382-AB687F620EDC}" srcOrd="12" destOrd="0" presId="urn:microsoft.com/office/officeart/2005/8/layout/default"/>
    <dgm:cxn modelId="{01A86AC5-FF42-3D43-98A5-AF66889AFFF3}" type="presParOf" srcId="{15D190F8-80D6-4540-B61B-B732F6A49D3E}" destId="{D847F10B-FE3E-AC43-89F4-C4AD339BA3A6}" srcOrd="13" destOrd="0" presId="urn:microsoft.com/office/officeart/2005/8/layout/default"/>
    <dgm:cxn modelId="{1712A277-4C8F-3947-9C3A-B48ED5305520}" type="presParOf" srcId="{15D190F8-80D6-4540-B61B-B732F6A49D3E}" destId="{C80C6021-77FB-634D-A2B3-AEB8B30BE095}" srcOrd="14" destOrd="0" presId="urn:microsoft.com/office/officeart/2005/8/layout/default"/>
    <dgm:cxn modelId="{B5F62C5A-5FB9-CA40-9EB2-AF3F5B773809}" type="presParOf" srcId="{15D190F8-80D6-4540-B61B-B732F6A49D3E}" destId="{226F753F-DAF8-274B-8C93-5E064A6FADBB}" srcOrd="15" destOrd="0" presId="urn:microsoft.com/office/officeart/2005/8/layout/default"/>
    <dgm:cxn modelId="{F71E7C50-6D7C-3A40-A055-CB3B7F4C949C}" type="presParOf" srcId="{15D190F8-80D6-4540-B61B-B732F6A49D3E}" destId="{6FD60243-0CF7-B143-9946-F2FCF3AA6E86}" srcOrd="16" destOrd="0" presId="urn:microsoft.com/office/officeart/2005/8/layout/default"/>
    <dgm:cxn modelId="{B66B0BBE-4115-A540-9353-B3CE28BB5604}" type="presParOf" srcId="{15D190F8-80D6-4540-B61B-B732F6A49D3E}" destId="{524D848F-70BD-1D4B-9FEA-7DDA999418C3}" srcOrd="17" destOrd="0" presId="urn:microsoft.com/office/officeart/2005/8/layout/default"/>
    <dgm:cxn modelId="{B1DF4078-127A-384C-AF39-485AEAF94370}" type="presParOf" srcId="{15D190F8-80D6-4540-B61B-B732F6A49D3E}" destId="{354205A4-6A45-FB43-A716-C50A0A1DDAD1}" srcOrd="18" destOrd="0" presId="urn:microsoft.com/office/officeart/2005/8/layout/default"/>
    <dgm:cxn modelId="{F535E93F-4605-B546-B043-EAD2B7F6CF69}" type="presParOf" srcId="{15D190F8-80D6-4540-B61B-B732F6A49D3E}" destId="{1BA5737B-902C-574F-A88B-32EB71C2F47A}" srcOrd="19" destOrd="0" presId="urn:microsoft.com/office/officeart/2005/8/layout/default"/>
    <dgm:cxn modelId="{8658ACEF-E8FF-DA4B-A456-45347D186A4C}" type="presParOf" srcId="{15D190F8-80D6-4540-B61B-B732F6A49D3E}" destId="{9330807B-1707-324F-9F81-A4ADE7265F99}" srcOrd="20" destOrd="0" presId="urn:microsoft.com/office/officeart/2005/8/layout/default"/>
    <dgm:cxn modelId="{AE79C4D7-282B-1E46-B58E-5CD756EC7D44}" type="presParOf" srcId="{15D190F8-80D6-4540-B61B-B732F6A49D3E}" destId="{3E3A99F0-FB20-9342-94C3-7BDB3BE47264}" srcOrd="21" destOrd="0" presId="urn:microsoft.com/office/officeart/2005/8/layout/default"/>
    <dgm:cxn modelId="{A8CFCEDB-AA8B-7C45-95C0-6CEFF3672F66}" type="presParOf" srcId="{15D190F8-80D6-4540-B61B-B732F6A49D3E}" destId="{1DB02B76-0ED7-9E4C-A8BB-79D68C45E032}"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052E7B-E117-924C-82AF-A2426AF23C49}"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43D489DA-CE3C-3B41-AB02-5F83E1058619}">
      <dgm:prSet phldrT="[Text]" custT="1"/>
      <dgm:spPr/>
      <dgm:t>
        <a:bodyPr/>
        <a:lstStyle/>
        <a:p>
          <a:r>
            <a:rPr lang="en-US" sz="2000">
              <a:latin typeface="Avenir Next LT Pro" panose="020B0504020202020204" pitchFamily="34" charset="77"/>
              <a:cs typeface="Aharoni" panose="020F0502020204030204" pitchFamily="34" charset="0"/>
            </a:rPr>
            <a:t>Social distancing strategies will be implemented at all times. The same children will remain in the same group each day, no surrounding care will be provided. </a:t>
          </a:r>
        </a:p>
      </dgm:t>
    </dgm:pt>
    <dgm:pt modelId="{F4CA709D-93B3-6E42-9F7E-61A8276B73EA}" type="parTrans" cxnId="{5747205C-9AE3-EB48-BA59-B5DC728CBF6F}">
      <dgm:prSet/>
      <dgm:spPr/>
      <dgm:t>
        <a:bodyPr/>
        <a:lstStyle/>
        <a:p>
          <a:endParaRPr lang="en-US"/>
        </a:p>
      </dgm:t>
    </dgm:pt>
    <dgm:pt modelId="{28670655-0207-214C-B49A-C236C4E24207}" type="sibTrans" cxnId="{5747205C-9AE3-EB48-BA59-B5DC728CBF6F}">
      <dgm:prSet/>
      <dgm:spPr/>
      <dgm:t>
        <a:bodyPr/>
        <a:lstStyle/>
        <a:p>
          <a:endParaRPr lang="en-US"/>
        </a:p>
      </dgm:t>
    </dgm:pt>
    <dgm:pt modelId="{29E399E2-E8D3-8942-8F41-BFB9C4E5A066}">
      <dgm:prSet phldrT="[Text]" custT="1"/>
      <dgm:spPr/>
      <dgm:t>
        <a:bodyPr/>
        <a:lstStyle/>
        <a:p>
          <a:r>
            <a:rPr lang="en-US" sz="2000">
              <a:latin typeface="Avenir Next LT Pro" panose="020B0504020202020204" pitchFamily="34" charset="77"/>
              <a:cs typeface="Aharoni" panose="020F0502020204030204" pitchFamily="34" charset="0"/>
            </a:rPr>
            <a:t>Teachers will be assigned to the same class group.</a:t>
          </a:r>
        </a:p>
      </dgm:t>
    </dgm:pt>
    <dgm:pt modelId="{BB15EA7D-0237-924B-BB1D-217CA6A8341B}" type="parTrans" cxnId="{758FAB5A-D32B-DE43-BFF2-29D1B3788FC4}">
      <dgm:prSet/>
      <dgm:spPr/>
      <dgm:t>
        <a:bodyPr/>
        <a:lstStyle/>
        <a:p>
          <a:endParaRPr lang="en-US"/>
        </a:p>
      </dgm:t>
    </dgm:pt>
    <dgm:pt modelId="{CE307640-C61A-8949-8676-D0B8E8AA8881}" type="sibTrans" cxnId="{758FAB5A-D32B-DE43-BFF2-29D1B3788FC4}">
      <dgm:prSet/>
      <dgm:spPr/>
      <dgm:t>
        <a:bodyPr/>
        <a:lstStyle/>
        <a:p>
          <a:endParaRPr lang="en-US"/>
        </a:p>
      </dgm:t>
    </dgm:pt>
    <dgm:pt modelId="{1F8AAFBA-D18E-1640-94C0-AFF19057D30C}">
      <dgm:prSet phldrT="[Text]" custT="1"/>
      <dgm:spPr/>
      <dgm:t>
        <a:bodyPr/>
        <a:lstStyle/>
        <a:p>
          <a:r>
            <a:rPr lang="en-US" sz="2000">
              <a:latin typeface="Avenir Next LT Pro" panose="020B0504020202020204" pitchFamily="34" charset="77"/>
              <a:cs typeface="Aharoni" panose="020F0502020204030204" pitchFamily="34" charset="0"/>
            </a:rPr>
            <a:t>Staff will alternate, stagger or shift work schedules, when possible, to maximize physical distancing. </a:t>
          </a:r>
        </a:p>
      </dgm:t>
    </dgm:pt>
    <dgm:pt modelId="{AD660534-FFCF-1644-B959-CA1E1DD0EAE1}" type="parTrans" cxnId="{3966C7DB-EA02-6442-B774-801E071B37BA}">
      <dgm:prSet/>
      <dgm:spPr/>
      <dgm:t>
        <a:bodyPr/>
        <a:lstStyle/>
        <a:p>
          <a:endParaRPr lang="en-US"/>
        </a:p>
      </dgm:t>
    </dgm:pt>
    <dgm:pt modelId="{EC00E6D9-88CF-314C-8698-71746C85E6AB}" type="sibTrans" cxnId="{3966C7DB-EA02-6442-B774-801E071B37BA}">
      <dgm:prSet/>
      <dgm:spPr/>
      <dgm:t>
        <a:bodyPr/>
        <a:lstStyle/>
        <a:p>
          <a:endParaRPr lang="en-US"/>
        </a:p>
      </dgm:t>
    </dgm:pt>
    <dgm:pt modelId="{FFCEA5FF-CDE5-DA4B-852F-8C0C448BBBC1}">
      <dgm:prSet phldrT="[Text]" custT="1"/>
      <dgm:spPr/>
      <dgm:t>
        <a:bodyPr/>
        <a:lstStyle/>
        <a:p>
          <a:r>
            <a:rPr lang="en-US" sz="2000">
              <a:latin typeface="Avenir Next LT Pro" panose="020B0504020202020204" pitchFamily="34" charset="77"/>
              <a:cs typeface="Aharoni" panose="020F0502020204030204" pitchFamily="34" charset="0"/>
            </a:rPr>
            <a:t>Final schedules to be determined </a:t>
          </a:r>
        </a:p>
      </dgm:t>
    </dgm:pt>
    <dgm:pt modelId="{3B3656DA-3C99-D942-8834-430AB1EAFCA8}" type="parTrans" cxnId="{2E76806C-D681-5341-9CA6-3A2B3B4A619A}">
      <dgm:prSet/>
      <dgm:spPr/>
      <dgm:t>
        <a:bodyPr/>
        <a:lstStyle/>
        <a:p>
          <a:endParaRPr lang="en-US"/>
        </a:p>
      </dgm:t>
    </dgm:pt>
    <dgm:pt modelId="{30CB1459-4F2F-0F4E-8E0B-40257DA4F6D1}" type="sibTrans" cxnId="{2E76806C-D681-5341-9CA6-3A2B3B4A619A}">
      <dgm:prSet/>
      <dgm:spPr/>
      <dgm:t>
        <a:bodyPr/>
        <a:lstStyle/>
        <a:p>
          <a:endParaRPr lang="en-US"/>
        </a:p>
      </dgm:t>
    </dgm:pt>
    <dgm:pt modelId="{04F23F96-6CB8-7046-A4EA-50E7ABAFBA4D}" type="pres">
      <dgm:prSet presAssocID="{12052E7B-E117-924C-82AF-A2426AF23C49}" presName="diagram" presStyleCnt="0">
        <dgm:presLayoutVars>
          <dgm:dir/>
          <dgm:resizeHandles val="exact"/>
        </dgm:presLayoutVars>
      </dgm:prSet>
      <dgm:spPr/>
    </dgm:pt>
    <dgm:pt modelId="{83BA7DB0-038D-0248-A4EB-8E056AB718BD}" type="pres">
      <dgm:prSet presAssocID="{43D489DA-CE3C-3B41-AB02-5F83E1058619}" presName="node" presStyleLbl="node1" presStyleIdx="0" presStyleCnt="4">
        <dgm:presLayoutVars>
          <dgm:bulletEnabled val="1"/>
        </dgm:presLayoutVars>
      </dgm:prSet>
      <dgm:spPr/>
    </dgm:pt>
    <dgm:pt modelId="{00A35EBD-FC8A-A74B-A06E-9FE130220222}" type="pres">
      <dgm:prSet presAssocID="{28670655-0207-214C-B49A-C236C4E24207}" presName="sibTrans" presStyleCnt="0"/>
      <dgm:spPr/>
    </dgm:pt>
    <dgm:pt modelId="{82ACB471-8790-8B4F-BE08-9DE7D00CBCAC}" type="pres">
      <dgm:prSet presAssocID="{29E399E2-E8D3-8942-8F41-BFB9C4E5A066}" presName="node" presStyleLbl="node1" presStyleIdx="1" presStyleCnt="4">
        <dgm:presLayoutVars>
          <dgm:bulletEnabled val="1"/>
        </dgm:presLayoutVars>
      </dgm:prSet>
      <dgm:spPr/>
    </dgm:pt>
    <dgm:pt modelId="{6A91D403-8E3C-F843-A9CE-C6CF84E9BD4C}" type="pres">
      <dgm:prSet presAssocID="{CE307640-C61A-8949-8676-D0B8E8AA8881}" presName="sibTrans" presStyleCnt="0"/>
      <dgm:spPr/>
    </dgm:pt>
    <dgm:pt modelId="{013D718C-9370-3545-92CD-F183EE5CA522}" type="pres">
      <dgm:prSet presAssocID="{1F8AAFBA-D18E-1640-94C0-AFF19057D30C}" presName="node" presStyleLbl="node1" presStyleIdx="2" presStyleCnt="4">
        <dgm:presLayoutVars>
          <dgm:bulletEnabled val="1"/>
        </dgm:presLayoutVars>
      </dgm:prSet>
      <dgm:spPr/>
    </dgm:pt>
    <dgm:pt modelId="{13DBA360-F7AC-9C47-82A8-D82DCAB0D689}" type="pres">
      <dgm:prSet presAssocID="{EC00E6D9-88CF-314C-8698-71746C85E6AB}" presName="sibTrans" presStyleCnt="0"/>
      <dgm:spPr/>
    </dgm:pt>
    <dgm:pt modelId="{596F21D7-943B-A247-A6E8-2CEC66B4C863}" type="pres">
      <dgm:prSet presAssocID="{FFCEA5FF-CDE5-DA4B-852F-8C0C448BBBC1}" presName="node" presStyleLbl="node1" presStyleIdx="3" presStyleCnt="4">
        <dgm:presLayoutVars>
          <dgm:bulletEnabled val="1"/>
        </dgm:presLayoutVars>
      </dgm:prSet>
      <dgm:spPr/>
    </dgm:pt>
  </dgm:ptLst>
  <dgm:cxnLst>
    <dgm:cxn modelId="{6A7EAF3A-071C-5340-B9F7-9DCDF37CC947}" type="presOf" srcId="{FFCEA5FF-CDE5-DA4B-852F-8C0C448BBBC1}" destId="{596F21D7-943B-A247-A6E8-2CEC66B4C863}" srcOrd="0" destOrd="0" presId="urn:microsoft.com/office/officeart/2005/8/layout/default"/>
    <dgm:cxn modelId="{17644645-C98D-5945-9103-2879F8B90902}" type="presOf" srcId="{43D489DA-CE3C-3B41-AB02-5F83E1058619}" destId="{83BA7DB0-038D-0248-A4EB-8E056AB718BD}" srcOrd="0" destOrd="0" presId="urn:microsoft.com/office/officeart/2005/8/layout/default"/>
    <dgm:cxn modelId="{758FAB5A-D32B-DE43-BFF2-29D1B3788FC4}" srcId="{12052E7B-E117-924C-82AF-A2426AF23C49}" destId="{29E399E2-E8D3-8942-8F41-BFB9C4E5A066}" srcOrd="1" destOrd="0" parTransId="{BB15EA7D-0237-924B-BB1D-217CA6A8341B}" sibTransId="{CE307640-C61A-8949-8676-D0B8E8AA8881}"/>
    <dgm:cxn modelId="{5747205C-9AE3-EB48-BA59-B5DC728CBF6F}" srcId="{12052E7B-E117-924C-82AF-A2426AF23C49}" destId="{43D489DA-CE3C-3B41-AB02-5F83E1058619}" srcOrd="0" destOrd="0" parTransId="{F4CA709D-93B3-6E42-9F7E-61A8276B73EA}" sibTransId="{28670655-0207-214C-B49A-C236C4E24207}"/>
    <dgm:cxn modelId="{2E76806C-D681-5341-9CA6-3A2B3B4A619A}" srcId="{12052E7B-E117-924C-82AF-A2426AF23C49}" destId="{FFCEA5FF-CDE5-DA4B-852F-8C0C448BBBC1}" srcOrd="3" destOrd="0" parTransId="{3B3656DA-3C99-D942-8834-430AB1EAFCA8}" sibTransId="{30CB1459-4F2F-0F4E-8E0B-40257DA4F6D1}"/>
    <dgm:cxn modelId="{94201AA7-9CA0-BE4C-9B54-AFBDFF04FBCB}" type="presOf" srcId="{1F8AAFBA-D18E-1640-94C0-AFF19057D30C}" destId="{013D718C-9370-3545-92CD-F183EE5CA522}" srcOrd="0" destOrd="0" presId="urn:microsoft.com/office/officeart/2005/8/layout/default"/>
    <dgm:cxn modelId="{5BED53CC-859D-9A47-905B-6061CF507F0A}" type="presOf" srcId="{29E399E2-E8D3-8942-8F41-BFB9C4E5A066}" destId="{82ACB471-8790-8B4F-BE08-9DE7D00CBCAC}" srcOrd="0" destOrd="0" presId="urn:microsoft.com/office/officeart/2005/8/layout/default"/>
    <dgm:cxn modelId="{96FD15CE-AF8D-C14C-8A40-A656E2874B37}" type="presOf" srcId="{12052E7B-E117-924C-82AF-A2426AF23C49}" destId="{04F23F96-6CB8-7046-A4EA-50E7ABAFBA4D}" srcOrd="0" destOrd="0" presId="urn:microsoft.com/office/officeart/2005/8/layout/default"/>
    <dgm:cxn modelId="{3966C7DB-EA02-6442-B774-801E071B37BA}" srcId="{12052E7B-E117-924C-82AF-A2426AF23C49}" destId="{1F8AAFBA-D18E-1640-94C0-AFF19057D30C}" srcOrd="2" destOrd="0" parTransId="{AD660534-FFCF-1644-B959-CA1E1DD0EAE1}" sibTransId="{EC00E6D9-88CF-314C-8698-71746C85E6AB}"/>
    <dgm:cxn modelId="{37877EB7-77FA-A940-A6C6-32D37193BEAC}" type="presParOf" srcId="{04F23F96-6CB8-7046-A4EA-50E7ABAFBA4D}" destId="{83BA7DB0-038D-0248-A4EB-8E056AB718BD}" srcOrd="0" destOrd="0" presId="urn:microsoft.com/office/officeart/2005/8/layout/default"/>
    <dgm:cxn modelId="{C7E878A1-6B4A-B448-A02A-4E0047D2242E}" type="presParOf" srcId="{04F23F96-6CB8-7046-A4EA-50E7ABAFBA4D}" destId="{00A35EBD-FC8A-A74B-A06E-9FE130220222}" srcOrd="1" destOrd="0" presId="urn:microsoft.com/office/officeart/2005/8/layout/default"/>
    <dgm:cxn modelId="{646469ED-E15E-3E4C-9547-2B27F7801372}" type="presParOf" srcId="{04F23F96-6CB8-7046-A4EA-50E7ABAFBA4D}" destId="{82ACB471-8790-8B4F-BE08-9DE7D00CBCAC}" srcOrd="2" destOrd="0" presId="urn:microsoft.com/office/officeart/2005/8/layout/default"/>
    <dgm:cxn modelId="{B5DDAAAF-A495-3C4C-915C-7D7970BB4992}" type="presParOf" srcId="{04F23F96-6CB8-7046-A4EA-50E7ABAFBA4D}" destId="{6A91D403-8E3C-F843-A9CE-C6CF84E9BD4C}" srcOrd="3" destOrd="0" presId="urn:microsoft.com/office/officeart/2005/8/layout/default"/>
    <dgm:cxn modelId="{8DD4A9C8-A462-5B4B-9D6E-FC813402B2D2}" type="presParOf" srcId="{04F23F96-6CB8-7046-A4EA-50E7ABAFBA4D}" destId="{013D718C-9370-3545-92CD-F183EE5CA522}" srcOrd="4" destOrd="0" presId="urn:microsoft.com/office/officeart/2005/8/layout/default"/>
    <dgm:cxn modelId="{AE235335-417A-0B45-A7C7-C1AAD35CB5C9}" type="presParOf" srcId="{04F23F96-6CB8-7046-A4EA-50E7ABAFBA4D}" destId="{13DBA360-F7AC-9C47-82A8-D82DCAB0D689}" srcOrd="5" destOrd="0" presId="urn:microsoft.com/office/officeart/2005/8/layout/default"/>
    <dgm:cxn modelId="{733489A8-FA74-2747-8868-1BBCBB81CFCB}" type="presParOf" srcId="{04F23F96-6CB8-7046-A4EA-50E7ABAFBA4D}" destId="{596F21D7-943B-A247-A6E8-2CEC66B4C86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80F80-71AE-FD46-BFB5-A2677CBE6C6B}">
      <dsp:nvSpPr>
        <dsp:cNvPr id="0" name=""/>
        <dsp:cNvSpPr/>
      </dsp:nvSpPr>
      <dsp:spPr>
        <a:xfrm>
          <a:off x="245359" y="3399"/>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Our Commitment to Safety</a:t>
          </a:r>
          <a:endParaRPr lang="en-US" sz="2400" b="0" i="0" kern="1200">
            <a:solidFill>
              <a:schemeClr val="tx1"/>
            </a:solidFill>
            <a:latin typeface="Avenir Next LT Pro" panose="020B0504020202020204" pitchFamily="34" charset="77"/>
          </a:endParaRPr>
        </a:p>
      </dsp:txBody>
      <dsp:txXfrm>
        <a:off x="245359" y="3399"/>
        <a:ext cx="2913638" cy="1748183"/>
      </dsp:txXfrm>
    </dsp:sp>
    <dsp:sp modelId="{2AF665A2-C0B8-6146-A960-C2F4E7620D83}">
      <dsp:nvSpPr>
        <dsp:cNvPr id="0" name=""/>
        <dsp:cNvSpPr/>
      </dsp:nvSpPr>
      <dsp:spPr>
        <a:xfrm>
          <a:off x="3450361" y="3399"/>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Face Masks</a:t>
          </a:r>
          <a:endParaRPr lang="en-US" sz="2400" b="0" i="0" kern="1200">
            <a:solidFill>
              <a:schemeClr val="tx1"/>
            </a:solidFill>
            <a:latin typeface="Avenir Next LT Pro" panose="020B0504020202020204" pitchFamily="34" charset="77"/>
          </a:endParaRPr>
        </a:p>
      </dsp:txBody>
      <dsp:txXfrm>
        <a:off x="3450361" y="3399"/>
        <a:ext cx="2913638" cy="1748183"/>
      </dsp:txXfrm>
    </dsp:sp>
    <dsp:sp modelId="{89B22B07-9768-804B-B315-4ACA9D768745}">
      <dsp:nvSpPr>
        <dsp:cNvPr id="0" name=""/>
        <dsp:cNvSpPr/>
      </dsp:nvSpPr>
      <dsp:spPr>
        <a:xfrm>
          <a:off x="6655363" y="3399"/>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Hygiene &amp; Disinfecting</a:t>
          </a:r>
          <a:endParaRPr lang="en-US" sz="2400" b="0" i="0" kern="1200">
            <a:solidFill>
              <a:schemeClr val="tx1"/>
            </a:solidFill>
            <a:latin typeface="Avenir Next LT Pro" panose="020B0504020202020204" pitchFamily="34" charset="77"/>
          </a:endParaRPr>
        </a:p>
      </dsp:txBody>
      <dsp:txXfrm>
        <a:off x="6655363" y="3399"/>
        <a:ext cx="2913638" cy="1748183"/>
      </dsp:txXfrm>
    </dsp:sp>
    <dsp:sp modelId="{38284134-5D8C-9547-ADAA-AC04BA36C768}">
      <dsp:nvSpPr>
        <dsp:cNvPr id="0" name=""/>
        <dsp:cNvSpPr/>
      </dsp:nvSpPr>
      <dsp:spPr>
        <a:xfrm>
          <a:off x="245359" y="204294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Arrival/Dismissal</a:t>
          </a:r>
          <a:endParaRPr lang="en-US" sz="2400" b="0" i="0" kern="1200">
            <a:solidFill>
              <a:schemeClr val="tx1"/>
            </a:solidFill>
            <a:latin typeface="Avenir Next LT Pro" panose="020B0504020202020204" pitchFamily="34" charset="77"/>
          </a:endParaRPr>
        </a:p>
      </dsp:txBody>
      <dsp:txXfrm>
        <a:off x="245359" y="2042946"/>
        <a:ext cx="2913638" cy="1748183"/>
      </dsp:txXfrm>
    </dsp:sp>
    <dsp:sp modelId="{12A0BA32-8098-A84A-851B-43DE85920BA9}">
      <dsp:nvSpPr>
        <dsp:cNvPr id="0" name=""/>
        <dsp:cNvSpPr/>
      </dsp:nvSpPr>
      <dsp:spPr>
        <a:xfrm>
          <a:off x="3450361" y="204294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Daily Screening Procedure</a:t>
          </a:r>
          <a:endParaRPr lang="en-US" sz="2400" b="0" i="0" kern="1200">
            <a:solidFill>
              <a:schemeClr val="tx1"/>
            </a:solidFill>
            <a:latin typeface="Avenir Next LT Pro" panose="020B0504020202020204" pitchFamily="34" charset="77"/>
          </a:endParaRPr>
        </a:p>
      </dsp:txBody>
      <dsp:txXfrm>
        <a:off x="3450361" y="2042946"/>
        <a:ext cx="2913638" cy="1748183"/>
      </dsp:txXfrm>
    </dsp:sp>
    <dsp:sp modelId="{D4D5A0D2-AED1-354A-940D-FEBBD7F6E9A8}">
      <dsp:nvSpPr>
        <dsp:cNvPr id="0" name=""/>
        <dsp:cNvSpPr/>
      </dsp:nvSpPr>
      <dsp:spPr>
        <a:xfrm>
          <a:off x="6655363" y="204294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Classroom Space</a:t>
          </a:r>
          <a:endParaRPr lang="en-US" sz="2400" b="0" i="0" kern="1200">
            <a:solidFill>
              <a:schemeClr val="tx1"/>
            </a:solidFill>
            <a:latin typeface="Avenir Next LT Pro" panose="020B0504020202020204" pitchFamily="34" charset="77"/>
          </a:endParaRPr>
        </a:p>
      </dsp:txBody>
      <dsp:txXfrm>
        <a:off x="6655363" y="2042946"/>
        <a:ext cx="2913638" cy="1748183"/>
      </dsp:txXfrm>
    </dsp:sp>
    <dsp:sp modelId="{A1FD4755-7A08-5449-8382-AB687F620EDC}">
      <dsp:nvSpPr>
        <dsp:cNvPr id="0" name=""/>
        <dsp:cNvSpPr/>
      </dsp:nvSpPr>
      <dsp:spPr>
        <a:xfrm>
          <a:off x="278108" y="402637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Meals</a:t>
          </a:r>
          <a:endParaRPr lang="en-US" sz="2400" b="0" i="0" kern="1200">
            <a:solidFill>
              <a:schemeClr val="tx1"/>
            </a:solidFill>
            <a:latin typeface="Avenir Next LT Pro" panose="020B0504020202020204" pitchFamily="34" charset="77"/>
          </a:endParaRPr>
        </a:p>
      </dsp:txBody>
      <dsp:txXfrm>
        <a:off x="278108" y="4026376"/>
        <a:ext cx="2913638" cy="1748183"/>
      </dsp:txXfrm>
    </dsp:sp>
    <dsp:sp modelId="{C80C6021-77FB-634D-A2B3-AEB8B30BE095}">
      <dsp:nvSpPr>
        <dsp:cNvPr id="0" name=""/>
        <dsp:cNvSpPr/>
      </dsp:nvSpPr>
      <dsp:spPr>
        <a:xfrm>
          <a:off x="3450361" y="4082493"/>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Schedule</a:t>
          </a:r>
          <a:endParaRPr lang="en-US" sz="2400" b="0" i="0" kern="1200">
            <a:solidFill>
              <a:schemeClr val="tx1"/>
            </a:solidFill>
            <a:latin typeface="Avenir Next LT Pro" panose="020B0504020202020204" pitchFamily="34" charset="77"/>
          </a:endParaRPr>
        </a:p>
      </dsp:txBody>
      <dsp:txXfrm>
        <a:off x="3450361" y="4082493"/>
        <a:ext cx="2913638" cy="1748183"/>
      </dsp:txXfrm>
    </dsp:sp>
    <dsp:sp modelId="{6FD60243-0CF7-B143-9946-F2FCF3AA6E86}">
      <dsp:nvSpPr>
        <dsp:cNvPr id="0" name=""/>
        <dsp:cNvSpPr/>
      </dsp:nvSpPr>
      <dsp:spPr>
        <a:xfrm>
          <a:off x="6655363" y="4082493"/>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Community</a:t>
          </a:r>
          <a:r>
            <a:rPr lang="en-US" sz="2400" b="0" i="0" kern="1200">
              <a:solidFill>
                <a:schemeClr val="tx1"/>
              </a:solidFill>
              <a:latin typeface="Avenir Next LT Pro" panose="020B0504020202020204" pitchFamily="34" charset="77"/>
            </a:rPr>
            <a:t> </a:t>
          </a:r>
        </a:p>
      </dsp:txBody>
      <dsp:txXfrm>
        <a:off x="6655363" y="4082493"/>
        <a:ext cx="2913638" cy="1748183"/>
      </dsp:txXfrm>
    </dsp:sp>
    <dsp:sp modelId="{354205A4-6A45-FB43-A716-C50A0A1DDAD1}">
      <dsp:nvSpPr>
        <dsp:cNvPr id="0" name=""/>
        <dsp:cNvSpPr/>
      </dsp:nvSpPr>
      <dsp:spPr>
        <a:xfrm>
          <a:off x="245359" y="6122040"/>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COVID-19</a:t>
          </a:r>
          <a:endParaRPr lang="en-US" sz="2400" b="0" i="0" kern="1200">
            <a:solidFill>
              <a:schemeClr val="tx1"/>
            </a:solidFill>
            <a:latin typeface="Avenir Next LT Pro" panose="020B0504020202020204" pitchFamily="34" charset="77"/>
          </a:endParaRPr>
        </a:p>
      </dsp:txBody>
      <dsp:txXfrm>
        <a:off x="245359" y="6122040"/>
        <a:ext cx="2913638" cy="1748183"/>
      </dsp:txXfrm>
    </dsp:sp>
    <dsp:sp modelId="{9330807B-1707-324F-9F81-A4ADE7265F99}">
      <dsp:nvSpPr>
        <dsp:cNvPr id="0" name=""/>
        <dsp:cNvSpPr/>
      </dsp:nvSpPr>
      <dsp:spPr>
        <a:xfrm>
          <a:off x="3450361" y="6122040"/>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Non-Essential Visitors</a:t>
          </a:r>
          <a:r>
            <a:rPr lang="en-US" sz="2400" b="0" i="0" kern="1200">
              <a:solidFill>
                <a:schemeClr val="tx1"/>
              </a:solidFill>
              <a:latin typeface="Avenir Next LT Pro" panose="020B0504020202020204" pitchFamily="34" charset="77"/>
            </a:rPr>
            <a:t> </a:t>
          </a:r>
        </a:p>
      </dsp:txBody>
      <dsp:txXfrm>
        <a:off x="3450361" y="6122040"/>
        <a:ext cx="2913638" cy="1748183"/>
      </dsp:txXfrm>
    </dsp:sp>
    <dsp:sp modelId="{1DB02B76-0ED7-9E4C-A8BB-79D68C45E032}">
      <dsp:nvSpPr>
        <dsp:cNvPr id="0" name=""/>
        <dsp:cNvSpPr/>
      </dsp:nvSpPr>
      <dsp:spPr>
        <a:xfrm>
          <a:off x="6655363" y="6122040"/>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Reminders</a:t>
          </a:r>
          <a:endParaRPr lang="en-US" sz="2400" b="0" i="0" kern="1200">
            <a:solidFill>
              <a:schemeClr val="tx1"/>
            </a:solidFill>
            <a:latin typeface="Avenir Next LT Pro" panose="020B0504020202020204" pitchFamily="34" charset="77"/>
          </a:endParaRPr>
        </a:p>
      </dsp:txBody>
      <dsp:txXfrm>
        <a:off x="6655363" y="6122040"/>
        <a:ext cx="2913638" cy="1748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A7DB0-038D-0248-A4EB-8E056AB718BD}">
      <dsp:nvSpPr>
        <dsp:cNvPr id="0" name=""/>
        <dsp:cNvSpPr/>
      </dsp:nvSpPr>
      <dsp:spPr>
        <a:xfrm>
          <a:off x="943" y="800055"/>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Social distancing strategies will be implemented at all times. The same children will remain in the same group each day, no surrounding care will be provided. </a:t>
          </a:r>
        </a:p>
      </dsp:txBody>
      <dsp:txXfrm>
        <a:off x="943" y="800055"/>
        <a:ext cx="3679501" cy="2207701"/>
      </dsp:txXfrm>
    </dsp:sp>
    <dsp:sp modelId="{82ACB471-8790-8B4F-BE08-9DE7D00CBCAC}">
      <dsp:nvSpPr>
        <dsp:cNvPr id="0" name=""/>
        <dsp:cNvSpPr/>
      </dsp:nvSpPr>
      <dsp:spPr>
        <a:xfrm>
          <a:off x="4048395" y="800055"/>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Teachers will be assigned to the same class group.</a:t>
          </a:r>
        </a:p>
      </dsp:txBody>
      <dsp:txXfrm>
        <a:off x="4048395" y="800055"/>
        <a:ext cx="3679501" cy="2207701"/>
      </dsp:txXfrm>
    </dsp:sp>
    <dsp:sp modelId="{013D718C-9370-3545-92CD-F183EE5CA522}">
      <dsp:nvSpPr>
        <dsp:cNvPr id="0" name=""/>
        <dsp:cNvSpPr/>
      </dsp:nvSpPr>
      <dsp:spPr>
        <a:xfrm>
          <a:off x="943" y="3375707"/>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Staff will alternate, stagger or shift work schedules, when possible, to maximize physical distancing. </a:t>
          </a:r>
        </a:p>
      </dsp:txBody>
      <dsp:txXfrm>
        <a:off x="943" y="3375707"/>
        <a:ext cx="3679501" cy="2207701"/>
      </dsp:txXfrm>
    </dsp:sp>
    <dsp:sp modelId="{596F21D7-943B-A247-A6E8-2CEC66B4C863}">
      <dsp:nvSpPr>
        <dsp:cNvPr id="0" name=""/>
        <dsp:cNvSpPr/>
      </dsp:nvSpPr>
      <dsp:spPr>
        <a:xfrm>
          <a:off x="4048395" y="3375707"/>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Final schedules to be determined </a:t>
          </a:r>
        </a:p>
      </dsp:txBody>
      <dsp:txXfrm>
        <a:off x="4048395" y="3375707"/>
        <a:ext cx="3679501" cy="22077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venir Next LT Pro" panose="020B0504020202020204" pitchFamily="34" charset="77"/>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2769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472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393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40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821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374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1901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8296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1A6662E-FAF4-44BC-88B5-85A7CBFB6D30}" type="datetime1">
              <a:rPr lang="en-US" smtClean="0"/>
              <a:pPr/>
              <a:t>9/13/21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1153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E0CF6C-748E-4B7A-BC8B-3011EF78ED13}" type="datetime1">
              <a:rPr lang="en-US" smtClean="0"/>
              <a:pPr/>
              <a:t>9/13/21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8683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E0CF6C-748E-4B7A-BC8B-3011EF78ED13}" type="datetime1">
              <a:rPr lang="en-US" smtClean="0"/>
              <a:pPr/>
              <a:t>9/13/21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12911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439377" y="3416300"/>
            <a:ext cx="14901789" cy="2921000"/>
          </a:xfrm>
          <a:prstGeom prst="rect">
            <a:avLst/>
          </a:prstGeom>
        </p:spPr>
        <p:txBody>
          <a:bodyPr/>
          <a:lstStyle>
            <a:lvl1pPr>
              <a:defRPr b="0" i="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r>
              <a:t>Title Text</a:t>
            </a:r>
          </a:p>
        </p:txBody>
      </p:sp>
      <p:sp>
        <p:nvSpPr>
          <p:cNvPr id="31" name="Slide Numb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extLst>
      <p:ext uri="{BB962C8B-B14F-4D97-AF65-F5344CB8AC3E}">
        <p14:creationId xmlns:p14="http://schemas.microsoft.com/office/powerpoint/2010/main" val="21893170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idx="21"/>
          </p:nvPr>
        </p:nvSpPr>
        <p:spPr>
          <a:xfrm>
            <a:off x="2413074" y="519113"/>
            <a:ext cx="12914746" cy="6311905"/>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439377" y="6515100"/>
            <a:ext cx="14901789" cy="1625600"/>
          </a:xfrm>
          <a:prstGeom prst="rect">
            <a:avLst/>
          </a:prstGeom>
        </p:spPr>
        <p:txBody>
          <a:bodyPr anchor="b"/>
          <a:lstStyle>
            <a:lvl1pPr>
              <a:defRPr b="0" i="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r>
              <a:t>Title Text</a:t>
            </a:r>
          </a:p>
        </p:txBody>
      </p:sp>
      <p:sp>
        <p:nvSpPr>
          <p:cNvPr id="22" name="Body Level One…"/>
          <p:cNvSpPr txBox="1">
            <a:spLocks noGrp="1"/>
          </p:cNvSpPr>
          <p:nvPr>
            <p:ph type="body" sz="quarter" idx="1"/>
          </p:nvPr>
        </p:nvSpPr>
        <p:spPr>
          <a:xfrm>
            <a:off x="1439377" y="8166100"/>
            <a:ext cx="14901789" cy="1308100"/>
          </a:xfrm>
          <a:prstGeom prst="rect">
            <a:avLst/>
          </a:prstGeom>
        </p:spPr>
        <p:txBody>
          <a:bodyPr anchor="t"/>
          <a:lstStyle>
            <a:lvl1pPr marL="0" indent="0"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1pPr>
            <a:lvl2pPr marL="0" indent="304815"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2pPr>
            <a:lvl3pPr marL="0" indent="609630"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3pPr>
            <a:lvl4pPr marL="0" indent="914446"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4pPr>
            <a:lvl5pPr marL="0" indent="1219261"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extLst>
      <p:ext uri="{BB962C8B-B14F-4D97-AF65-F5344CB8AC3E}">
        <p14:creationId xmlns:p14="http://schemas.microsoft.com/office/powerpoint/2010/main" val="1467947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E0CF6C-748E-4B7A-BC8B-3011EF78ED13}" type="datetime1">
              <a:rPr lang="en-US" smtClean="0"/>
              <a:pPr/>
              <a:t>9/13/21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38772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417D9E-721A-44BB-8863-9873FE64DA75}" type="datetime1">
              <a:rPr lang="en-US" smtClean="0"/>
              <a:t>9/13/21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3572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E0CF6C-748E-4B7A-BC8B-3011EF78ED13}" type="datetime1">
              <a:rPr lang="en-US" smtClean="0"/>
              <a:pPr/>
              <a:t>9/13/21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03563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E0CF6C-748E-4B7A-BC8B-3011EF78ED13}" type="datetime1">
              <a:rPr lang="en-US" smtClean="0"/>
              <a:pPr/>
              <a:t>9/13/21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28249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B41CFF-90C9-47B3-9DA1-F2BF8D839F7E}" type="datetime1">
              <a:rPr lang="en-US" smtClean="0"/>
              <a:t>9/13/21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15139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9/13/21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57774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57E0CF6C-748E-4B7A-BC8B-3011EF78ED13}" type="datetime1">
              <a:rPr lang="en-US" smtClean="0"/>
              <a:pPr/>
              <a:t>9/13/21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072129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57E0CF6C-748E-4B7A-BC8B-3011EF78ED13}" type="datetime1">
              <a:rPr lang="en-US" smtClean="0"/>
              <a:pPr/>
              <a:t>9/13/21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87042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b="0" i="0">
                <a:solidFill>
                  <a:schemeClr val="tx1">
                    <a:tint val="75000"/>
                  </a:schemeClr>
                </a:solidFill>
                <a:latin typeface="Avenir Next LT Pro" panose="020B0504020202020204" pitchFamily="34" charset="77"/>
              </a:defRPr>
            </a:lvl1pPr>
          </a:lstStyle>
          <a:p>
            <a:fld id="{57E0CF6C-748E-4B7A-BC8B-3011EF78ED13}" type="datetime1">
              <a:rPr lang="en-US" smtClean="0"/>
              <a:pPr/>
              <a:t>9/13/21</a:t>
            </a:fld>
            <a:endParaRPr lang="en-US"/>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b="0" i="0">
                <a:solidFill>
                  <a:schemeClr val="tx1">
                    <a:tint val="75000"/>
                  </a:schemeClr>
                </a:solidFill>
                <a:latin typeface="Avenir Next LT Pro" panose="020B0504020202020204" pitchFamily="34" charset="77"/>
              </a:defRPr>
            </a:lvl1pPr>
          </a:lstStyle>
          <a:p>
            <a:endParaRPr lang="en-US"/>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b="0" i="0">
                <a:solidFill>
                  <a:schemeClr val="tx1">
                    <a:tint val="75000"/>
                  </a:schemeClr>
                </a:solidFill>
                <a:latin typeface="Avenir Next LT Pro" panose="020B0504020202020204" pitchFamily="34" charset="77"/>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32280421"/>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 id="214748453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00460" rtl="0" eaLnBrk="1" latinLnBrk="0" hangingPunct="1">
        <a:lnSpc>
          <a:spcPct val="90000"/>
        </a:lnSpc>
        <a:spcBef>
          <a:spcPct val="0"/>
        </a:spcBef>
        <a:buNone/>
        <a:defRPr sz="6258" b="0" i="0" kern="1200">
          <a:solidFill>
            <a:schemeClr val="tx1"/>
          </a:solidFill>
          <a:latin typeface="Avenir Next LT Pro" panose="020B0504020202020204" pitchFamily="34" charset="77"/>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b="0" i="0" kern="1200">
          <a:solidFill>
            <a:schemeClr val="tx1"/>
          </a:solidFill>
          <a:latin typeface="Avenir Next LT Pro" panose="020B0504020202020204" pitchFamily="34" charset="77"/>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b="0" i="0" kern="1200">
          <a:solidFill>
            <a:schemeClr val="tx1"/>
          </a:solidFill>
          <a:latin typeface="Avenir Next LT Pro" panose="020B0504020202020204" pitchFamily="34" charset="77"/>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b="0" i="0" kern="1200">
          <a:solidFill>
            <a:schemeClr val="tx1"/>
          </a:solidFill>
          <a:latin typeface="Avenir Next LT Pro" panose="020B0504020202020204" pitchFamily="34" charset="77"/>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b="0" i="0" kern="1200">
          <a:solidFill>
            <a:schemeClr val="tx1"/>
          </a:solidFill>
          <a:latin typeface="Avenir Next LT Pro" panose="020B0504020202020204" pitchFamily="34" charset="77"/>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b="0" i="0" kern="1200">
          <a:solidFill>
            <a:schemeClr val="tx1"/>
          </a:solidFill>
          <a:latin typeface="Avenir Next LT Pro" panose="020B0504020202020204" pitchFamily="34" charset="77"/>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cdc@glendale.edu" TargetMode="External"/><Relationship Id="rId2" Type="http://schemas.openxmlformats.org/officeDocument/2006/relationships/hyperlink" Target="mailto:Jtashiro@glendale.edu" TargetMode="External"/><Relationship Id="rId1" Type="http://schemas.openxmlformats.org/officeDocument/2006/relationships/slideLayout" Target="../slideLayouts/slideLayout12.xml"/><Relationship Id="rId5" Type="http://schemas.openxmlformats.org/officeDocument/2006/relationships/image" Target="../media/image30.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publichealth.lacounty.gov/media/Coronavirus/docs/education/ScreeningEducationSettings.pdf" TargetMode="Externa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6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9773" y="1546528"/>
            <a:ext cx="11650489" cy="8207072"/>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2" name="Title 1">
            <a:extLst>
              <a:ext uri="{FF2B5EF4-FFF2-40B4-BE49-F238E27FC236}">
                <a16:creationId xmlns:a16="http://schemas.microsoft.com/office/drawing/2014/main" id="{2E5509ED-7286-C349-A340-38A4B87E9732}"/>
              </a:ext>
            </a:extLst>
          </p:cNvPr>
          <p:cNvSpPr>
            <a:spLocks noGrp="1"/>
          </p:cNvSpPr>
          <p:nvPr>
            <p:ph type="ctrTitle"/>
          </p:nvPr>
        </p:nvSpPr>
        <p:spPr>
          <a:xfrm>
            <a:off x="6682291" y="4227385"/>
            <a:ext cx="10187456" cy="3395698"/>
          </a:xfrm>
        </p:spPr>
        <p:txBody>
          <a:bodyPr>
            <a:noAutofit/>
          </a:bodyPr>
          <a:lstStyle/>
          <a:p>
            <a:pPr algn="r" defTabSz="914400">
              <a:defRPr sz="6789" cap="none" spc="271">
                <a:solidFill>
                  <a:srgbClr val="FFFFFF"/>
                </a:solidFill>
                <a:effectLst>
                  <a:outerShdw blurRad="23622" dist="25414" dir="16200000" rotWithShape="0">
                    <a:srgbClr val="000000">
                      <a:alpha val="50000"/>
                    </a:srgbClr>
                  </a:outerShdw>
                </a:effectLst>
              </a:defRPr>
            </a:pPr>
            <a:r>
              <a:rPr lang="en-US" sz="6600" b="1">
                <a:ln w="0"/>
                <a:solidFill>
                  <a:srgbClr val="FFFFFF"/>
                </a:solidFill>
                <a:effectLst>
                  <a:outerShdw blurRad="38100" dist="19050" dir="2700000" algn="tl" rotWithShape="0">
                    <a:schemeClr val="dk1">
                      <a:alpha val="40000"/>
                    </a:schemeClr>
                  </a:outerShdw>
                </a:effectLst>
                <a:latin typeface="Avenir Next LT Pro"/>
              </a:rPr>
              <a:t>Guide to Reopening 2021- 2022</a:t>
            </a:r>
          </a:p>
        </p:txBody>
      </p:sp>
      <p:sp>
        <p:nvSpPr>
          <p:cNvPr id="3" name="Subtitle 2">
            <a:extLst>
              <a:ext uri="{FF2B5EF4-FFF2-40B4-BE49-F238E27FC236}">
                <a16:creationId xmlns:a16="http://schemas.microsoft.com/office/drawing/2014/main" id="{F0CFB743-3BE8-AD41-B208-4160C27EBD8B}"/>
              </a:ext>
            </a:extLst>
          </p:cNvPr>
          <p:cNvSpPr>
            <a:spLocks noGrp="1"/>
          </p:cNvSpPr>
          <p:nvPr>
            <p:ph type="subTitle" idx="1"/>
          </p:nvPr>
        </p:nvSpPr>
        <p:spPr>
          <a:xfrm>
            <a:off x="6923315" y="7912289"/>
            <a:ext cx="9946432" cy="1155005"/>
          </a:xfrm>
        </p:spPr>
        <p:txBody>
          <a:bodyPr vert="horz" lIns="91440" tIns="45720" rIns="91440" bIns="45720" rtlCol="0" anchor="t">
            <a:normAutofit/>
          </a:bodyPr>
          <a:lstStyle/>
          <a:p>
            <a:pPr algn="r"/>
            <a:r>
              <a:rPr lang="en-US" sz="3200">
                <a:ln w="0"/>
                <a:solidFill>
                  <a:schemeClr val="bg1"/>
                </a:solidFill>
                <a:effectLst>
                  <a:outerShdw blurRad="38100" dist="19050" dir="2700000" algn="tl" rotWithShape="0">
                    <a:schemeClr val="dk1">
                      <a:alpha val="40000"/>
                    </a:schemeClr>
                  </a:outerShdw>
                </a:effectLst>
              </a:rPr>
              <a:t>Glendale Community College</a:t>
            </a:r>
          </a:p>
          <a:p>
            <a:pPr algn="r"/>
            <a:r>
              <a:rPr lang="en-US" sz="3200">
                <a:ln w="0"/>
                <a:solidFill>
                  <a:schemeClr val="bg1"/>
                </a:solidFill>
                <a:effectLst>
                  <a:outerShdw blurRad="38100" dist="19050" dir="2700000" algn="tl" rotWithShape="0">
                    <a:schemeClr val="dk1">
                      <a:alpha val="40000"/>
                    </a:schemeClr>
                  </a:outerShdw>
                </a:effectLst>
              </a:rPr>
              <a:t>Child Development Center</a:t>
            </a:r>
            <a:endParaRPr lang="en-US" sz="3200">
              <a:solidFill>
                <a:schemeClr val="bg1"/>
              </a:solidFill>
            </a:endParaRPr>
          </a:p>
        </p:txBody>
      </p:sp>
      <p:cxnSp>
        <p:nvCxnSpPr>
          <p:cNvPr id="63" name="Straight Connector 62">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7782" y="261593"/>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5" name="Freeform: Shape 64">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7124" y="1"/>
            <a:ext cx="3242399" cy="1803072"/>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a:latin typeface="Avenir Next LT Pro" panose="020B0504020202020204" pitchFamily="34" charset="77"/>
            </a:endParaRPr>
          </a:p>
        </p:txBody>
      </p:sp>
      <p:sp>
        <p:nvSpPr>
          <p:cNvPr id="67" name="Freeform: Shape 66">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venir Next LT Pro" panose="020B0504020202020204" pitchFamily="34" charset="77"/>
            </a:endParaRPr>
          </a:p>
        </p:txBody>
      </p:sp>
      <p:sp>
        <p:nvSpPr>
          <p:cNvPr id="69" name="Oval 68">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1597" y="732299"/>
            <a:ext cx="3403981" cy="33115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71" name="Freeform: Shape 70">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195185"/>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latin typeface="Avenir Next LT Pro" panose="020B0504020202020204" pitchFamily="34" charset="77"/>
            </a:endParaRPr>
          </a:p>
        </p:txBody>
      </p:sp>
      <p:sp>
        <p:nvSpPr>
          <p:cNvPr id="73" name="Arc 72">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189927" y="5978119"/>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venir Next LT Pro" panose="020B0504020202020204" pitchFamily="34" charset="77"/>
            </a:endParaRPr>
          </a:p>
        </p:txBody>
      </p:sp>
      <p:pic>
        <p:nvPicPr>
          <p:cNvPr id="13" name="Picture 12" descr="Logo, company name&#10;&#10;Description automatically generated">
            <a:extLst>
              <a:ext uri="{FF2B5EF4-FFF2-40B4-BE49-F238E27FC236}">
                <a16:creationId xmlns:a16="http://schemas.microsoft.com/office/drawing/2014/main" id="{41EF385F-F533-9A4B-9069-19A5D904D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83419"/>
            <a:ext cx="2066867" cy="1597125"/>
          </a:xfrm>
          <a:prstGeom prst="rect">
            <a:avLst/>
          </a:prstGeom>
        </p:spPr>
      </p:pic>
    </p:spTree>
    <p:extLst>
      <p:ext uri="{BB962C8B-B14F-4D97-AF65-F5344CB8AC3E}">
        <p14:creationId xmlns:p14="http://schemas.microsoft.com/office/powerpoint/2010/main" val="8253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500"/>
                                  </p:stCondLst>
                                  <p:iterate type="wd">
                                    <p:tmPct val="15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2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926966" cy="9753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17E3B2D-4B5F-084E-BD8D-A88F68DA6977}"/>
              </a:ext>
            </a:extLst>
          </p:cNvPr>
          <p:cNvSpPr>
            <a:spLocks noGrp="1"/>
          </p:cNvSpPr>
          <p:nvPr>
            <p:ph type="title"/>
          </p:nvPr>
        </p:nvSpPr>
        <p:spPr>
          <a:xfrm>
            <a:off x="976860" y="1640635"/>
            <a:ext cx="4551819" cy="6344765"/>
          </a:xfrm>
        </p:spPr>
        <p:txBody>
          <a:bodyPr>
            <a:normAutofit/>
          </a:bodyPr>
          <a:lstStyle/>
          <a:p>
            <a:r>
              <a:rPr lang="en-US" b="1">
                <a:solidFill>
                  <a:srgbClr val="FFFFFF"/>
                </a:solidFill>
                <a:latin typeface="Avenir Next LT Pro"/>
              </a:rPr>
              <a:t>Classroom Space</a:t>
            </a:r>
            <a:endParaRPr lang="en-US" b="1">
              <a:solidFill>
                <a:srgbClr val="FFFFFF"/>
              </a:solidFill>
            </a:endParaRPr>
          </a:p>
        </p:txBody>
      </p:sp>
      <p:sp>
        <p:nvSpPr>
          <p:cNvPr id="33"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38677" y="3492236"/>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Content Placeholder 3">
            <a:extLst>
              <a:ext uri="{FF2B5EF4-FFF2-40B4-BE49-F238E27FC236}">
                <a16:creationId xmlns:a16="http://schemas.microsoft.com/office/drawing/2014/main" id="{2CB0A434-9501-D544-85BB-0023966FE774}"/>
              </a:ext>
            </a:extLst>
          </p:cNvPr>
          <p:cNvSpPr>
            <a:spLocks noGrp="1"/>
          </p:cNvSpPr>
          <p:nvPr>
            <p:ph idx="1"/>
          </p:nvPr>
        </p:nvSpPr>
        <p:spPr>
          <a:xfrm>
            <a:off x="6601587" y="453815"/>
            <a:ext cx="9013552" cy="8690185"/>
          </a:xfrm>
        </p:spPr>
        <p:txBody>
          <a:bodyPr vert="horz" lIns="91440" tIns="45720" rIns="91440" bIns="45720" rtlCol="0" anchor="ctr">
            <a:normAutofit fontScale="62500" lnSpcReduction="20000"/>
          </a:bodyPr>
          <a:lstStyle/>
          <a:p>
            <a:pPr>
              <a:lnSpc>
                <a:spcPct val="120000"/>
              </a:lnSpc>
              <a:spcBef>
                <a:spcPts val="0"/>
              </a:spcBef>
              <a:spcAft>
                <a:spcPts val="600"/>
              </a:spcAft>
            </a:pPr>
            <a:r>
              <a:rPr lang="en-US"/>
              <a:t>Classroom groups will not mix in classrooms, outdoor spaces, or any common space within the facility, so no 2 groups are in the same place at the same time.</a:t>
            </a:r>
          </a:p>
          <a:p>
            <a:pPr>
              <a:lnSpc>
                <a:spcPct val="120000"/>
              </a:lnSpc>
              <a:spcBef>
                <a:spcPts val="0"/>
              </a:spcBef>
              <a:spcAft>
                <a:spcPts val="600"/>
              </a:spcAft>
            </a:pPr>
            <a:r>
              <a:rPr lang="en-US"/>
              <a:t>Staff will ensure the same children remain in the same group each day.</a:t>
            </a:r>
          </a:p>
          <a:p>
            <a:pPr lvl="1">
              <a:lnSpc>
                <a:spcPct val="120000"/>
              </a:lnSpc>
              <a:spcBef>
                <a:spcPts val="0"/>
              </a:spcBef>
              <a:spcAft>
                <a:spcPts val="600"/>
              </a:spcAft>
            </a:pPr>
            <a:r>
              <a:rPr lang="en-US"/>
              <a:t>There will be a maximum of 11 children in the preschool classroom and 9 children in the toddler classroom. Each child will stay in the same group throughout the day.</a:t>
            </a:r>
          </a:p>
          <a:p>
            <a:pPr>
              <a:lnSpc>
                <a:spcPct val="120000"/>
              </a:lnSpc>
              <a:spcBef>
                <a:spcPts val="0"/>
              </a:spcBef>
              <a:spcAft>
                <a:spcPts val="600"/>
              </a:spcAft>
            </a:pPr>
            <a:r>
              <a:rPr lang="en-US"/>
              <a:t>Children will use the same rest cot daily. Each cot will have the child’s name on it.</a:t>
            </a:r>
          </a:p>
          <a:p>
            <a:pPr lvl="1">
              <a:lnSpc>
                <a:spcPct val="120000"/>
              </a:lnSpc>
              <a:spcBef>
                <a:spcPts val="0"/>
              </a:spcBef>
              <a:spcAft>
                <a:spcPts val="600"/>
              </a:spcAft>
            </a:pPr>
            <a:r>
              <a:rPr lang="en-US"/>
              <a:t>Center will provide a sheet for each child’s cot. </a:t>
            </a:r>
          </a:p>
          <a:p>
            <a:pPr lvl="1">
              <a:lnSpc>
                <a:spcPct val="120000"/>
              </a:lnSpc>
              <a:spcBef>
                <a:spcPts val="0"/>
              </a:spcBef>
              <a:spcAft>
                <a:spcPts val="600"/>
              </a:spcAft>
            </a:pPr>
            <a:r>
              <a:rPr lang="en-US"/>
              <a:t>A child may bring a comfort item for rest time only. The comfort item will be stored in child’s cubby to minimize the spread of the virus, the comfort item will be kept at the center and only be returned at the end of the school year. </a:t>
            </a:r>
          </a:p>
          <a:p>
            <a:pPr lvl="1">
              <a:lnSpc>
                <a:spcPct val="120000"/>
              </a:lnSpc>
              <a:spcBef>
                <a:spcPts val="0"/>
              </a:spcBef>
              <a:spcAft>
                <a:spcPts val="600"/>
              </a:spcAft>
            </a:pPr>
            <a:r>
              <a:rPr lang="en-US"/>
              <a:t>All bedding and comfort items will be washed daily at the center. </a:t>
            </a:r>
          </a:p>
          <a:p>
            <a:pPr lvl="1">
              <a:lnSpc>
                <a:spcPct val="120000"/>
              </a:lnSpc>
              <a:spcBef>
                <a:spcPts val="0"/>
              </a:spcBef>
              <a:spcAft>
                <a:spcPts val="600"/>
              </a:spcAft>
            </a:pPr>
            <a:r>
              <a:rPr lang="en-US"/>
              <a:t>Children will be placed head to toe and 6 feet apart from one another for nap time. </a:t>
            </a:r>
          </a:p>
          <a:p>
            <a:pPr>
              <a:lnSpc>
                <a:spcPct val="120000"/>
              </a:lnSpc>
              <a:spcBef>
                <a:spcPts val="0"/>
              </a:spcBef>
              <a:spcAft>
                <a:spcPts val="600"/>
              </a:spcAft>
            </a:pPr>
            <a:r>
              <a:rPr lang="en-US"/>
              <a:t>As many activities involving children as possible are conducted outdoors.</a:t>
            </a:r>
            <a:endParaRPr lang="en-US" sz="3950">
              <a:latin typeface="Avenir Next LT Pro"/>
            </a:endParaRPr>
          </a:p>
        </p:txBody>
      </p:sp>
    </p:spTree>
    <p:extLst>
      <p:ext uri="{BB962C8B-B14F-4D97-AF65-F5344CB8AC3E}">
        <p14:creationId xmlns:p14="http://schemas.microsoft.com/office/powerpoint/2010/main" val="403727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 name="Rectangle 103">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E17E3B2D-4B5F-084E-BD8D-A88F68DA6977}"/>
              </a:ext>
            </a:extLst>
          </p:cNvPr>
          <p:cNvSpPr>
            <a:spLocks noGrp="1"/>
          </p:cNvSpPr>
          <p:nvPr>
            <p:ph type="title"/>
          </p:nvPr>
        </p:nvSpPr>
        <p:spPr>
          <a:xfrm>
            <a:off x="1192143" y="519288"/>
            <a:ext cx="7670792" cy="1885246"/>
          </a:xfrm>
        </p:spPr>
        <p:txBody>
          <a:bodyPr>
            <a:normAutofit/>
          </a:bodyPr>
          <a:lstStyle/>
          <a:p>
            <a:r>
              <a:rPr lang="en-US" b="1">
                <a:solidFill>
                  <a:schemeClr val="accent2"/>
                </a:solidFill>
              </a:rPr>
              <a:t>Meals</a:t>
            </a:r>
          </a:p>
        </p:txBody>
      </p:sp>
      <p:sp>
        <p:nvSpPr>
          <p:cNvPr id="113" name="Freeform: Shape 105">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05199" y="1"/>
            <a:ext cx="1642919" cy="8889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13F1554C-4B74-2245-85BB-271F394EDB84}"/>
              </a:ext>
            </a:extLst>
          </p:cNvPr>
          <p:cNvSpPr>
            <a:spLocks noGrp="1"/>
          </p:cNvSpPr>
          <p:nvPr>
            <p:ph idx="1"/>
          </p:nvPr>
        </p:nvSpPr>
        <p:spPr>
          <a:xfrm>
            <a:off x="1192143" y="2306673"/>
            <a:ext cx="7670792" cy="6478341"/>
          </a:xfrm>
        </p:spPr>
        <p:txBody>
          <a:bodyPr vert="horz" lIns="91440" tIns="45720" rIns="91440" bIns="45720" rtlCol="0">
            <a:normAutofit/>
          </a:bodyPr>
          <a:lstStyle/>
          <a:p>
            <a:pPr marL="324485" indent="-324485"/>
            <a:r>
              <a:rPr lang="en-US" sz="1900">
                <a:latin typeface="Avenir Next LT Pro"/>
              </a:rPr>
              <a:t>Children will practice proper hand-washing before and after eating. </a:t>
            </a:r>
          </a:p>
          <a:p>
            <a:pPr marL="324485" indent="-324485"/>
            <a:r>
              <a:rPr lang="en-US" sz="1900">
                <a:latin typeface="Avenir Next LT Pro"/>
              </a:rPr>
              <a:t>Staff will wear gloves while serving food and wear masking during mealtimes. </a:t>
            </a:r>
          </a:p>
          <a:p>
            <a:pPr marL="324485" indent="-324485"/>
            <a:r>
              <a:rPr lang="en-US" sz="1900">
                <a:latin typeface="Avenir Next LT Pro"/>
              </a:rPr>
              <a:t>Meals will be served outside.   </a:t>
            </a:r>
            <a:endParaRPr lang="en-US" sz="1900"/>
          </a:p>
          <a:p>
            <a:pPr marL="324485" indent="-324485"/>
            <a:r>
              <a:rPr lang="en-US" sz="1900">
                <a:latin typeface="Avenir Next LT Pro"/>
              </a:rPr>
              <a:t>Children will have a designated eating area to ensure social distancing. Staff will rearrange the eating area to create distance between children as far apart as possible and children will sit in their assigned seats for every meal. </a:t>
            </a:r>
          </a:p>
          <a:p>
            <a:pPr marL="324485" indent="-324485"/>
            <a:r>
              <a:rPr lang="en-US" sz="1900">
                <a:latin typeface="Avenir Next LT Pro"/>
              </a:rPr>
              <a:t>Meals will be catered by Head Start and </a:t>
            </a:r>
            <a:r>
              <a:rPr lang="en-US" sz="1900" b="1">
                <a:latin typeface="Avenir Next LT Pro"/>
              </a:rPr>
              <a:t>meals will be served in a modified family-style.</a:t>
            </a:r>
          </a:p>
          <a:p>
            <a:pPr marL="324485" indent="-324485"/>
            <a:r>
              <a:rPr lang="en-US" sz="1900">
                <a:latin typeface="Avenir Next LT Pro"/>
              </a:rPr>
              <a:t>Tables and trays will immediately be cleaned and disinfected after meals.</a:t>
            </a:r>
          </a:p>
          <a:p>
            <a:pPr marL="324485" indent="-324485"/>
            <a:r>
              <a:rPr lang="en-US" sz="1900">
                <a:latin typeface="Avenir Next LT Pro"/>
              </a:rPr>
              <a:t>Staffs will not eat with the children during mealtimes. All staffs will have meals separately from the children at their scheduled lunch time.</a:t>
            </a:r>
          </a:p>
          <a:p>
            <a:pPr marL="324485" indent="-324485"/>
            <a:r>
              <a:rPr lang="en-US" sz="1900">
                <a:latin typeface="Avenir Next LT Pro"/>
              </a:rPr>
              <a:t>Teachers will engage in with children in back-and-forth conversation during mealtimes.</a:t>
            </a:r>
          </a:p>
        </p:txBody>
      </p:sp>
      <p:sp>
        <p:nvSpPr>
          <p:cNvPr id="115" name="Oval 107">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3047" y="4869630"/>
            <a:ext cx="769193" cy="769169"/>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unch Box with solid fill">
            <a:extLst>
              <a:ext uri="{FF2B5EF4-FFF2-40B4-BE49-F238E27FC236}">
                <a16:creationId xmlns:a16="http://schemas.microsoft.com/office/drawing/2014/main" id="{D4CD155B-1036-6540-B2EC-B69C9DC695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670" y="1730030"/>
            <a:ext cx="5377659" cy="537765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10" name="Freeform: Shape 109">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726" y="1"/>
            <a:ext cx="2939749" cy="2306672"/>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12" name="Straight Connector 111">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264519" y="1461910"/>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14" name="Freeform: Shape 113">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0605237" y="7348169"/>
            <a:ext cx="2610888" cy="287969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4956" y="8581397"/>
            <a:ext cx="2831822" cy="1172203"/>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Freeform: Shape 117">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33994" y="7849523"/>
            <a:ext cx="1906269" cy="190407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70322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 name="Materials &amp; Supplies"/>
          <p:cNvSpPr txBox="1">
            <a:spLocks noGrp="1"/>
          </p:cNvSpPr>
          <p:nvPr>
            <p:ph type="title"/>
          </p:nvPr>
        </p:nvSpPr>
        <p:spPr>
          <a:xfrm>
            <a:off x="663806" y="689254"/>
            <a:ext cx="7388312" cy="4889573"/>
          </a:xfrm>
          <a:prstGeom prst="rect">
            <a:avLst/>
          </a:prstGeom>
        </p:spPr>
        <p:txBody>
          <a:bodyPr vert="horz" lIns="91440" tIns="45720" rIns="91440" bIns="45720" rtlCol="0" anchor="b">
            <a:normAutofit/>
          </a:bodyPr>
          <a:lstStyle>
            <a:lvl1pPr>
              <a:defRPr sz="7300" cap="none" spc="291">
                <a:solidFill>
                  <a:srgbClr val="FFFFFF"/>
                </a:solidFill>
                <a:effectLst>
                  <a:outerShdw blurRad="25400" dist="27326" dir="16200000" rotWithShape="0">
                    <a:srgbClr val="000000">
                      <a:alpha val="50000"/>
                    </a:srgbClr>
                  </a:outerShdw>
                </a:effectLst>
              </a:defRPr>
            </a:lvl1pPr>
          </a:lstStyle>
          <a:p>
            <a:pPr algn="ctr" defTabSz="914400"/>
            <a:r>
              <a:rPr lang="en-US" sz="4800" b="1" kern="1200">
                <a:solidFill>
                  <a:schemeClr val="accent2"/>
                </a:solidFill>
                <a:ea typeface="+mj-ea"/>
                <a:cs typeface="+mj-cs"/>
              </a:rPr>
              <a:t>Schedule</a:t>
            </a:r>
          </a:p>
        </p:txBody>
      </p:sp>
      <p:sp>
        <p:nvSpPr>
          <p:cNvPr id="174" name="Families were provided with material bags to support  virtual lessons and At-Home Activities."/>
          <p:cNvSpPr txBox="1">
            <a:spLocks noGrp="1"/>
          </p:cNvSpPr>
          <p:nvPr>
            <p:ph type="body" sz="quarter" idx="1"/>
          </p:nvPr>
        </p:nvSpPr>
        <p:spPr>
          <a:xfrm>
            <a:off x="663806" y="5978768"/>
            <a:ext cx="7388312" cy="3061371"/>
          </a:xfrm>
          <a:prstGeom prst="rect">
            <a:avLst/>
          </a:prstGeom>
        </p:spPr>
        <p:txBody>
          <a:bodyPr vert="horz" lIns="91440" tIns="45720" rIns="91440" bIns="45720" rtlCol="0">
            <a:normAutofit/>
          </a:bodyPr>
          <a:lstStyle/>
          <a:p>
            <a:r>
              <a:rPr lang="en-US" sz="2400" b="1">
                <a:solidFill>
                  <a:schemeClr val="tx1"/>
                </a:solidFill>
                <a:effectLst/>
                <a:latin typeface="Avenir Next LT Pro"/>
              </a:rPr>
              <a:t>Hours of Operation: 8:00am – 5:00pm</a:t>
            </a:r>
            <a:r>
              <a:rPr lang="en-US" sz="2400">
                <a:solidFill>
                  <a:schemeClr val="tx1"/>
                </a:solidFill>
                <a:effectLst/>
                <a:latin typeface="Avenir Next LT Pro"/>
              </a:rPr>
              <a:t> </a:t>
            </a:r>
          </a:p>
          <a:p>
            <a:r>
              <a:rPr lang="en-US" sz="2400">
                <a:solidFill>
                  <a:schemeClr val="tx1"/>
                </a:solidFill>
                <a:effectLst/>
                <a:latin typeface="Avenir Next LT Pro"/>
              </a:rPr>
              <a:t>Staff Schedules: 7:00am - 3:30pm and 9:30am – 6:00pm</a:t>
            </a:r>
          </a:p>
        </p:txBody>
      </p:sp>
      <p:cxnSp>
        <p:nvCxnSpPr>
          <p:cNvPr id="182" name="Straight Connector 120">
            <a:extLst>
              <a:ext uri="{FF2B5EF4-FFF2-40B4-BE49-F238E27FC236}">
                <a16:creationId xmlns:a16="http://schemas.microsoft.com/office/drawing/2014/main" id="{BC1A4751-FF9C-4B1E-9AA0-74CCAD5F51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61845" y="5693220"/>
            <a:ext cx="5592235" cy="0"/>
          </a:xfrm>
          <a:prstGeom prst="line">
            <a:avLst/>
          </a:prstGeom>
          <a:ln w="19050">
            <a:solidFill>
              <a:srgbClr val="B4B859"/>
            </a:solidFill>
          </a:ln>
        </p:spPr>
        <p:style>
          <a:lnRef idx="1">
            <a:schemeClr val="accent1"/>
          </a:lnRef>
          <a:fillRef idx="0">
            <a:schemeClr val="accent1"/>
          </a:fillRef>
          <a:effectRef idx="0">
            <a:schemeClr val="accent1"/>
          </a:effectRef>
          <a:fontRef idx="minor">
            <a:schemeClr val="tx1"/>
          </a:fontRef>
        </p:style>
      </p:cxnSp>
      <p:pic>
        <p:nvPicPr>
          <p:cNvPr id="3" name="Picture 2" descr="A black rectangle with a black background&#10;&#10;Description automatically generated with low confidence">
            <a:extLst>
              <a:ext uri="{FF2B5EF4-FFF2-40B4-BE49-F238E27FC236}">
                <a16:creationId xmlns:a16="http://schemas.microsoft.com/office/drawing/2014/main" id="{5E886F4C-E19C-CA46-8E11-3EAF7381623B}"/>
              </a:ext>
            </a:extLst>
          </p:cNvPr>
          <p:cNvPicPr>
            <a:picLocks noChangeAspect="1"/>
          </p:cNvPicPr>
          <p:nvPr/>
        </p:nvPicPr>
        <p:blipFill>
          <a:blip r:embed="rId2"/>
          <a:stretch>
            <a:fillRect/>
          </a:stretch>
        </p:blipFill>
        <p:spPr>
          <a:xfrm>
            <a:off x="3578676" y="2685411"/>
            <a:ext cx="1556032" cy="1715803"/>
          </a:xfrm>
          <a:prstGeom prst="rect">
            <a:avLst/>
          </a:prstGeom>
        </p:spPr>
      </p:pic>
      <p:graphicFrame>
        <p:nvGraphicFramePr>
          <p:cNvPr id="7" name="Diagram 6">
            <a:extLst>
              <a:ext uri="{FF2B5EF4-FFF2-40B4-BE49-F238E27FC236}">
                <a16:creationId xmlns:a16="http://schemas.microsoft.com/office/drawing/2014/main" id="{16323265-C8E0-EF41-AF39-360261BE9E72}"/>
              </a:ext>
            </a:extLst>
          </p:cNvPr>
          <p:cNvGraphicFramePr/>
          <p:nvPr>
            <p:extLst>
              <p:ext uri="{D42A27DB-BD31-4B8C-83A1-F6EECF244321}">
                <p14:modId xmlns:p14="http://schemas.microsoft.com/office/powerpoint/2010/main" val="1649996015"/>
              </p:ext>
            </p:extLst>
          </p:nvPr>
        </p:nvGraphicFramePr>
        <p:xfrm>
          <a:off x="8670131" y="1685068"/>
          <a:ext cx="7728841" cy="6383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73"/>
                                        </p:tgtEl>
                                        <p:attrNameLst>
                                          <p:attrName>style.visibility</p:attrName>
                                        </p:attrNameLst>
                                      </p:cBhvr>
                                      <p:to>
                                        <p:strVal val="visible"/>
                                      </p:to>
                                    </p:set>
                                    <p:animEffect transition="in" filter="fade">
                                      <p:cBhvr>
                                        <p:cTn id="7" dur="7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2" name="Rectangle 231">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 name="Behind the Scenes"/>
          <p:cNvSpPr txBox="1">
            <a:spLocks noGrp="1"/>
          </p:cNvSpPr>
          <p:nvPr>
            <p:ph type="ctrTitle"/>
          </p:nvPr>
        </p:nvSpPr>
        <p:spPr>
          <a:xfrm>
            <a:off x="877390" y="139070"/>
            <a:ext cx="7662458" cy="1885246"/>
          </a:xfrm>
          <a:prstGeom prst="rect">
            <a:avLst/>
          </a:prstGeom>
        </p:spPr>
        <p:txBody>
          <a:bodyPr vert="horz" lIns="91440" tIns="45720" rIns="91440" bIns="45720" rtlCol="0" anchor="ctr">
            <a:normAutofit/>
          </a:bodyPr>
          <a:lstStyle>
            <a:lvl1pPr>
              <a:defRPr sz="8700" cap="none" spc="348">
                <a:solidFill>
                  <a:srgbClr val="FFFFFF"/>
                </a:solidFill>
                <a:effectLst>
                  <a:outerShdw blurRad="25400" dist="27326" dir="16200000" rotWithShape="0">
                    <a:srgbClr val="000000">
                      <a:alpha val="50000"/>
                    </a:srgbClr>
                  </a:outerShdw>
                </a:effectLst>
              </a:defRPr>
            </a:lvl1pPr>
          </a:lstStyle>
          <a:p>
            <a:pPr algn="l" defTabSz="914400"/>
            <a:r>
              <a:rPr lang="en-US" sz="5400" b="1">
                <a:solidFill>
                  <a:schemeClr val="accent2"/>
                </a:solidFill>
              </a:rPr>
              <a:t>Community</a:t>
            </a:r>
          </a:p>
        </p:txBody>
      </p:sp>
      <p:sp>
        <p:nvSpPr>
          <p:cNvPr id="3" name="TextBox 2">
            <a:extLst>
              <a:ext uri="{FF2B5EF4-FFF2-40B4-BE49-F238E27FC236}">
                <a16:creationId xmlns:a16="http://schemas.microsoft.com/office/drawing/2014/main" id="{ACF4D41A-5A3F-8047-96C2-6A9269E20578}"/>
              </a:ext>
            </a:extLst>
          </p:cNvPr>
          <p:cNvSpPr txBox="1"/>
          <p:nvPr/>
        </p:nvSpPr>
        <p:spPr>
          <a:xfrm>
            <a:off x="736332" y="1900932"/>
            <a:ext cx="8719002" cy="7714088"/>
          </a:xfrm>
          <a:prstGeom prst="rect">
            <a:avLst/>
          </a:prstGeom>
        </p:spPr>
        <p:txBody>
          <a:bodyPr vert="horz" lIns="91440" tIns="45720" rIns="91440" bIns="45720" rtlCol="0" anchor="t">
            <a:normAutofit/>
          </a:bodyPr>
          <a:lstStyle/>
          <a:p>
            <a:pPr marL="57150" defTabSz="914400">
              <a:lnSpc>
                <a:spcPct val="110000"/>
              </a:lnSpc>
              <a:spcAft>
                <a:spcPts val="600"/>
              </a:spcAft>
            </a:pPr>
            <a:r>
              <a:rPr lang="en-US" sz="1900">
                <a:latin typeface="Avenir Next LT Pro" panose="020B0504020202020204" pitchFamily="34" charset="77"/>
              </a:rPr>
              <a:t>On-campus community events for the fall will have to be postponed, cancelled, or re-imagined to ensure the safety of our families and staff. We will continue to stay in touch as we have more information about our on-campus events.</a:t>
            </a:r>
          </a:p>
          <a:p>
            <a:pPr marL="285750" indent="-228600" defTabSz="914400">
              <a:lnSpc>
                <a:spcPct val="110000"/>
              </a:lnSpc>
              <a:spcAft>
                <a:spcPts val="600"/>
              </a:spcAft>
              <a:buFont typeface="Arial" panose="020B0604020202020204" pitchFamily="34" charset="0"/>
              <a:buChar char="•"/>
            </a:pPr>
            <a:endParaRPr lang="en-US" sz="1900">
              <a:latin typeface="Avenir Next LT Pro" panose="020B0504020202020204" pitchFamily="34" charset="77"/>
            </a:endParaRPr>
          </a:p>
          <a:p>
            <a:pPr defTabSz="914400">
              <a:lnSpc>
                <a:spcPct val="110000"/>
              </a:lnSpc>
              <a:spcAft>
                <a:spcPts val="600"/>
              </a:spcAft>
            </a:pPr>
            <a:r>
              <a:rPr lang="en-US" sz="1900" b="1">
                <a:latin typeface="Avenir Next LT Pro" panose="020B0504020202020204" pitchFamily="34" charset="77"/>
              </a:rPr>
              <a:t>Here are some examples of events we are working on:</a:t>
            </a:r>
            <a:endParaRPr lang="en-US" sz="1900">
              <a:latin typeface="Avenir Next LT Pro" panose="020B0504020202020204" pitchFamily="34" charset="77"/>
            </a:endParaRPr>
          </a:p>
          <a:p>
            <a:pPr defTabSz="914400">
              <a:lnSpc>
                <a:spcPct val="110000"/>
              </a:lnSpc>
              <a:spcAft>
                <a:spcPts val="600"/>
              </a:spcAft>
            </a:pPr>
            <a:r>
              <a:rPr lang="en-US" sz="1900">
                <a:solidFill>
                  <a:srgbClr val="000000"/>
                </a:solidFill>
                <a:latin typeface="Avenir Next LT Pro"/>
              </a:rPr>
              <a:t>Meet and Greet - We will be doing this event by appointment on August </a:t>
            </a:r>
            <a:r>
              <a:rPr lang="en-US" sz="1900" dirty="0">
                <a:solidFill>
                  <a:srgbClr val="000000"/>
                </a:solidFill>
                <a:latin typeface="Avenir Next LT Pro"/>
              </a:rPr>
              <a:t>30th. Sign-ups will be emailed so that each family has an opportunity to meet their teacher and see their classroom prior to starting school on September 7th.</a:t>
            </a:r>
            <a:endParaRPr lang="en-US" sz="1900" dirty="0">
              <a:latin typeface="Avenir Next LT Pro"/>
            </a:endParaRPr>
          </a:p>
          <a:p>
            <a:pPr marL="742950" lvl="1" indent="-228600" defTabSz="914400">
              <a:lnSpc>
                <a:spcPct val="110000"/>
              </a:lnSpc>
              <a:spcAft>
                <a:spcPts val="600"/>
              </a:spcAft>
              <a:buFont typeface="Arial" panose="020B0604020202020204" pitchFamily="34" charset="0"/>
              <a:buChar char="•"/>
            </a:pPr>
            <a:r>
              <a:rPr lang="en-US" sz="1900">
                <a:latin typeface="Avenir Next LT Pro"/>
              </a:rPr>
              <a:t>Class meet-ups (to be held virtually - details to follow)</a:t>
            </a:r>
          </a:p>
          <a:p>
            <a:pPr marL="742950" lvl="1" indent="-228600" defTabSz="914400">
              <a:lnSpc>
                <a:spcPct val="110000"/>
              </a:lnSpc>
              <a:spcAft>
                <a:spcPts val="600"/>
              </a:spcAft>
              <a:buFont typeface="Arial" panose="020B0604020202020204" pitchFamily="34" charset="0"/>
              <a:buChar char="•"/>
            </a:pPr>
            <a:r>
              <a:rPr lang="en-US" sz="1900">
                <a:latin typeface="Avenir Next LT Pro"/>
              </a:rPr>
              <a:t>Family Tour </a:t>
            </a:r>
            <a:r>
              <a:rPr lang="en-US" sz="1900">
                <a:ea typeface="+mn-lt"/>
                <a:cs typeface="+mn-lt"/>
              </a:rPr>
              <a:t>(to be held in-person  by appointment)</a:t>
            </a:r>
            <a:endParaRPr lang="en-US" sz="1900" dirty="0">
              <a:latin typeface="Avenir Next LT Pro"/>
            </a:endParaRPr>
          </a:p>
          <a:p>
            <a:pPr marL="742950" lvl="1" indent="-228600" defTabSz="914400">
              <a:lnSpc>
                <a:spcPct val="110000"/>
              </a:lnSpc>
              <a:spcAft>
                <a:spcPts val="600"/>
              </a:spcAft>
              <a:buFont typeface="Arial" panose="020B0604020202020204" pitchFamily="34" charset="0"/>
              <a:buChar char="•"/>
            </a:pPr>
            <a:r>
              <a:rPr lang="en-US" sz="1900">
                <a:latin typeface="Avenir Next LT Pro"/>
              </a:rPr>
              <a:t>Classroom Connection </a:t>
            </a:r>
            <a:r>
              <a:rPr lang="en-US" sz="1900">
                <a:ea typeface="+mn-lt"/>
                <a:cs typeface="+mn-lt"/>
              </a:rPr>
              <a:t>(to be held virtually - details to follow)</a:t>
            </a:r>
            <a:endParaRPr lang="en-US" sz="1900" dirty="0">
              <a:latin typeface="Avenir Next LT Pro"/>
            </a:endParaRPr>
          </a:p>
          <a:p>
            <a:pPr marL="742950" lvl="1" indent="-228600" defTabSz="914400">
              <a:lnSpc>
                <a:spcPct val="110000"/>
              </a:lnSpc>
              <a:spcAft>
                <a:spcPts val="600"/>
              </a:spcAft>
              <a:buFont typeface="Arial" panose="020B0604020202020204" pitchFamily="34" charset="0"/>
              <a:buChar char="•"/>
            </a:pPr>
            <a:r>
              <a:rPr lang="en-US" sz="1900">
                <a:ea typeface="+mn-lt"/>
                <a:cs typeface="+mn-lt"/>
              </a:rPr>
              <a:t>Parent Conferences (to be held virtually by appointment)</a:t>
            </a:r>
            <a:endParaRPr lang="en-US" sz="1900" dirty="0">
              <a:ea typeface="+mn-lt"/>
              <a:cs typeface="+mn-lt"/>
            </a:endParaRPr>
          </a:p>
          <a:p>
            <a:pPr indent="-228600" defTabSz="914400">
              <a:lnSpc>
                <a:spcPct val="110000"/>
              </a:lnSpc>
              <a:spcAft>
                <a:spcPts val="600"/>
              </a:spcAft>
              <a:buFont typeface="Arial" panose="020B0604020202020204" pitchFamily="34" charset="0"/>
              <a:buChar char="•"/>
            </a:pPr>
            <a:endParaRPr lang="en-US" sz="1900">
              <a:latin typeface="Avenir Next LT Pro" panose="020B0504020202020204" pitchFamily="34" charset="77"/>
            </a:endParaRPr>
          </a:p>
          <a:p>
            <a:pPr defTabSz="914400">
              <a:lnSpc>
                <a:spcPct val="110000"/>
              </a:lnSpc>
              <a:spcAft>
                <a:spcPts val="600"/>
              </a:spcAft>
            </a:pPr>
            <a:endParaRPr lang="en-US" sz="1900" b="1" dirty="0">
              <a:solidFill>
                <a:srgbClr val="FF0000"/>
              </a:solidFill>
              <a:latin typeface="Avenir Next LT Pro"/>
            </a:endParaRPr>
          </a:p>
          <a:p>
            <a:pPr indent="-228600" defTabSz="914400">
              <a:lnSpc>
                <a:spcPct val="90000"/>
              </a:lnSpc>
              <a:buFont typeface="Arial" panose="020B0604020202020204" pitchFamily="34" charset="0"/>
              <a:buChar char="•"/>
            </a:pPr>
            <a:endParaRPr lang="en-US"/>
          </a:p>
        </p:txBody>
      </p:sp>
      <p:pic>
        <p:nvPicPr>
          <p:cNvPr id="19" name="Picture 18">
            <a:extLst>
              <a:ext uri="{FF2B5EF4-FFF2-40B4-BE49-F238E27FC236}">
                <a16:creationId xmlns:a16="http://schemas.microsoft.com/office/drawing/2014/main" id="{CA55FE71-D2E8-5546-8A73-21B14086BDE4}"/>
              </a:ext>
            </a:extLst>
          </p:cNvPr>
          <p:cNvPicPr>
            <a:picLocks noChangeAspect="1"/>
          </p:cNvPicPr>
          <p:nvPr/>
        </p:nvPicPr>
        <p:blipFill rotWithShape="1">
          <a:blip r:embed="rId2"/>
          <a:srcRect l="9440" t="-164" r="17898" b="16527"/>
          <a:stretch/>
        </p:blipFill>
        <p:spPr>
          <a:xfrm>
            <a:off x="9417238" y="1842369"/>
            <a:ext cx="7923024" cy="7911231"/>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234"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8751" y="2355409"/>
            <a:ext cx="776700" cy="776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6"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9759" y="835578"/>
            <a:ext cx="4249586" cy="4249456"/>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9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arent Support and Documentation"/>
          <p:cNvSpPr txBox="1">
            <a:spLocks noGrp="1"/>
          </p:cNvSpPr>
          <p:nvPr>
            <p:ph type="title"/>
          </p:nvPr>
        </p:nvSpPr>
        <p:spPr>
          <a:xfrm>
            <a:off x="695918" y="549124"/>
            <a:ext cx="7905647" cy="1885246"/>
          </a:xfrm>
          <a:prstGeom prst="rect">
            <a:avLst/>
          </a:prstGeom>
        </p:spPr>
        <p:txBody>
          <a:bodyPr vert="horz" lIns="91440" tIns="45720" rIns="91440" bIns="45720" rtlCol="0" anchor="ctr">
            <a:normAutofit/>
          </a:bodyPr>
          <a:lstStyle/>
          <a:p>
            <a:pPr defTabSz="914400"/>
            <a:r>
              <a:rPr lang="en-US" sz="4000" b="1">
                <a:solidFill>
                  <a:schemeClr val="tx1"/>
                </a:solidFill>
                <a:latin typeface="Avenir Next LT Pro"/>
                <a:ea typeface="+mj-ea"/>
                <a:cs typeface="+mj-cs"/>
              </a:rPr>
              <a:t>College Students</a:t>
            </a:r>
            <a:endParaRPr lang="en-US">
              <a:ea typeface="+mj-ea"/>
              <a:cs typeface="+mj-cs"/>
            </a:endParaRPr>
          </a:p>
        </p:txBody>
      </p:sp>
      <p:sp>
        <p:nvSpPr>
          <p:cNvPr id="136" name="Freeform: Shape 13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675562" y="1898980"/>
            <a:ext cx="7709728" cy="6486678"/>
          </a:xfrm>
          <a:prstGeom prst="rect">
            <a:avLst/>
          </a:prstGeom>
        </p:spPr>
        <p:txBody>
          <a:bodyPr vert="horz" lIns="91440" tIns="45720" rIns="91440" bIns="45720" rtlCol="0" anchor="t">
            <a:normAutofit lnSpcReduction="10000"/>
          </a:bodyPr>
          <a:lstStyle/>
          <a:p>
            <a:endParaRPr lang="en-US" sz="2400" dirty="0">
              <a:ln w="0"/>
              <a:effectLst>
                <a:outerShdw blurRad="38100" dist="19050" dir="2700000" algn="tl" rotWithShape="0">
                  <a:prstClr val="black">
                    <a:alpha val="40000"/>
                  </a:prstClr>
                </a:outerShdw>
              </a:effectLst>
              <a:latin typeface="Avenir Next LT Pro" panose="020B0504020202020204" pitchFamily="34" charset="77"/>
            </a:endParaRPr>
          </a:p>
          <a:p>
            <a:endParaRPr lang="en-US" sz="2400" dirty="0">
              <a:ln w="0"/>
              <a:effectLst>
                <a:outerShdw blurRad="38100" dist="19050" dir="2700000" algn="tl" rotWithShape="0">
                  <a:prstClr val="black">
                    <a:alpha val="40000"/>
                  </a:prstClr>
                </a:outerShdw>
              </a:effectLst>
              <a:latin typeface="Avenir Next LT Pro" panose="020B0504020202020204" pitchFamily="34" charset="77"/>
            </a:endParaRPr>
          </a:p>
          <a:p>
            <a:pPr>
              <a:lnSpc>
                <a:spcPct val="110000"/>
              </a:lnSpc>
              <a:spcAft>
                <a:spcPts val="600"/>
              </a:spcAft>
            </a:pPr>
            <a:r>
              <a:rPr lang="en-US" sz="2400" b="1" dirty="0">
                <a:ln w="0"/>
                <a:effectLst>
                  <a:outerShdw blurRad="38100" dist="19050" dir="2700000" algn="tl" rotWithShape="0">
                    <a:prstClr val="black">
                      <a:alpha val="40000"/>
                    </a:prstClr>
                  </a:outerShdw>
                </a:effectLst>
                <a:latin typeface="Avenir Next LT Pro"/>
                <a:ea typeface="+mn-lt"/>
                <a:cs typeface="+mn-lt"/>
              </a:rPr>
              <a:t>College Student: </a:t>
            </a:r>
            <a:endParaRPr lang="en-US" sz="2400">
              <a:ln w="0"/>
              <a:effectLst>
                <a:outerShdw blurRad="38100" dist="19050" dir="2700000" algn="tl" rotWithShape="0">
                  <a:prstClr val="black">
                    <a:alpha val="40000"/>
                  </a:prstClr>
                </a:outerShdw>
              </a:effectLst>
              <a:latin typeface="Avenir Next LT Pro"/>
              <a:ea typeface="+mn-lt"/>
              <a:cs typeface="+mn-lt"/>
            </a:endParaRPr>
          </a:p>
          <a:p>
            <a:pPr marL="285750"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All College students will need to be vaccinated before entering the center.</a:t>
            </a:r>
            <a:endParaRPr lang="en-US" sz="2400">
              <a:ln w="0"/>
              <a:effectLst>
                <a:outerShdw blurRad="38100" dist="19050" dir="2700000" algn="tl" rotWithShape="0">
                  <a:prstClr val="black">
                    <a:alpha val="40000"/>
                  </a:prstClr>
                </a:outerShdw>
              </a:effectLst>
              <a:latin typeface="Avenir Next LT Pro"/>
              <a:ea typeface="+mn-lt"/>
              <a:cs typeface="+mn-lt"/>
            </a:endParaRP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Student lessons will be held outdoors and supervised by our teachers.</a:t>
            </a:r>
            <a:endParaRPr lang="en-US" sz="2400">
              <a:ln w="0"/>
              <a:effectLst>
                <a:outerShdw blurRad="38100" dist="19050" dir="2700000" algn="tl" rotWithShape="0">
                  <a:prstClr val="black">
                    <a:alpha val="40000"/>
                  </a:prstClr>
                </a:outerShdw>
              </a:effectLst>
              <a:latin typeface="Avenir Next LT Pro"/>
              <a:ea typeface="+mn-lt"/>
              <a:cs typeface="+mn-lt"/>
            </a:endParaRPr>
          </a:p>
          <a:p>
            <a:pPr marL="285750"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College student practicum hours will be determined.</a:t>
            </a:r>
            <a:endParaRPr lang="en-US" sz="2400">
              <a:ln w="0"/>
              <a:effectLst>
                <a:outerShdw blurRad="38100" dist="19050" dir="2700000" algn="tl" rotWithShape="0">
                  <a:prstClr val="black">
                    <a:alpha val="40000"/>
                  </a:prstClr>
                </a:outerShdw>
              </a:effectLst>
              <a:latin typeface="Avenir Next LT Pro"/>
              <a:ea typeface="+mn-lt"/>
              <a:cs typeface="+mn-lt"/>
            </a:endParaRP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Information will be provided as they are available.</a:t>
            </a:r>
            <a:endParaRPr lang="en-US" sz="2400">
              <a:ln w="0"/>
              <a:effectLst>
                <a:outerShdw blurRad="38100" dist="19050" dir="2700000" algn="tl" rotWithShape="0">
                  <a:prstClr val="black">
                    <a:alpha val="40000"/>
                  </a:prstClr>
                </a:outerShdw>
              </a:effectLst>
              <a:latin typeface="Avenir Next LT Pro"/>
              <a:ea typeface="+mn-lt"/>
              <a:cs typeface="+mn-lt"/>
            </a:endParaRP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Lab student schedules will be posted on Learning Genie when available.</a:t>
            </a: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Students will continue to complete the required observation through our updated camera system. </a:t>
            </a:r>
          </a:p>
        </p:txBody>
      </p:sp>
      <p:sp>
        <p:nvSpPr>
          <p:cNvPr id="138" name="Oval 13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3732592"/>
            <a:ext cx="1155487" cy="115545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Block Arc 13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675876" y="1732970"/>
            <a:ext cx="3395698" cy="3395801"/>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Freeform: Shape 14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0"/>
            <a:ext cx="3292902" cy="2205855"/>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44" name="Straight Connector 14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675549" y="1893791"/>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6" name="Freeform: Shape 14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2815" y="5848292"/>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48" name="Arc 14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8657245" y="5895284"/>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Freeform: Shape 14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7058019"/>
            <a:ext cx="3759549" cy="2695582"/>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59041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Behind the Scenes"/>
          <p:cNvSpPr txBox="1">
            <a:spLocks noGrp="1"/>
          </p:cNvSpPr>
          <p:nvPr>
            <p:ph type="ctrTitle"/>
          </p:nvPr>
        </p:nvSpPr>
        <p:spPr>
          <a:xfrm>
            <a:off x="9469039" y="664563"/>
            <a:ext cx="5967363" cy="2919142"/>
          </a:xfrm>
          <a:prstGeom prst="rect">
            <a:avLst/>
          </a:prstGeom>
        </p:spPr>
        <p:txBody>
          <a:bodyPr vert="horz" lIns="91440" tIns="45720" rIns="91440" bIns="45720" rtlCol="0" anchor="b">
            <a:normAutofit/>
          </a:bodyPr>
          <a:lstStyle>
            <a:lvl1pPr>
              <a:defRPr sz="8700" cap="none" spc="348">
                <a:solidFill>
                  <a:srgbClr val="FFFFFF"/>
                </a:solidFill>
                <a:effectLst>
                  <a:outerShdw blurRad="25400" dist="27326" dir="16200000" rotWithShape="0">
                    <a:srgbClr val="000000">
                      <a:alpha val="50000"/>
                    </a:srgbClr>
                  </a:outerShdw>
                </a:effectLst>
              </a:defRPr>
            </a:lvl1pPr>
          </a:lstStyle>
          <a:p>
            <a:pPr algn="l" defTabSz="914400"/>
            <a:r>
              <a:rPr lang="en-US" sz="8000" b="1" kern="1200">
                <a:solidFill>
                  <a:schemeClr val="tx1"/>
                </a:solidFill>
              </a:rPr>
              <a:t>Covid-19 Virus</a:t>
            </a:r>
          </a:p>
        </p:txBody>
      </p:sp>
      <p:sp>
        <p:nvSpPr>
          <p:cNvPr id="201" name="Oval 20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42" y="788127"/>
            <a:ext cx="8166918" cy="816666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202">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1267" y="1000785"/>
            <a:ext cx="1071988" cy="1445774"/>
            <a:chOff x="422753" y="703679"/>
            <a:chExt cx="753718" cy="1016562"/>
          </a:xfrm>
        </p:grpSpPr>
        <p:sp>
          <p:nvSpPr>
            <p:cNvPr id="20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0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C7A19203-68FC-474C-9C9E-0B6B0BFE0855}"/>
              </a:ext>
            </a:extLst>
          </p:cNvPr>
          <p:cNvPicPr>
            <a:picLocks noChangeAspect="1"/>
          </p:cNvPicPr>
          <p:nvPr/>
        </p:nvPicPr>
        <p:blipFill>
          <a:blip r:embed="rId2"/>
          <a:stretch>
            <a:fillRect/>
          </a:stretch>
        </p:blipFill>
        <p:spPr>
          <a:xfrm>
            <a:off x="1732077" y="2060738"/>
            <a:ext cx="5621446" cy="5621446"/>
          </a:xfrm>
          <a:prstGeom prst="rect">
            <a:avLst/>
          </a:prstGeom>
        </p:spPr>
      </p:pic>
      <p:sp>
        <p:nvSpPr>
          <p:cNvPr id="20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57248" y="8213449"/>
            <a:ext cx="159900" cy="159895"/>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9" name="Straight Connector 20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478599" y="5134782"/>
            <a:ext cx="0" cy="4606191"/>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From classrooms to studios">
            <a:extLst>
              <a:ext uri="{FF2B5EF4-FFF2-40B4-BE49-F238E27FC236}">
                <a16:creationId xmlns:a16="http://schemas.microsoft.com/office/drawing/2014/main" id="{9B16511F-12E1-E045-A0A7-B976A0CE8B06}"/>
              </a:ext>
            </a:extLst>
          </p:cNvPr>
          <p:cNvSpPr txBox="1"/>
          <p:nvPr/>
        </p:nvSpPr>
        <p:spPr>
          <a:xfrm>
            <a:off x="9522578" y="4253607"/>
            <a:ext cx="5913825" cy="41441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fontScale="92500" lnSpcReduction="10000"/>
          </a:bodyPr>
          <a:lstStyle>
            <a:lvl1pPr>
              <a:defRPr sz="3000" cap="all" spc="119">
                <a:solidFill>
                  <a:srgbClr val="EBEBEB"/>
                </a:solidFill>
                <a:effectLst>
                  <a:outerShdw blurRad="25400" dist="25400" dir="16200000" rotWithShape="0">
                    <a:srgbClr val="000000">
                      <a:alpha val="50000"/>
                    </a:srgbClr>
                  </a:outerShdw>
                </a:effectLst>
                <a:latin typeface="Chalkduster"/>
                <a:ea typeface="Chalkduster"/>
                <a:cs typeface="Chalkduster"/>
                <a:sym typeface="Chalkduster"/>
              </a:defRPr>
            </a:lvl1pPr>
          </a:lstStyle>
          <a:p>
            <a:pPr defTabSz="914400">
              <a:lnSpc>
                <a:spcPct val="90000"/>
              </a:lnSpc>
              <a:spcAft>
                <a:spcPts val="600"/>
              </a:spcAft>
            </a:pPr>
            <a:r>
              <a:rPr lang="en-US" sz="2200">
                <a:solidFill>
                  <a:schemeClr val="tx1">
                    <a:alpha val="80000"/>
                  </a:schemeClr>
                </a:solidFill>
                <a:effectLst/>
                <a:latin typeface="Avenir Next LT Pro" panose="020B0504020202020204" pitchFamily="34" charset="77"/>
                <a:ea typeface="+mn-ea"/>
                <a:cs typeface="+mn-cs"/>
              </a:rPr>
              <a:t>Symptoms of Possible COVID-19 Infection: </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Fever or chills</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Cough</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Shortness of breath or difficulty</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breathing Fatigue</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Muscle or body aches</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Headache</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New loss of taste or smell</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Sore throat</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Congestion or runny nose</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Nausea or vomiting</a:t>
            </a:r>
            <a:br>
              <a:rPr lang="en-US" sz="2200">
                <a:solidFill>
                  <a:schemeClr val="tx1">
                    <a:alpha val="80000"/>
                  </a:schemeClr>
                </a:solidFill>
                <a:effectLst/>
                <a:latin typeface="Avenir Next LT Pro" panose="020B0504020202020204" pitchFamily="34" charset="77"/>
                <a:ea typeface="+mn-ea"/>
                <a:cs typeface="+mn-cs"/>
              </a:rPr>
            </a:br>
            <a:r>
              <a:rPr lang="en-US" sz="2200">
                <a:solidFill>
                  <a:schemeClr val="tx1">
                    <a:alpha val="80000"/>
                  </a:schemeClr>
                </a:solidFill>
                <a:effectLst/>
                <a:latin typeface="Avenir Next LT Pro" panose="020B0504020202020204" pitchFamily="34" charset="77"/>
                <a:ea typeface="+mn-ea"/>
                <a:cs typeface="+mn-cs"/>
              </a:rPr>
              <a:t>Diarrhea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7" name="Parent Support and Documentation"/>
          <p:cNvSpPr txBox="1">
            <a:spLocks noGrp="1"/>
          </p:cNvSpPr>
          <p:nvPr>
            <p:ph type="title"/>
          </p:nvPr>
        </p:nvSpPr>
        <p:spPr>
          <a:xfrm>
            <a:off x="1192143" y="519288"/>
            <a:ext cx="6290180" cy="1885246"/>
          </a:xfrm>
          <a:prstGeom prst="rect">
            <a:avLst/>
          </a:prstGeom>
        </p:spPr>
        <p:txBody>
          <a:bodyPr vert="horz" lIns="91440" tIns="45720" rIns="91440" bIns="45720" rtlCol="0" anchor="ctr">
            <a:normAutofit/>
          </a:bodyPr>
          <a:lstStyle/>
          <a:p>
            <a:pPr defTabSz="914400"/>
            <a:r>
              <a:rPr lang="en-US" sz="3200" b="1" kern="1200">
                <a:solidFill>
                  <a:schemeClr val="accent2"/>
                </a:solidFill>
                <a:ea typeface="+mj-ea"/>
                <a:cs typeface="+mj-cs"/>
              </a:rPr>
              <a:t>Symptom response</a:t>
            </a:r>
          </a:p>
        </p:txBody>
      </p:sp>
      <p:sp>
        <p:nvSpPr>
          <p:cNvPr id="194" name="Arc 19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790456" y="3104940"/>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1192142" y="2127738"/>
            <a:ext cx="6593751" cy="6657276"/>
          </a:xfrm>
          <a:prstGeom prst="rect">
            <a:avLst/>
          </a:prstGeom>
        </p:spPr>
        <p:txBody>
          <a:bodyPr vert="horz" lIns="91440" tIns="45720" rIns="91440" bIns="45720" rtlCol="0" anchor="t">
            <a:normAutofit/>
          </a:bodyPr>
          <a:lstStyle/>
          <a:p>
            <a:pPr defTabSz="914400">
              <a:lnSpc>
                <a:spcPct val="90000"/>
              </a:lnSpc>
              <a:spcAft>
                <a:spcPts val="600"/>
              </a:spcAft>
            </a:pPr>
            <a:r>
              <a:rPr lang="en-US" sz="2400">
                <a:latin typeface="Avenir Next LT Pro" panose="020B0504020202020204" pitchFamily="34" charset="77"/>
              </a:rPr>
              <a:t>What Happens If…</a:t>
            </a:r>
          </a:p>
          <a:p>
            <a:pPr defTabSz="914400">
              <a:lnSpc>
                <a:spcPct val="90000"/>
              </a:lnSpc>
              <a:spcAft>
                <a:spcPts val="600"/>
              </a:spcAft>
            </a:pPr>
            <a:endParaRPr lang="en-US" sz="2000">
              <a:latin typeface="Avenir Next LT Pro" panose="020B0504020202020204" pitchFamily="34" charset="77"/>
            </a:endParaRPr>
          </a:p>
          <a:p>
            <a:pPr defTabSz="914400">
              <a:lnSpc>
                <a:spcPct val="90000"/>
              </a:lnSpc>
            </a:pPr>
            <a:r>
              <a:rPr lang="en-US" sz="2400" b="1">
                <a:latin typeface="Avenir Next LT Pro" panose="020B0504020202020204" pitchFamily="34" charset="77"/>
              </a:rPr>
              <a:t>At School </a:t>
            </a:r>
            <a:endParaRPr lang="en-US" sz="2400">
              <a:latin typeface="Avenir Next LT Pro" panose="020B0504020202020204" pitchFamily="34" charset="77"/>
            </a:endParaRPr>
          </a:p>
          <a:p>
            <a:pPr defTabSz="914400">
              <a:lnSpc>
                <a:spcPct val="90000"/>
              </a:lnSpc>
            </a:pPr>
            <a:r>
              <a:rPr lang="en-US" sz="2000" b="1">
                <a:latin typeface="Avenir Next LT Pro"/>
              </a:rPr>
              <a:t>If a child or staff displays signs or symptoms of possible COVID-19 infection</a:t>
            </a:r>
            <a:r>
              <a:rPr lang="en-US" sz="2000">
                <a:latin typeface="Avenir Next LT Pro"/>
              </a:rPr>
              <a:t>, they will be moved to an isolation room. Children will be safely supervised until their parent/guardian can pick them up from school. Child and staff should see a physician and be evaluated for COVID-19 in these circumstances. </a:t>
            </a:r>
          </a:p>
          <a:p>
            <a:pPr defTabSz="914400">
              <a:lnSpc>
                <a:spcPct val="90000"/>
              </a:lnSpc>
            </a:pPr>
            <a:endParaRPr lang="en-US" sz="2000">
              <a:latin typeface="Avenir Next LT Pro" panose="020B0504020202020204" pitchFamily="34" charset="77"/>
            </a:endParaRPr>
          </a:p>
          <a:p>
            <a:pPr defTabSz="914400">
              <a:lnSpc>
                <a:spcPct val="90000"/>
              </a:lnSpc>
            </a:pPr>
            <a:r>
              <a:rPr lang="en-US" sz="2000">
                <a:latin typeface="Avenir Next LT Pro" panose="020B0504020202020204" pitchFamily="34" charset="77"/>
              </a:rPr>
              <a:t>The School will report one or more cases of COVID-19 to the Los Angeles County Department of Public Health (DPH) officials, Community Care Licensing Division (CCLD) staff, and families of any confirmed case of COVID-19.</a:t>
            </a:r>
          </a:p>
          <a:p>
            <a:pPr defTabSz="914400">
              <a:lnSpc>
                <a:spcPct val="90000"/>
              </a:lnSpc>
            </a:pPr>
            <a:endParaRPr lang="en-US" sz="2000">
              <a:latin typeface="Avenir Next LT Pro" panose="020B0504020202020204" pitchFamily="34" charset="77"/>
            </a:endParaRPr>
          </a:p>
          <a:p>
            <a:pPr marL="342900" indent="-342900" defTabSz="914400">
              <a:lnSpc>
                <a:spcPct val="90000"/>
              </a:lnSpc>
              <a:buFont typeface="Arial" panose="020B0604020202020204" pitchFamily="34" charset="0"/>
              <a:buChar char="•"/>
            </a:pPr>
            <a:r>
              <a:rPr lang="en-US" sz="2000">
                <a:latin typeface="Avenir Next LT Pro"/>
              </a:rPr>
              <a:t>Before returning to school, child and staff will be required to meet the criteria listed to the right.</a:t>
            </a:r>
          </a:p>
        </p:txBody>
      </p:sp>
      <p:sp>
        <p:nvSpPr>
          <p:cNvPr id="4" name="TextBox 3">
            <a:extLst>
              <a:ext uri="{FF2B5EF4-FFF2-40B4-BE49-F238E27FC236}">
                <a16:creationId xmlns:a16="http://schemas.microsoft.com/office/drawing/2014/main" id="{3A61008C-ADF4-CC49-84A3-E8A9172FA25E}"/>
              </a:ext>
            </a:extLst>
          </p:cNvPr>
          <p:cNvSpPr txBox="1"/>
          <p:nvPr/>
        </p:nvSpPr>
        <p:spPr>
          <a:xfrm>
            <a:off x="9857934" y="2128498"/>
            <a:ext cx="6683136" cy="7278916"/>
          </a:xfrm>
          <a:prstGeom prst="rect">
            <a:avLst/>
          </a:prstGeom>
          <a:noFill/>
        </p:spPr>
        <p:txBody>
          <a:bodyPr wrap="square" lIns="91440" tIns="45720" rIns="91440" bIns="45720" rtlCol="0" anchor="t">
            <a:spAutoFit/>
          </a:bodyPr>
          <a:lstStyle/>
          <a:p>
            <a:pPr>
              <a:spcAft>
                <a:spcPts val="600"/>
              </a:spcAft>
            </a:pPr>
            <a:r>
              <a:rPr lang="en-US" b="1" dirty="0">
                <a:solidFill>
                  <a:schemeClr val="accent3">
                    <a:lumMod val="50000"/>
                  </a:schemeClr>
                </a:solidFill>
                <a:latin typeface="Avenir Next LT Pro"/>
              </a:rPr>
              <a:t>IF </a:t>
            </a:r>
            <a:r>
              <a:rPr lang="en-US" dirty="0">
                <a:latin typeface="Avenir Next LT Pro"/>
              </a:rPr>
              <a:t>a negative test result for COVID-19 is obtained OR a non-contagious and non- respiratory source of infection is verified by a physician, </a:t>
            </a:r>
            <a:r>
              <a:rPr lang="en-US" b="1" dirty="0">
                <a:solidFill>
                  <a:schemeClr val="accent3">
                    <a:lumMod val="50000"/>
                  </a:schemeClr>
                </a:solidFill>
                <a:latin typeface="Avenir Next LT Pro"/>
              </a:rPr>
              <a:t>THEN a child or staff may return to school if all the following criteria are met: </a:t>
            </a:r>
            <a:endParaRPr lang="en-US" dirty="0">
              <a:solidFill>
                <a:schemeClr val="accent3">
                  <a:lumMod val="50000"/>
                </a:schemeClr>
              </a:solidFill>
              <a:latin typeface="Avenir Next LT Pro"/>
            </a:endParaRPr>
          </a:p>
          <a:p>
            <a:pPr marL="285750" indent="-285750">
              <a:spcAft>
                <a:spcPts val="600"/>
              </a:spcAft>
              <a:buFont typeface="Arial" panose="020B0604020202020204" pitchFamily="34" charset="0"/>
              <a:buChar char="•"/>
            </a:pPr>
            <a:r>
              <a:rPr lang="en-US" dirty="0">
                <a:latin typeface="Avenir Next LT Pro"/>
              </a:rPr>
              <a:t>CHILD AND STAFF STAYS HOME UNTIL FEVER FREE (lower than 100°F) WITHOUT FEVER REDUCING MEDICATION FOR 24 HOURS AND IMPROVED SYMPTOMS.</a:t>
            </a:r>
          </a:p>
          <a:p>
            <a:pPr marL="285750" indent="-285750">
              <a:spcAft>
                <a:spcPts val="600"/>
              </a:spcAft>
              <a:buFont typeface="Arial" panose="020B0604020202020204" pitchFamily="34" charset="0"/>
              <a:buChar char="•"/>
            </a:pPr>
            <a:r>
              <a:rPr lang="en-US" dirty="0">
                <a:latin typeface="Avenir Next LT Pro"/>
              </a:rPr>
              <a:t>WRITTEN VERIFICATION BY A PHYSICIAN OF *NON-CONTAGIOUS AND NON-RESPIRATORY SOURCE OF INFECTION</a:t>
            </a:r>
          </a:p>
          <a:p>
            <a:pPr>
              <a:spcAft>
                <a:spcPts val="600"/>
              </a:spcAft>
            </a:pPr>
            <a:r>
              <a:rPr lang="en-US" b="1" dirty="0">
                <a:solidFill>
                  <a:schemeClr val="accent3">
                    <a:lumMod val="50000"/>
                  </a:schemeClr>
                </a:solidFill>
                <a:latin typeface="Avenir Next LT Pro"/>
              </a:rPr>
              <a:t>IF</a:t>
            </a:r>
            <a:r>
              <a:rPr lang="en-US" b="1" dirty="0">
                <a:latin typeface="Avenir Next LT Pro"/>
              </a:rPr>
              <a:t> </a:t>
            </a:r>
            <a:r>
              <a:rPr lang="en-US" dirty="0">
                <a:latin typeface="Avenir Next LT Pro"/>
              </a:rPr>
              <a:t>a positive test result for COVID-19 is obtained OR no test is obtained, </a:t>
            </a:r>
            <a:r>
              <a:rPr lang="en-US" b="1" dirty="0">
                <a:solidFill>
                  <a:schemeClr val="accent3">
                    <a:lumMod val="50000"/>
                  </a:schemeClr>
                </a:solidFill>
                <a:latin typeface="Avenir Next LT Pro"/>
              </a:rPr>
              <a:t>THEN child or staff may return to school if all the following criteria are met: </a:t>
            </a:r>
            <a:endParaRPr lang="en-US" dirty="0">
              <a:solidFill>
                <a:schemeClr val="accent3">
                  <a:lumMod val="50000"/>
                </a:schemeClr>
              </a:solidFill>
              <a:latin typeface="Avenir Next LT Pro"/>
            </a:endParaRPr>
          </a:p>
          <a:p>
            <a:pPr marL="285750" indent="-285750">
              <a:spcAft>
                <a:spcPts val="600"/>
              </a:spcAft>
              <a:buFont typeface="Arial" panose="020B0604020202020204" pitchFamily="34" charset="0"/>
              <a:buChar char="•"/>
            </a:pPr>
            <a:r>
              <a:rPr lang="en-US" dirty="0">
                <a:latin typeface="Avenir Next LT Pro"/>
              </a:rPr>
              <a:t>CHILD AND STAFF STAYS ISOLATED AT HOME UNTIL FEVER FREE (lower than 100°F) FOR 24 HOURS, IMPROVED SYMPTOMS, AND 10 DAY FROM SYMPTOM ONSET.</a:t>
            </a:r>
          </a:p>
          <a:p>
            <a:pPr marL="285750" indent="-285750">
              <a:spcAft>
                <a:spcPts val="600"/>
              </a:spcAft>
              <a:buFont typeface="Arial" panose="020B0604020202020204" pitchFamily="34" charset="0"/>
              <a:buChar char="•"/>
            </a:pPr>
            <a:r>
              <a:rPr lang="en-US" dirty="0">
                <a:latin typeface="Avenir Next LT Pro"/>
              </a:rPr>
              <a:t>NO MEDICATION TAKEN TO REDUCE FEVER OR PAIN IMPROVING SYMPTOMS </a:t>
            </a:r>
          </a:p>
          <a:p>
            <a:pPr marL="285750" indent="-285750">
              <a:spcAft>
                <a:spcPts val="600"/>
              </a:spcAft>
              <a:buFont typeface="Arial" panose="020B0604020202020204" pitchFamily="34" charset="0"/>
              <a:buChar char="•"/>
            </a:pPr>
            <a:r>
              <a:rPr lang="en-US" dirty="0">
                <a:latin typeface="Avenir Next LT Pro"/>
              </a:rPr>
              <a:t>WRITTEN VERIFICATION BY A PHYSICIAN THAT THE ABOVE CRITERIA HAVE BEEN MET. </a:t>
            </a:r>
          </a:p>
          <a:p>
            <a:pPr>
              <a:spcAft>
                <a:spcPts val="600"/>
              </a:spcAft>
            </a:pPr>
            <a:r>
              <a:rPr lang="en-US" dirty="0">
                <a:latin typeface="Avenir Next LT Pro"/>
              </a:rPr>
              <a:t>*Non contagious= Are noncommunicable illness. This does NOT include flu, common cold, n</a:t>
            </a:r>
            <a:r>
              <a:rPr lang="en-US" dirty="0">
                <a:ea typeface="+mn-lt"/>
                <a:cs typeface="+mn-lt"/>
              </a:rPr>
              <a:t>orovirus (“Stomach Flu”), and etc.</a:t>
            </a:r>
          </a:p>
        </p:txBody>
      </p:sp>
      <p:cxnSp>
        <p:nvCxnSpPr>
          <p:cNvPr id="6" name="Straight Connector 5">
            <a:extLst>
              <a:ext uri="{FF2B5EF4-FFF2-40B4-BE49-F238E27FC236}">
                <a16:creationId xmlns:a16="http://schemas.microsoft.com/office/drawing/2014/main" id="{1A3E8F99-2DBE-CA49-B1EC-D54051E6EF95}"/>
              </a:ext>
            </a:extLst>
          </p:cNvPr>
          <p:cNvCxnSpPr>
            <a:cxnSpLocks/>
          </p:cNvCxnSpPr>
          <p:nvPr/>
        </p:nvCxnSpPr>
        <p:spPr>
          <a:xfrm>
            <a:off x="8670131" y="519288"/>
            <a:ext cx="0" cy="8570843"/>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2" name="Parent Support and Documentation">
            <a:extLst>
              <a:ext uri="{FF2B5EF4-FFF2-40B4-BE49-F238E27FC236}">
                <a16:creationId xmlns:a16="http://schemas.microsoft.com/office/drawing/2014/main" id="{6CF3F8FD-CA4E-7B4D-B76E-1348C9803BA0}"/>
              </a:ext>
            </a:extLst>
          </p:cNvPr>
          <p:cNvSpPr txBox="1">
            <a:spLocks/>
          </p:cNvSpPr>
          <p:nvPr/>
        </p:nvSpPr>
        <p:spPr>
          <a:xfrm>
            <a:off x="9857940" y="519288"/>
            <a:ext cx="6191977" cy="1885246"/>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6258" b="0" i="0" kern="120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pPr>
              <a:spcAft>
                <a:spcPts val="600"/>
              </a:spcAft>
            </a:pPr>
            <a:r>
              <a:rPr lang="en-US" sz="2800" b="1">
                <a:solidFill>
                  <a:schemeClr val="accent2"/>
                </a:solidFill>
              </a:rPr>
              <a:t>Criteria for Returning to School</a:t>
            </a:r>
            <a:endParaRPr lang="en-US" sz="2800">
              <a:solidFill>
                <a:schemeClr val="accent2"/>
              </a:solidFill>
            </a:endParaRPr>
          </a:p>
        </p:txBody>
      </p:sp>
      <p:pic>
        <p:nvPicPr>
          <p:cNvPr id="11" name="Graphic 10" descr="Fever with solid fill">
            <a:extLst>
              <a:ext uri="{FF2B5EF4-FFF2-40B4-BE49-F238E27FC236}">
                <a16:creationId xmlns:a16="http://schemas.microsoft.com/office/drawing/2014/main" id="{DEDE4619-031C-6549-84BF-FB12927E80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764" y="8175731"/>
            <a:ext cx="914400" cy="9144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7" name="Parent Support and Documentation"/>
          <p:cNvSpPr txBox="1">
            <a:spLocks noGrp="1"/>
          </p:cNvSpPr>
          <p:nvPr>
            <p:ph type="title"/>
          </p:nvPr>
        </p:nvSpPr>
        <p:spPr>
          <a:xfrm>
            <a:off x="1192143" y="519288"/>
            <a:ext cx="6290180" cy="1885246"/>
          </a:xfrm>
          <a:prstGeom prst="rect">
            <a:avLst/>
          </a:prstGeom>
        </p:spPr>
        <p:txBody>
          <a:bodyPr vert="horz" lIns="91440" tIns="45720" rIns="91440" bIns="45720" rtlCol="0" anchor="ctr">
            <a:normAutofit/>
          </a:bodyPr>
          <a:lstStyle/>
          <a:p>
            <a:pPr defTabSz="914400"/>
            <a:r>
              <a:rPr lang="en-US" sz="3200" b="1" kern="1200" dirty="0">
                <a:solidFill>
                  <a:schemeClr val="accent2"/>
                </a:solidFill>
                <a:ea typeface="+mj-ea"/>
                <a:cs typeface="+mj-cs"/>
              </a:rPr>
              <a:t>Exposure response</a:t>
            </a:r>
          </a:p>
        </p:txBody>
      </p:sp>
      <p:sp>
        <p:nvSpPr>
          <p:cNvPr id="194" name="Arc 19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790456" y="3104940"/>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1192145" y="1755746"/>
            <a:ext cx="6593751" cy="6657276"/>
          </a:xfrm>
          <a:prstGeom prst="rect">
            <a:avLst/>
          </a:prstGeom>
        </p:spPr>
        <p:txBody>
          <a:bodyPr vert="horz" lIns="91440" tIns="45720" rIns="91440" bIns="45720" rtlCol="0" anchor="t">
            <a:normAutofit/>
          </a:bodyPr>
          <a:lstStyle/>
          <a:p>
            <a:pPr>
              <a:spcAft>
                <a:spcPts val="600"/>
              </a:spcAft>
            </a:pPr>
            <a:r>
              <a:rPr lang="en-US" sz="2400" dirty="0">
                <a:latin typeface="Avenir Next LT Pro"/>
                <a:ea typeface="+mn-lt"/>
                <a:cs typeface="+mn-lt"/>
              </a:rPr>
              <a:t>What Happens If…</a:t>
            </a:r>
            <a:endParaRPr lang="en-US" sz="2400" dirty="0">
              <a:latin typeface="Avenir Next LT Pro"/>
            </a:endParaRPr>
          </a:p>
          <a:p>
            <a:pPr>
              <a:spcAft>
                <a:spcPts val="600"/>
              </a:spcAft>
            </a:pPr>
            <a:r>
              <a:rPr lang="en-US" sz="2400" b="1" dirty="0">
                <a:latin typeface="Avenir Next LT Pro"/>
              </a:rPr>
              <a:t>Exposure at:</a:t>
            </a:r>
          </a:p>
          <a:p>
            <a:pPr>
              <a:spcAft>
                <a:spcPts val="600"/>
              </a:spcAft>
            </a:pPr>
            <a:r>
              <a:rPr lang="en-US" sz="2400" b="1" dirty="0">
                <a:latin typeface="Avenir Next LT Pro"/>
              </a:rPr>
              <a:t>Center, At home or Outside</a:t>
            </a:r>
            <a:endParaRPr lang="en-US" sz="2400" dirty="0">
              <a:latin typeface="Avenir Next LT Pro"/>
            </a:endParaRPr>
          </a:p>
          <a:p>
            <a:pPr>
              <a:spcAft>
                <a:spcPts val="600"/>
              </a:spcAft>
            </a:pPr>
            <a:r>
              <a:rPr lang="en-US" dirty="0">
                <a:latin typeface="Avenir Next LT Pro"/>
              </a:rPr>
              <a:t>When a child or staff is exposed to a known COVID-19 person when not wearing a mask or with significant time of exposure, they will be expected to…</a:t>
            </a:r>
            <a:endParaRPr lang="en-US" dirty="0">
              <a:latin typeface="Avenir Next LT Pro" panose="020B0504020202020204" pitchFamily="34" charset="77"/>
            </a:endParaRPr>
          </a:p>
          <a:p>
            <a:pPr marL="742950" lvl="1" indent="-285750">
              <a:spcAft>
                <a:spcPts val="600"/>
              </a:spcAft>
              <a:buFont typeface="Arial" panose="020B0604020202020204" pitchFamily="34" charset="0"/>
              <a:buChar char="•"/>
            </a:pPr>
            <a:r>
              <a:rPr lang="en-US" dirty="0">
                <a:latin typeface="Avenir Next LT Pro"/>
              </a:rPr>
              <a:t>Must self-quarantine for 10 days from the last contact even if the child does not show symptoms. </a:t>
            </a:r>
          </a:p>
          <a:p>
            <a:pPr marL="742950" lvl="1" indent="-285750">
              <a:spcAft>
                <a:spcPts val="600"/>
              </a:spcAft>
              <a:buFont typeface="Arial" panose="020B0604020202020204" pitchFamily="34" charset="0"/>
              <a:buChar char="•"/>
            </a:pPr>
            <a:r>
              <a:rPr lang="en-US" dirty="0">
                <a:latin typeface="Avenir Next LT Pro"/>
              </a:rPr>
              <a:t>Staff who have been fully vaccinated does not have to self-quarantine. But must provide physician verification.</a:t>
            </a:r>
            <a:endParaRPr lang="en-US" dirty="0">
              <a:latin typeface="Calibri" panose="020F0502020204030204"/>
              <a:cs typeface="Calibri" panose="020F0502020204030204"/>
            </a:endParaRPr>
          </a:p>
          <a:p>
            <a:pPr marL="742950" lvl="1" indent="-285750">
              <a:spcAft>
                <a:spcPts val="600"/>
              </a:spcAft>
              <a:buFont typeface="Arial" panose="020B0604020202020204" pitchFamily="34" charset="0"/>
              <a:buChar char="•"/>
            </a:pPr>
            <a:endParaRPr lang="en-US" dirty="0">
              <a:latin typeface="Avenir Next LT Pro"/>
              <a:cs typeface="Calibri"/>
            </a:endParaRPr>
          </a:p>
          <a:p>
            <a:pPr>
              <a:spcAft>
                <a:spcPts val="600"/>
              </a:spcAft>
            </a:pPr>
            <a:r>
              <a:rPr lang="en-US" dirty="0">
                <a:latin typeface="Avenir Next LT Pro"/>
              </a:rPr>
              <a:t>If a child or staff is unable to isolate from a COVID-19 positive family member, they must isolate away from school for 10 - 14 days from the last day of the family members offset. </a:t>
            </a:r>
          </a:p>
          <a:p>
            <a:pPr>
              <a:spcAft>
                <a:spcPts val="600"/>
              </a:spcAft>
            </a:pPr>
            <a:endParaRPr lang="en-US" dirty="0">
              <a:latin typeface="Avenir Next LT Pro" panose="020B0504020202020204" pitchFamily="34" charset="77"/>
            </a:endParaRPr>
          </a:p>
          <a:p>
            <a:pPr marL="285750" indent="-285750">
              <a:spcAft>
                <a:spcPts val="600"/>
              </a:spcAft>
              <a:buFont typeface="Arial" panose="020B0604020202020204" pitchFamily="34" charset="0"/>
              <a:buChar char="•"/>
            </a:pPr>
            <a:r>
              <a:rPr lang="en-US" dirty="0">
                <a:latin typeface="Avenir Next LT Pro"/>
              </a:rPr>
              <a:t>Before returning to school the child or staff must provide a </a:t>
            </a:r>
            <a:r>
              <a:rPr lang="en-US" b="1" dirty="0">
                <a:latin typeface="Avenir Next LT Pro"/>
              </a:rPr>
              <a:t>PHYSICIAN VERIFICATION </a:t>
            </a:r>
            <a:r>
              <a:rPr lang="en-US" dirty="0">
                <a:latin typeface="Avenir Next LT Pro"/>
              </a:rPr>
              <a:t>and/or </a:t>
            </a:r>
            <a:r>
              <a:rPr lang="en-US" b="1" dirty="0">
                <a:latin typeface="Avenir Next LT Pro"/>
              </a:rPr>
              <a:t>NEGATIVE COVID TEST RESULT.</a:t>
            </a:r>
          </a:p>
          <a:p>
            <a:pPr marL="285750" indent="-285750">
              <a:spcAft>
                <a:spcPts val="600"/>
              </a:spcAft>
              <a:buFont typeface="Arial" panose="020B0604020202020204" pitchFamily="34" charset="0"/>
              <a:buChar char="•"/>
            </a:pPr>
            <a:endParaRPr lang="en-US" b="1" dirty="0">
              <a:latin typeface="Avenir Next LT Pro"/>
            </a:endParaRPr>
          </a:p>
          <a:p>
            <a:pPr>
              <a:spcAft>
                <a:spcPts val="600"/>
              </a:spcAft>
            </a:pPr>
            <a:endParaRPr lang="en-US" dirty="0">
              <a:latin typeface="Avenir Next LT Pro"/>
            </a:endParaRPr>
          </a:p>
        </p:txBody>
      </p:sp>
      <p:sp>
        <p:nvSpPr>
          <p:cNvPr id="4" name="TextBox 3">
            <a:extLst>
              <a:ext uri="{FF2B5EF4-FFF2-40B4-BE49-F238E27FC236}">
                <a16:creationId xmlns:a16="http://schemas.microsoft.com/office/drawing/2014/main" id="{3A61008C-ADF4-CC49-84A3-E8A9172FA25E}"/>
              </a:ext>
            </a:extLst>
          </p:cNvPr>
          <p:cNvSpPr txBox="1"/>
          <p:nvPr/>
        </p:nvSpPr>
        <p:spPr>
          <a:xfrm>
            <a:off x="9857934" y="2088214"/>
            <a:ext cx="6793969" cy="5693866"/>
          </a:xfrm>
          <a:prstGeom prst="rect">
            <a:avLst/>
          </a:prstGeom>
          <a:noFill/>
        </p:spPr>
        <p:txBody>
          <a:bodyPr wrap="square" lIns="91440" tIns="45720" rIns="91440" bIns="45720" rtlCol="0" anchor="t">
            <a:spAutoFit/>
          </a:bodyPr>
          <a:lstStyle/>
          <a:p>
            <a:pPr>
              <a:spcAft>
                <a:spcPts val="600"/>
              </a:spcAft>
            </a:pPr>
            <a:r>
              <a:rPr lang="en-US" b="1" dirty="0">
                <a:solidFill>
                  <a:schemeClr val="accent3">
                    <a:lumMod val="50000"/>
                  </a:schemeClr>
                </a:solidFill>
                <a:latin typeface="Avenir Next LT Pro"/>
              </a:rPr>
              <a:t>IF </a:t>
            </a:r>
            <a:r>
              <a:rPr lang="en-US" dirty="0">
                <a:latin typeface="Avenir Next LT Pro"/>
              </a:rPr>
              <a:t>a negative test result for COVID-19 is obtained OR a non-contagious and non- respiratory source of infection is verified by a physician, </a:t>
            </a:r>
            <a:r>
              <a:rPr lang="en-US" b="1" dirty="0">
                <a:solidFill>
                  <a:schemeClr val="accent3">
                    <a:lumMod val="50000"/>
                  </a:schemeClr>
                </a:solidFill>
                <a:latin typeface="Avenir Next LT Pro"/>
              </a:rPr>
              <a:t>THEN a child or staff may return to school if all the following criteria are met: </a:t>
            </a:r>
            <a:endParaRPr lang="en-US" dirty="0">
              <a:solidFill>
                <a:schemeClr val="accent3">
                  <a:lumMod val="50000"/>
                </a:schemeClr>
              </a:solidFill>
              <a:latin typeface="Calibri Light"/>
              <a:cs typeface="Calibri Light"/>
            </a:endParaRPr>
          </a:p>
          <a:p>
            <a:pPr marL="285750" indent="-285750">
              <a:spcAft>
                <a:spcPts val="600"/>
              </a:spcAft>
              <a:buFont typeface="Arial" panose="020B0604020202020204" pitchFamily="34" charset="0"/>
              <a:buChar char="•"/>
            </a:pPr>
            <a:r>
              <a:rPr lang="en-US" dirty="0">
                <a:latin typeface="Avenir Next LT Pro"/>
                <a:ea typeface="+mn-lt"/>
                <a:cs typeface="+mn-lt"/>
              </a:rPr>
              <a:t>10 DAYS AFTER SELF-QUARANTINE CHILD MUST BE FEVER-FREE</a:t>
            </a:r>
            <a:r>
              <a:rPr lang="en-US" dirty="0">
                <a:latin typeface="Avenir Next LT Pro"/>
              </a:rPr>
              <a:t> (lower than 100°F) FOR 24 HOURS</a:t>
            </a:r>
            <a:endParaRPr lang="en-US" dirty="0">
              <a:cs typeface="Calibri"/>
            </a:endParaRPr>
          </a:p>
          <a:p>
            <a:pPr marL="285750" indent="-285750">
              <a:spcAft>
                <a:spcPts val="600"/>
              </a:spcAft>
              <a:buFont typeface="Arial" panose="020B0604020202020204" pitchFamily="34" charset="0"/>
              <a:buChar char="•"/>
            </a:pPr>
            <a:r>
              <a:rPr lang="en-US" dirty="0">
                <a:latin typeface="Avenir Next LT Pro"/>
              </a:rPr>
              <a:t>NO MEDICATION TAKEN TO REDUCE FEVER OR PAIN </a:t>
            </a:r>
          </a:p>
          <a:p>
            <a:pPr>
              <a:spcAft>
                <a:spcPts val="600"/>
              </a:spcAft>
            </a:pPr>
            <a:endParaRPr lang="en-US" dirty="0">
              <a:latin typeface="Avenir Next LT Pro" panose="020B0504020202020204" pitchFamily="34" charset="77"/>
            </a:endParaRPr>
          </a:p>
          <a:p>
            <a:pPr>
              <a:spcAft>
                <a:spcPts val="600"/>
              </a:spcAft>
            </a:pPr>
            <a:r>
              <a:rPr lang="en-US" b="1" dirty="0">
                <a:solidFill>
                  <a:schemeClr val="accent3">
                    <a:lumMod val="50000"/>
                  </a:schemeClr>
                </a:solidFill>
                <a:latin typeface="Avenir Next LT Pro"/>
              </a:rPr>
              <a:t>IF</a:t>
            </a:r>
            <a:r>
              <a:rPr lang="en-US" b="1" dirty="0">
                <a:latin typeface="Avenir Next LT Pro"/>
              </a:rPr>
              <a:t> </a:t>
            </a:r>
            <a:r>
              <a:rPr lang="en-US" dirty="0">
                <a:latin typeface="Avenir Next LT Pro"/>
              </a:rPr>
              <a:t>a positive test result for COVID-19 is obtained OR no test is obtained, </a:t>
            </a:r>
            <a:r>
              <a:rPr lang="en-US" b="1" dirty="0">
                <a:solidFill>
                  <a:schemeClr val="accent3">
                    <a:lumMod val="50000"/>
                  </a:schemeClr>
                </a:solidFill>
                <a:latin typeface="Avenir Next LT Pro"/>
              </a:rPr>
              <a:t>THEN child or staff may return to school if all the following criteria are met: </a:t>
            </a:r>
          </a:p>
          <a:p>
            <a:pPr marL="285750" indent="-285750">
              <a:spcAft>
                <a:spcPts val="600"/>
              </a:spcAft>
              <a:buFont typeface="Arial" panose="020B0604020202020204" pitchFamily="34" charset="0"/>
              <a:buChar char="•"/>
            </a:pPr>
            <a:r>
              <a:rPr lang="en-US" dirty="0">
                <a:latin typeface="Avenir Next LT Pro"/>
              </a:rPr>
              <a:t>10 DAYS AFTER SYMPTOM ONSET </a:t>
            </a:r>
            <a:r>
              <a:rPr lang="en-US" b="1" dirty="0">
                <a:latin typeface="Avenir Next LT Pro"/>
              </a:rPr>
              <a:t>(not test date)</a:t>
            </a:r>
            <a:r>
              <a:rPr lang="en-US" dirty="0">
                <a:latin typeface="Avenir Next LT Pro"/>
              </a:rPr>
              <a:t> FEVER-FREE (lower than 100°F) FOR 24 HOURS</a:t>
            </a:r>
          </a:p>
          <a:p>
            <a:pPr marL="285750" indent="-285750">
              <a:spcAft>
                <a:spcPts val="600"/>
              </a:spcAft>
              <a:buFont typeface="Arial" panose="020B0604020202020204" pitchFamily="34" charset="0"/>
              <a:buChar char="•"/>
            </a:pPr>
            <a:r>
              <a:rPr lang="en-US" dirty="0">
                <a:latin typeface="Avenir Next LT Pro"/>
              </a:rPr>
              <a:t>NO MEDICATION TAKEN TO REDUCE FEVER OR PAIN IMPROVING SYMPTOMS </a:t>
            </a:r>
          </a:p>
          <a:p>
            <a:pPr marL="285750" indent="-285750">
              <a:spcAft>
                <a:spcPts val="600"/>
              </a:spcAft>
              <a:buFont typeface="Arial" panose="020B0604020202020204" pitchFamily="34" charset="0"/>
              <a:buChar char="•"/>
            </a:pPr>
            <a:r>
              <a:rPr lang="en-US" dirty="0">
                <a:latin typeface="Avenir Next LT Pro"/>
              </a:rPr>
              <a:t>WRITTEN VERIFICATION BY A PHYSICIAN THAT THE ABOVE CRITERIA HAVE BEEN MET. </a:t>
            </a:r>
          </a:p>
          <a:p>
            <a:pPr marL="285750" indent="-285750">
              <a:spcAft>
                <a:spcPts val="600"/>
              </a:spcAft>
              <a:buFont typeface="Arial" panose="020B0604020202020204" pitchFamily="34" charset="0"/>
              <a:buChar char="•"/>
            </a:pPr>
            <a:endParaRPr lang="en-US" dirty="0">
              <a:latin typeface="Avenir Next LT Pro"/>
            </a:endParaRPr>
          </a:p>
        </p:txBody>
      </p:sp>
      <p:cxnSp>
        <p:nvCxnSpPr>
          <p:cNvPr id="6" name="Straight Connector 5">
            <a:extLst>
              <a:ext uri="{FF2B5EF4-FFF2-40B4-BE49-F238E27FC236}">
                <a16:creationId xmlns:a16="http://schemas.microsoft.com/office/drawing/2014/main" id="{1A3E8F99-2DBE-CA49-B1EC-D54051E6EF95}"/>
              </a:ext>
            </a:extLst>
          </p:cNvPr>
          <p:cNvCxnSpPr>
            <a:cxnSpLocks/>
          </p:cNvCxnSpPr>
          <p:nvPr/>
        </p:nvCxnSpPr>
        <p:spPr>
          <a:xfrm>
            <a:off x="8670131" y="519288"/>
            <a:ext cx="0" cy="8570843"/>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2" name="Parent Support and Documentation">
            <a:extLst>
              <a:ext uri="{FF2B5EF4-FFF2-40B4-BE49-F238E27FC236}">
                <a16:creationId xmlns:a16="http://schemas.microsoft.com/office/drawing/2014/main" id="{6CF3F8FD-CA4E-7B4D-B76E-1348C9803BA0}"/>
              </a:ext>
            </a:extLst>
          </p:cNvPr>
          <p:cNvSpPr txBox="1">
            <a:spLocks/>
          </p:cNvSpPr>
          <p:nvPr/>
        </p:nvSpPr>
        <p:spPr>
          <a:xfrm>
            <a:off x="9857940" y="519288"/>
            <a:ext cx="6191977" cy="1885246"/>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6258" b="0" i="0" kern="120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pPr>
              <a:spcAft>
                <a:spcPts val="600"/>
              </a:spcAft>
            </a:pPr>
            <a:r>
              <a:rPr lang="en-US" sz="2800" b="1">
                <a:solidFill>
                  <a:schemeClr val="accent2"/>
                </a:solidFill>
              </a:rPr>
              <a:t>Criteria for Returning to School </a:t>
            </a:r>
            <a:endParaRPr lang="en-US" sz="2800">
              <a:solidFill>
                <a:schemeClr val="accent2"/>
              </a:solidFill>
            </a:endParaRPr>
          </a:p>
        </p:txBody>
      </p:sp>
      <p:pic>
        <p:nvPicPr>
          <p:cNvPr id="5" name="Graphic 4" descr="Cough with solid fill">
            <a:extLst>
              <a:ext uri="{FF2B5EF4-FFF2-40B4-BE49-F238E27FC236}">
                <a16:creationId xmlns:a16="http://schemas.microsoft.com/office/drawing/2014/main" id="{2672FC14-D630-EF4C-9E01-C683119C3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944" y="8107780"/>
            <a:ext cx="914400" cy="914400"/>
          </a:xfrm>
          <a:prstGeom prst="rect">
            <a:avLst/>
          </a:prstGeom>
        </p:spPr>
      </p:pic>
    </p:spTree>
    <p:extLst>
      <p:ext uri="{BB962C8B-B14F-4D97-AF65-F5344CB8AC3E}">
        <p14:creationId xmlns:p14="http://schemas.microsoft.com/office/powerpoint/2010/main" val="395746388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AE37C1-A89B-D447-90C8-80C8609FBF9F}"/>
              </a:ext>
            </a:extLst>
          </p:cNvPr>
          <p:cNvSpPr/>
          <p:nvPr/>
        </p:nvSpPr>
        <p:spPr>
          <a:xfrm>
            <a:off x="9505265" y="845353"/>
            <a:ext cx="6897325" cy="8086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7" name="Parent Support and Documentation"/>
          <p:cNvSpPr txBox="1">
            <a:spLocks noGrp="1"/>
          </p:cNvSpPr>
          <p:nvPr>
            <p:ph type="title"/>
          </p:nvPr>
        </p:nvSpPr>
        <p:spPr>
          <a:xfrm>
            <a:off x="1192143" y="519288"/>
            <a:ext cx="6290180" cy="1885246"/>
          </a:xfrm>
          <a:prstGeom prst="rect">
            <a:avLst/>
          </a:prstGeom>
        </p:spPr>
        <p:txBody>
          <a:bodyPr vert="horz" lIns="91440" tIns="45720" rIns="91440" bIns="45720" rtlCol="0" anchor="ctr">
            <a:normAutofit/>
          </a:bodyPr>
          <a:lstStyle/>
          <a:p>
            <a:pPr defTabSz="914400"/>
            <a:r>
              <a:rPr lang="en-US" sz="3200" b="1" kern="1200">
                <a:solidFill>
                  <a:schemeClr val="accent2"/>
                </a:solidFill>
                <a:ea typeface="+mj-ea"/>
                <a:cs typeface="+mj-cs"/>
              </a:rPr>
              <a:t>Symptom response</a:t>
            </a:r>
          </a:p>
        </p:txBody>
      </p:sp>
      <p:sp>
        <p:nvSpPr>
          <p:cNvPr id="194" name="Arc 19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790456" y="3104940"/>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1192142" y="2127738"/>
            <a:ext cx="6593751" cy="6657276"/>
          </a:xfrm>
          <a:prstGeom prst="rect">
            <a:avLst/>
          </a:prstGeom>
        </p:spPr>
        <p:txBody>
          <a:bodyPr vert="horz" lIns="91440" tIns="45720" rIns="91440" bIns="45720" rtlCol="0">
            <a:normAutofit/>
          </a:bodyPr>
          <a:lstStyle/>
          <a:p>
            <a:pPr>
              <a:spcAft>
                <a:spcPts val="600"/>
              </a:spcAft>
            </a:pPr>
            <a:r>
              <a:rPr lang="en-US" sz="2400" b="1">
                <a:latin typeface="Avenir Next LT Pro" panose="020B0504020202020204" pitchFamily="34" charset="77"/>
              </a:rPr>
              <a:t>Communication is crucial</a:t>
            </a:r>
          </a:p>
          <a:p>
            <a:endParaRPr lang="en-US" sz="2400">
              <a:latin typeface="Avenir Next LT Pro" panose="020B0504020202020204" pitchFamily="34" charset="77"/>
            </a:endParaRPr>
          </a:p>
          <a:p>
            <a:r>
              <a:rPr lang="en-US" sz="2400">
                <a:latin typeface="Avenir Next LT Pro" panose="020B0504020202020204" pitchFamily="34" charset="77"/>
              </a:rPr>
              <a:t>In compliance with our community guidelines, parents or employees must </a:t>
            </a:r>
            <a:r>
              <a:rPr lang="en-US" sz="2400" b="1">
                <a:latin typeface="Avenir Next LT Pro" panose="020B0504020202020204" pitchFamily="34" charset="77"/>
              </a:rPr>
              <a:t>notify the school immediately </a:t>
            </a:r>
            <a:r>
              <a:rPr lang="en-US" sz="2400">
                <a:latin typeface="Avenir Next LT Pro" panose="020B0504020202020204" pitchFamily="34" charset="77"/>
              </a:rPr>
              <a:t>if exposure to COVID-19 outside of school has occurred. </a:t>
            </a:r>
          </a:p>
          <a:p>
            <a:pPr>
              <a:spcAft>
                <a:spcPts val="600"/>
              </a:spcAft>
            </a:pPr>
            <a:endParaRPr lang="en-US">
              <a:latin typeface="Avenir Next LT Pro" panose="020B0504020202020204" pitchFamily="34" charset="77"/>
            </a:endParaRPr>
          </a:p>
        </p:txBody>
      </p:sp>
      <p:sp>
        <p:nvSpPr>
          <p:cNvPr id="4" name="TextBox 3">
            <a:extLst>
              <a:ext uri="{FF2B5EF4-FFF2-40B4-BE49-F238E27FC236}">
                <a16:creationId xmlns:a16="http://schemas.microsoft.com/office/drawing/2014/main" id="{3A61008C-ADF4-CC49-84A3-E8A9172FA25E}"/>
              </a:ext>
            </a:extLst>
          </p:cNvPr>
          <p:cNvSpPr txBox="1"/>
          <p:nvPr/>
        </p:nvSpPr>
        <p:spPr>
          <a:xfrm>
            <a:off x="9808834" y="2457287"/>
            <a:ext cx="6290185" cy="5632311"/>
          </a:xfrm>
          <a:prstGeom prst="rect">
            <a:avLst/>
          </a:prstGeom>
          <a:noFill/>
        </p:spPr>
        <p:txBody>
          <a:bodyPr wrap="square" rtlCol="0">
            <a:spAutoFit/>
          </a:bodyPr>
          <a:lstStyle/>
          <a:p>
            <a:r>
              <a:rPr lang="en-US" sz="2000">
                <a:latin typeface="Avenir Next LT Pro" panose="020B0504020202020204" pitchFamily="34" charset="77"/>
              </a:rPr>
              <a:t>If a child and or staff leaves school with possible signs or symptoms of COVID-19 infection, or if the school is notified that a child has been exposed outside of school, the cohort will be contacted of a potential exposure. </a:t>
            </a:r>
          </a:p>
          <a:p>
            <a:endParaRPr lang="en-US" sz="2000">
              <a:latin typeface="Avenir Next LT Pro" panose="020B0504020202020204" pitchFamily="34" charset="77"/>
            </a:endParaRPr>
          </a:p>
          <a:p>
            <a:r>
              <a:rPr lang="en-US" sz="2000">
                <a:latin typeface="Avenir Next LT Pro" panose="020B0504020202020204" pitchFamily="34" charset="77"/>
              </a:rPr>
              <a:t>Parents/guardians WITHIN THE COHORT will be asked to monitor children and their siblings for signs or symptoms. </a:t>
            </a:r>
          </a:p>
          <a:p>
            <a:endParaRPr lang="en-US" sz="2000">
              <a:latin typeface="Avenir Next LT Pro" panose="020B0504020202020204" pitchFamily="34" charset="77"/>
            </a:endParaRPr>
          </a:p>
          <a:p>
            <a:r>
              <a:rPr lang="en-US" sz="2000">
                <a:latin typeface="Avenir Next LT Pro" panose="020B0504020202020204" pitchFamily="34" charset="77"/>
              </a:rPr>
              <a:t>Children in cohort will continue attending school with attention to mask wearing, distancing, and hand-washing/sanitizing.</a:t>
            </a:r>
          </a:p>
          <a:p>
            <a:endParaRPr lang="en-US" sz="2000">
              <a:latin typeface="Avenir Next LT Pro" panose="020B0504020202020204" pitchFamily="34" charset="77"/>
            </a:endParaRPr>
          </a:p>
          <a:p>
            <a:r>
              <a:rPr lang="en-US" sz="2000">
                <a:latin typeface="Avenir Next LT Pro" panose="020B0504020202020204" pitchFamily="34" charset="77"/>
              </a:rPr>
              <a:t>If the child or staff obtains a positive COVID-19 test, we will notify ALL SCHOOL families and expect families to monitor their students for signs or symptoms. </a:t>
            </a:r>
          </a:p>
        </p:txBody>
      </p:sp>
      <p:cxnSp>
        <p:nvCxnSpPr>
          <p:cNvPr id="6" name="Straight Connector 5">
            <a:extLst>
              <a:ext uri="{FF2B5EF4-FFF2-40B4-BE49-F238E27FC236}">
                <a16:creationId xmlns:a16="http://schemas.microsoft.com/office/drawing/2014/main" id="{1A3E8F99-2DBE-CA49-B1EC-D54051E6EF95}"/>
              </a:ext>
            </a:extLst>
          </p:cNvPr>
          <p:cNvCxnSpPr>
            <a:cxnSpLocks/>
          </p:cNvCxnSpPr>
          <p:nvPr/>
        </p:nvCxnSpPr>
        <p:spPr>
          <a:xfrm>
            <a:off x="8670131" y="519288"/>
            <a:ext cx="0" cy="8570843"/>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2" name="Parent Support and Documentation">
            <a:extLst>
              <a:ext uri="{FF2B5EF4-FFF2-40B4-BE49-F238E27FC236}">
                <a16:creationId xmlns:a16="http://schemas.microsoft.com/office/drawing/2014/main" id="{6CF3F8FD-CA4E-7B4D-B76E-1348C9803BA0}"/>
              </a:ext>
            </a:extLst>
          </p:cNvPr>
          <p:cNvSpPr txBox="1">
            <a:spLocks/>
          </p:cNvSpPr>
          <p:nvPr/>
        </p:nvSpPr>
        <p:spPr>
          <a:xfrm>
            <a:off x="9857940" y="822146"/>
            <a:ext cx="6191977" cy="1582388"/>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6258" b="0" i="0" kern="120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pPr>
              <a:spcAft>
                <a:spcPts val="600"/>
              </a:spcAft>
            </a:pPr>
            <a:r>
              <a:rPr lang="en-US" sz="2800" b="1">
                <a:solidFill>
                  <a:schemeClr val="bg1"/>
                </a:solidFill>
              </a:rPr>
              <a:t>Cohort notification</a:t>
            </a:r>
            <a:endParaRPr lang="en-US" sz="2800">
              <a:solidFill>
                <a:schemeClr val="bg1"/>
              </a:solidFill>
            </a:endParaRPr>
          </a:p>
        </p:txBody>
      </p:sp>
      <p:pic>
        <p:nvPicPr>
          <p:cNvPr id="5" name="Picture 4">
            <a:extLst>
              <a:ext uri="{FF2B5EF4-FFF2-40B4-BE49-F238E27FC236}">
                <a16:creationId xmlns:a16="http://schemas.microsoft.com/office/drawing/2014/main" id="{0F7D5695-F7BA-864A-8714-EB78A195F341}"/>
              </a:ext>
            </a:extLst>
          </p:cNvPr>
          <p:cNvPicPr>
            <a:picLocks noChangeAspect="1"/>
          </p:cNvPicPr>
          <p:nvPr/>
        </p:nvPicPr>
        <p:blipFill>
          <a:blip r:embed="rId3"/>
          <a:stretch>
            <a:fillRect/>
          </a:stretch>
        </p:blipFill>
        <p:spPr>
          <a:xfrm>
            <a:off x="1937824" y="5291853"/>
            <a:ext cx="1662962" cy="2350477"/>
          </a:xfrm>
          <a:prstGeom prst="rect">
            <a:avLst/>
          </a:prstGeom>
        </p:spPr>
      </p:pic>
      <p:pic>
        <p:nvPicPr>
          <p:cNvPr id="7" name="Picture 6">
            <a:extLst>
              <a:ext uri="{FF2B5EF4-FFF2-40B4-BE49-F238E27FC236}">
                <a16:creationId xmlns:a16="http://schemas.microsoft.com/office/drawing/2014/main" id="{531F39A0-384F-EA49-A4E7-38C42E609113}"/>
              </a:ext>
            </a:extLst>
          </p:cNvPr>
          <p:cNvPicPr>
            <a:picLocks noChangeAspect="1"/>
          </p:cNvPicPr>
          <p:nvPr/>
        </p:nvPicPr>
        <p:blipFill>
          <a:blip r:embed="rId4"/>
          <a:stretch>
            <a:fillRect/>
          </a:stretch>
        </p:blipFill>
        <p:spPr>
          <a:xfrm>
            <a:off x="3930409" y="6033320"/>
            <a:ext cx="803443" cy="256418"/>
          </a:xfrm>
          <a:prstGeom prst="rect">
            <a:avLst/>
          </a:prstGeom>
        </p:spPr>
      </p:pic>
      <p:pic>
        <p:nvPicPr>
          <p:cNvPr id="13" name="Picture 12">
            <a:extLst>
              <a:ext uri="{FF2B5EF4-FFF2-40B4-BE49-F238E27FC236}">
                <a16:creationId xmlns:a16="http://schemas.microsoft.com/office/drawing/2014/main" id="{967D35E4-E00D-A44C-B920-7112B5FA5C9E}"/>
              </a:ext>
            </a:extLst>
          </p:cNvPr>
          <p:cNvPicPr>
            <a:picLocks noChangeAspect="1"/>
          </p:cNvPicPr>
          <p:nvPr/>
        </p:nvPicPr>
        <p:blipFill>
          <a:blip r:embed="rId3"/>
          <a:stretch>
            <a:fillRect/>
          </a:stretch>
        </p:blipFill>
        <p:spPr>
          <a:xfrm>
            <a:off x="5063475" y="5275385"/>
            <a:ext cx="1662962" cy="2350477"/>
          </a:xfrm>
          <a:prstGeom prst="rect">
            <a:avLst/>
          </a:prstGeom>
        </p:spPr>
      </p:pic>
    </p:spTree>
    <p:extLst>
      <p:ext uri="{BB962C8B-B14F-4D97-AF65-F5344CB8AC3E}">
        <p14:creationId xmlns:p14="http://schemas.microsoft.com/office/powerpoint/2010/main" val="290349388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arent Support and Documentation"/>
          <p:cNvSpPr txBox="1">
            <a:spLocks noGrp="1"/>
          </p:cNvSpPr>
          <p:nvPr>
            <p:ph type="title"/>
          </p:nvPr>
        </p:nvSpPr>
        <p:spPr>
          <a:xfrm>
            <a:off x="907301" y="2451635"/>
            <a:ext cx="7905647" cy="1885246"/>
          </a:xfrm>
          <a:prstGeom prst="rect">
            <a:avLst/>
          </a:prstGeom>
        </p:spPr>
        <p:txBody>
          <a:bodyPr vert="horz" lIns="91440" tIns="45720" rIns="91440" bIns="45720" rtlCol="0" anchor="ctr">
            <a:normAutofit/>
          </a:bodyPr>
          <a:lstStyle/>
          <a:p>
            <a:pPr defTabSz="914400"/>
            <a:r>
              <a:rPr lang="en-US" sz="4000" b="1" kern="1200">
                <a:solidFill>
                  <a:schemeClr val="tx1"/>
                </a:solidFill>
                <a:ea typeface="+mj-ea"/>
                <a:cs typeface="+mj-cs"/>
              </a:rPr>
              <a:t>Non-essential visitors</a:t>
            </a:r>
          </a:p>
        </p:txBody>
      </p:sp>
      <p:sp>
        <p:nvSpPr>
          <p:cNvPr id="136" name="Freeform: Shape 13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907302" y="4166087"/>
            <a:ext cx="7477988" cy="4239723"/>
          </a:xfrm>
          <a:prstGeom prst="rect">
            <a:avLst/>
          </a:prstGeom>
        </p:spPr>
        <p:txBody>
          <a:bodyPr vert="horz" lIns="91440" tIns="45720" rIns="91440" bIns="45720" rtlCol="0">
            <a:normAutofit/>
          </a:bodyPr>
          <a:lstStyle/>
          <a:p>
            <a:r>
              <a:rPr lang="en-US" sz="2400">
                <a:ln w="0"/>
                <a:effectLst>
                  <a:outerShdw blurRad="38100" dist="19050" dir="2700000" algn="tl" rotWithShape="0">
                    <a:schemeClr val="dk1">
                      <a:alpha val="40000"/>
                    </a:schemeClr>
                  </a:outerShdw>
                </a:effectLst>
                <a:latin typeface="Avenir Next LT Pro" panose="020B0504020202020204" pitchFamily="34" charset="77"/>
              </a:rPr>
              <a:t>Visitors and persons non-essential to the operation, that they may not enter the premises. The number of people in the facility will be limited to the number appropriate for maintaining physical distancing. Only CDC staff and children will be able to enter.</a:t>
            </a:r>
          </a:p>
        </p:txBody>
      </p:sp>
      <p:sp>
        <p:nvSpPr>
          <p:cNvPr id="138" name="Oval 13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3732592"/>
            <a:ext cx="1155487" cy="115545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Block Arc 13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675876" y="1732970"/>
            <a:ext cx="3395698" cy="3395801"/>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Freeform: Shape 14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0"/>
            <a:ext cx="3292902" cy="2205855"/>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44" name="Straight Connector 14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675549" y="1893791"/>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6" name="Freeform: Shape 14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2815" y="5848292"/>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48" name="Arc 14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8657245" y="5895284"/>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Freeform: Shape 14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7058019"/>
            <a:ext cx="3759549" cy="2695582"/>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1555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05199" y="1"/>
            <a:ext cx="1642919" cy="8889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B4F5849-4F28-834B-B6E7-FB4099E6F770}"/>
              </a:ext>
            </a:extLst>
          </p:cNvPr>
          <p:cNvSpPr>
            <a:spLocks noGrp="1"/>
          </p:cNvSpPr>
          <p:nvPr>
            <p:ph idx="1"/>
          </p:nvPr>
        </p:nvSpPr>
        <p:spPr>
          <a:xfrm>
            <a:off x="964467" y="888929"/>
            <a:ext cx="7670792" cy="8152056"/>
          </a:xfrm>
        </p:spPr>
        <p:txBody>
          <a:bodyPr>
            <a:normAutofit fontScale="92500"/>
          </a:bodyPr>
          <a:lstStyle/>
          <a:p>
            <a:pPr marL="0" indent="0">
              <a:lnSpc>
                <a:spcPct val="170000"/>
              </a:lnSpc>
              <a:spcBef>
                <a:spcPts val="0"/>
              </a:spcBef>
              <a:spcAft>
                <a:spcPts val="600"/>
              </a:spcAft>
              <a:buNone/>
            </a:pPr>
            <a:r>
              <a:rPr lang="en-US" sz="1800"/>
              <a:t>The following Guide to Reopening describes our plans to reopen GCC Child Development Center, in accordance with state and local public health department requirements for children and staff safety. </a:t>
            </a:r>
          </a:p>
          <a:p>
            <a:pPr marL="0" indent="0">
              <a:lnSpc>
                <a:spcPct val="170000"/>
              </a:lnSpc>
              <a:spcBef>
                <a:spcPts val="0"/>
              </a:spcBef>
              <a:spcAft>
                <a:spcPts val="600"/>
              </a:spcAft>
              <a:buNone/>
            </a:pPr>
            <a:endParaRPr lang="en-US" sz="1800"/>
          </a:p>
          <a:p>
            <a:pPr marL="0" indent="0">
              <a:lnSpc>
                <a:spcPct val="170000"/>
              </a:lnSpc>
              <a:spcBef>
                <a:spcPts val="0"/>
              </a:spcBef>
              <a:spcAft>
                <a:spcPts val="600"/>
              </a:spcAft>
              <a:buNone/>
            </a:pPr>
            <a:r>
              <a:rPr lang="en-US" sz="1800"/>
              <a:t>This Guide reflects the current science-based understanding about COVID-19 and be mindful that priorities and practices will change as the science-based facts change.</a:t>
            </a:r>
          </a:p>
          <a:p>
            <a:pPr marL="0" indent="0">
              <a:lnSpc>
                <a:spcPct val="170000"/>
              </a:lnSpc>
              <a:spcBef>
                <a:spcPts val="0"/>
              </a:spcBef>
              <a:spcAft>
                <a:spcPts val="600"/>
              </a:spcAft>
              <a:buNone/>
            </a:pPr>
            <a:endParaRPr lang="en-US" sz="1800"/>
          </a:p>
          <a:p>
            <a:pPr marL="0" indent="0">
              <a:lnSpc>
                <a:spcPct val="170000"/>
              </a:lnSpc>
              <a:spcBef>
                <a:spcPts val="0"/>
              </a:spcBef>
              <a:spcAft>
                <a:spcPts val="600"/>
              </a:spcAft>
              <a:buNone/>
            </a:pPr>
            <a:r>
              <a:rPr lang="en-US" sz="1800"/>
              <a:t>We hope the Guide provides clarity and confidence, as it reflects the work of our task force, administrators, and medical doctors/nurses who are also current GCC parents. Beginning with the expectation that every family will embrace our commitment to safety, each section of the Guide maintains our highest priority: the health of our children and staff. Because of the fluid circumstances typical to a pandemic, we will continue to review our plans and communicate the necessary adjustments to ensure it complies with state and local public health department guidelines and science- based recommendations to ensure children and staff safety. </a:t>
            </a:r>
          </a:p>
        </p:txBody>
      </p:sp>
      <p:sp>
        <p:nvSpPr>
          <p:cNvPr id="15" name="Oval 1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3047" y="4869630"/>
            <a:ext cx="769193" cy="769169"/>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83844D-398B-8441-9EA1-376FFF4228B0}"/>
              </a:ext>
            </a:extLst>
          </p:cNvPr>
          <p:cNvPicPr>
            <a:picLocks noChangeAspect="1"/>
          </p:cNvPicPr>
          <p:nvPr/>
        </p:nvPicPr>
        <p:blipFill>
          <a:blip r:embed="rId2"/>
          <a:stretch>
            <a:fillRect/>
          </a:stretch>
        </p:blipFill>
        <p:spPr>
          <a:xfrm>
            <a:off x="11222740" y="1673325"/>
            <a:ext cx="5367519" cy="549106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7" name="Freeform: Shape 1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726" y="1"/>
            <a:ext cx="2939749" cy="2306672"/>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264519" y="1461910"/>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0605237" y="7348169"/>
            <a:ext cx="2610888" cy="287969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4956" y="8581397"/>
            <a:ext cx="2831822" cy="1172203"/>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33994" y="7849523"/>
            <a:ext cx="1906269" cy="190407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94182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 name="Rectangle 285">
            <a:extLst>
              <a:ext uri="{FF2B5EF4-FFF2-40B4-BE49-F238E27FC236}">
                <a16:creationId xmlns:a16="http://schemas.microsoft.com/office/drawing/2014/main" id="{DD453324-C6A3-43E4-B553-D28495028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reeform: Shape 287">
            <a:extLst>
              <a:ext uri="{FF2B5EF4-FFF2-40B4-BE49-F238E27FC236}">
                <a16:creationId xmlns:a16="http://schemas.microsoft.com/office/drawing/2014/main" id="{E2635EE6-D269-46B5-8431-4D0F084D4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5"/>
            <a:ext cx="8892788" cy="9753603"/>
          </a:xfrm>
          <a:custGeom>
            <a:avLst/>
            <a:gdLst>
              <a:gd name="connsiteX0" fmla="*/ 2609706 w 6252552"/>
              <a:gd name="connsiteY0" fmla="*/ 0 h 6858003"/>
              <a:gd name="connsiteX1" fmla="*/ 6252552 w 6252552"/>
              <a:gd name="connsiteY1" fmla="*/ 0 h 6858003"/>
              <a:gd name="connsiteX2" fmla="*/ 6252552 w 6252552"/>
              <a:gd name="connsiteY2" fmla="*/ 6858002 h 6858003"/>
              <a:gd name="connsiteX3" fmla="*/ 6228060 w 6252552"/>
              <a:gd name="connsiteY3" fmla="*/ 6858002 h 6858003"/>
              <a:gd name="connsiteX4" fmla="*/ 6228060 w 6252552"/>
              <a:gd name="connsiteY4" fmla="*/ 6858003 h 6858003"/>
              <a:gd name="connsiteX5" fmla="*/ 0 w 6252552"/>
              <a:gd name="connsiteY5" fmla="*/ 6858003 h 6858003"/>
              <a:gd name="connsiteX6" fmla="*/ 0 w 6252552"/>
              <a:gd name="connsiteY6" fmla="*/ 1 h 6858003"/>
              <a:gd name="connsiteX7" fmla="*/ 2609701 w 6252552"/>
              <a:gd name="connsiteY7" fmla="*/ 1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2552" h="6858003">
                <a:moveTo>
                  <a:pt x="2609706" y="0"/>
                </a:moveTo>
                <a:lnTo>
                  <a:pt x="6252552" y="0"/>
                </a:lnTo>
                <a:lnTo>
                  <a:pt x="6252552" y="6858002"/>
                </a:lnTo>
                <a:lnTo>
                  <a:pt x="6228060" y="6858002"/>
                </a:lnTo>
                <a:lnTo>
                  <a:pt x="6228060" y="6858003"/>
                </a:lnTo>
                <a:lnTo>
                  <a:pt x="0" y="6858003"/>
                </a:lnTo>
                <a:lnTo>
                  <a:pt x="0" y="1"/>
                </a:lnTo>
                <a:lnTo>
                  <a:pt x="2609701"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c 289">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4230398" y="996780"/>
            <a:ext cx="4249586" cy="4249456"/>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2" name="Oval 291">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8405" y="7803458"/>
            <a:ext cx="699699" cy="69967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2" name="Early Childhood…"/>
          <p:cNvSpPr txBox="1"/>
          <p:nvPr/>
        </p:nvSpPr>
        <p:spPr>
          <a:xfrm>
            <a:off x="860415" y="1446332"/>
            <a:ext cx="7496913" cy="3980237"/>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b">
            <a:normAutofit/>
          </a:bodyPr>
          <a:lstStyle/>
          <a:p>
            <a:pPr indent="-228600" defTabSz="914400">
              <a:lnSpc>
                <a:spcPct val="90000"/>
              </a:lnSpc>
              <a:spcBef>
                <a:spcPct val="0"/>
              </a:spcBef>
              <a:spcAft>
                <a:spcPts val="600"/>
              </a:spcAft>
              <a:defRPr sz="4200">
                <a:solidFill>
                  <a:srgbClr val="FFFFFF"/>
                </a:solidFill>
              </a:defRPr>
            </a:pPr>
            <a:r>
              <a:rPr lang="en-US" sz="7200" b="1">
                <a:solidFill>
                  <a:srgbClr val="FFFFFF"/>
                </a:solidFill>
                <a:latin typeface="Avenir Next LT Pro"/>
                <a:ea typeface="+mj-ea"/>
                <a:cs typeface="+mj-cs"/>
              </a:rPr>
              <a:t>Reminders</a:t>
            </a:r>
            <a:endParaRPr lang="en-US" sz="6000">
              <a:solidFill>
                <a:srgbClr val="FFFFFF"/>
              </a:solidFill>
              <a:latin typeface="Avenir Next LT Pro"/>
              <a:ea typeface="+mj-ea"/>
              <a:cs typeface="+mj-cs"/>
            </a:endParaRPr>
          </a:p>
        </p:txBody>
      </p:sp>
      <p:sp>
        <p:nvSpPr>
          <p:cNvPr id="2" name="TextBox 1">
            <a:extLst>
              <a:ext uri="{FF2B5EF4-FFF2-40B4-BE49-F238E27FC236}">
                <a16:creationId xmlns:a16="http://schemas.microsoft.com/office/drawing/2014/main" id="{3DD7DAD9-AAD2-3F4F-9A0B-1656BC092E63}"/>
              </a:ext>
            </a:extLst>
          </p:cNvPr>
          <p:cNvSpPr txBox="1"/>
          <p:nvPr/>
        </p:nvSpPr>
        <p:spPr>
          <a:xfrm>
            <a:off x="9542828" y="1939143"/>
            <a:ext cx="6726646" cy="2923877"/>
          </a:xfrm>
          <a:prstGeom prst="rect">
            <a:avLst/>
          </a:prstGeom>
          <a:noFill/>
        </p:spPr>
        <p:txBody>
          <a:bodyPr wrap="square" lIns="91440" tIns="45720" rIns="91440" bIns="45720" rtlCol="0" anchor="t">
            <a:spAutoFit/>
          </a:bodyPr>
          <a:lstStyle/>
          <a:p>
            <a:pPr algn="ctr"/>
            <a:r>
              <a:rPr lang="en-US" sz="2800" b="1">
                <a:latin typeface="Avenir Next LT Pro" panose="020B0504020202020204" pitchFamily="34" charset="77"/>
              </a:rPr>
              <a:t>QUESTIONS</a:t>
            </a:r>
          </a:p>
          <a:p>
            <a:endParaRPr lang="en-US" sz="2000" b="1">
              <a:latin typeface="Avenir Next LT Pro" panose="020B0504020202020204" pitchFamily="34" charset="77"/>
            </a:endParaRPr>
          </a:p>
          <a:p>
            <a:r>
              <a:rPr lang="en-US" sz="2400">
                <a:latin typeface="Avenir Next LT Pro"/>
              </a:rPr>
              <a:t>Call our office at (818) 240-1000 *5665 or email Jeanette Tashiro at </a:t>
            </a:r>
            <a:r>
              <a:rPr lang="en-US" sz="2400" dirty="0">
                <a:latin typeface="Avenir Next LT Pro"/>
                <a:hlinkClick r:id="rId2"/>
              </a:rPr>
              <a:t>Jtashiro@glendale.edu</a:t>
            </a:r>
            <a:r>
              <a:rPr lang="en-US" sz="2400">
                <a:latin typeface="Avenir Next LT Pro"/>
              </a:rPr>
              <a:t> or the front desk at </a:t>
            </a:r>
            <a:r>
              <a:rPr lang="en-US" sz="2400" dirty="0">
                <a:latin typeface="Avenir Next LT Pro"/>
                <a:hlinkClick r:id="rId3"/>
              </a:rPr>
              <a:t>cdc@glendale.edu</a:t>
            </a:r>
            <a:r>
              <a:rPr lang="en-US" sz="2400" dirty="0">
                <a:latin typeface="Avenir Next LT Pro"/>
              </a:rPr>
              <a:t> </a:t>
            </a:r>
          </a:p>
          <a:p>
            <a:endParaRPr lang="en-US" sz="2000" dirty="0">
              <a:latin typeface="Avenir Next LT Pro" panose="020B0504020202020204" pitchFamily="34" charset="77"/>
            </a:endParaRPr>
          </a:p>
          <a:p>
            <a:endParaRPr lang="en-US" sz="2000" dirty="0">
              <a:latin typeface="Avenir Next LT Pro" panose="020B0504020202020204" pitchFamily="34" charset="77"/>
            </a:endParaRPr>
          </a:p>
        </p:txBody>
      </p:sp>
      <p:sp>
        <p:nvSpPr>
          <p:cNvPr id="3" name="TextBox 2">
            <a:extLst>
              <a:ext uri="{FF2B5EF4-FFF2-40B4-BE49-F238E27FC236}">
                <a16:creationId xmlns:a16="http://schemas.microsoft.com/office/drawing/2014/main" id="{7262A404-85DB-C444-B781-59CA9A5BA11C}"/>
              </a:ext>
            </a:extLst>
          </p:cNvPr>
          <p:cNvSpPr txBox="1"/>
          <p:nvPr/>
        </p:nvSpPr>
        <p:spPr>
          <a:xfrm>
            <a:off x="860416" y="5556738"/>
            <a:ext cx="7496912" cy="1015663"/>
          </a:xfrm>
          <a:prstGeom prst="rect">
            <a:avLst/>
          </a:prstGeom>
          <a:noFill/>
        </p:spPr>
        <p:txBody>
          <a:bodyPr wrap="square" rtlCol="0">
            <a:spAutoFit/>
          </a:bodyPr>
          <a:lstStyle/>
          <a:p>
            <a:r>
              <a:rPr lang="en-US" sz="2000">
                <a:solidFill>
                  <a:schemeClr val="bg1"/>
                </a:solidFill>
                <a:latin typeface="Avenir Next LT Pro" panose="020B0504020202020204" pitchFamily="34" charset="77"/>
              </a:rPr>
              <a:t>We take safety very seriously and are prepared to keep your child safe and engaged in their learning. If you have any questions or concerns, please don't hesitate to contact us! </a:t>
            </a:r>
          </a:p>
        </p:txBody>
      </p:sp>
      <p:pic>
        <p:nvPicPr>
          <p:cNvPr id="5" name="Graphic 4" descr="Questions with solid fill">
            <a:extLst>
              <a:ext uri="{FF2B5EF4-FFF2-40B4-BE49-F238E27FC236}">
                <a16:creationId xmlns:a16="http://schemas.microsoft.com/office/drawing/2014/main" id="{54FC9A0B-94A0-6841-9231-F65C844217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46204" y="518227"/>
            <a:ext cx="1609809" cy="1599699"/>
          </a:xfrm>
          <a:prstGeom prst="rect">
            <a:avLst/>
          </a:prstGeom>
        </p:spPr>
      </p:pic>
      <p:sp>
        <p:nvSpPr>
          <p:cNvPr id="4" name="TextBox 3">
            <a:extLst>
              <a:ext uri="{FF2B5EF4-FFF2-40B4-BE49-F238E27FC236}">
                <a16:creationId xmlns:a16="http://schemas.microsoft.com/office/drawing/2014/main" id="{CBE77B5E-FA95-490A-9CCC-9AED1BDC9701}"/>
              </a:ext>
            </a:extLst>
          </p:cNvPr>
          <p:cNvSpPr txBox="1"/>
          <p:nvPr/>
        </p:nvSpPr>
        <p:spPr>
          <a:xfrm>
            <a:off x="9537968" y="5559538"/>
            <a:ext cx="71563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venir Next LT Pro"/>
                <a:cs typeface="Calibri"/>
              </a:rPr>
              <a:t>Contact Classroom Teachers Here :</a:t>
            </a:r>
            <a:endParaRPr lang="en-US" dirty="0"/>
          </a:p>
          <a:p>
            <a:endParaRPr lang="en-US" sz="2400" dirty="0">
              <a:latin typeface="Avenir Next LT Pro"/>
              <a:cs typeface="Calibri"/>
            </a:endParaRPr>
          </a:p>
          <a:p>
            <a:pPr marL="285750" indent="-285750">
              <a:buFont typeface="Arial"/>
              <a:buChar char="•"/>
            </a:pPr>
            <a:r>
              <a:rPr lang="en-US" sz="2400" dirty="0">
                <a:latin typeface="Avenir Next LT Pro"/>
                <a:cs typeface="Calibri"/>
              </a:rPr>
              <a:t>Koala Classroom: </a:t>
            </a:r>
            <a:r>
              <a:rPr lang="en-US" sz="2400" dirty="0">
                <a:latin typeface="Avenir Next LT Pro"/>
                <a:ea typeface="+mn-lt"/>
                <a:cs typeface="+mn-lt"/>
              </a:rPr>
              <a:t>koalacdc@glendale.edu</a:t>
            </a:r>
            <a:endParaRPr lang="en-US" sz="2400" dirty="0">
              <a:latin typeface="Avenir Next LT Pro"/>
              <a:cs typeface="Calibri"/>
            </a:endParaRPr>
          </a:p>
          <a:p>
            <a:pPr marL="285750" indent="-285750">
              <a:buFont typeface="Arial"/>
              <a:buChar char="•"/>
            </a:pPr>
            <a:r>
              <a:rPr lang="en-US" sz="2400" dirty="0">
                <a:latin typeface="Avenir Next LT Pro"/>
                <a:cs typeface="Calibri"/>
              </a:rPr>
              <a:t>Dinosaur Classroom: </a:t>
            </a:r>
            <a:r>
              <a:rPr lang="en-US" sz="2400" dirty="0">
                <a:latin typeface="Avenir Next LT Pro"/>
                <a:ea typeface="+mn-lt"/>
                <a:cs typeface="+mn-lt"/>
              </a:rPr>
              <a:t>dinocdc@glendale.edu</a:t>
            </a:r>
            <a:endParaRPr lang="en-US" sz="2400" dirty="0">
              <a:latin typeface="Avenir Next LT Pro"/>
              <a:cs typeface="Calibri"/>
            </a:endParaRPr>
          </a:p>
          <a:p>
            <a:pPr marL="285750" indent="-285750">
              <a:buFont typeface="Arial"/>
              <a:buChar char="•"/>
            </a:pPr>
            <a:r>
              <a:rPr lang="en-US" sz="2400" dirty="0">
                <a:latin typeface="Avenir Next LT Pro"/>
                <a:cs typeface="Calibri"/>
              </a:rPr>
              <a:t>Cricket Classroom: cricketcdc@glendale.edu</a:t>
            </a:r>
          </a:p>
          <a:p>
            <a:pPr marL="285750" indent="-285750">
              <a:buFont typeface="Arial"/>
              <a:buChar char="•"/>
            </a:pPr>
            <a:r>
              <a:rPr lang="en-US" sz="2400" dirty="0">
                <a:latin typeface="Avenir Next LT Pro"/>
                <a:cs typeface="Calibri"/>
              </a:rPr>
              <a:t>Dragon Classroom: </a:t>
            </a:r>
            <a:r>
              <a:rPr lang="en-US" sz="2400" dirty="0">
                <a:latin typeface="Avenir Next LT Pro"/>
                <a:ea typeface="+mn-lt"/>
                <a:cs typeface="+mn-lt"/>
              </a:rPr>
              <a:t>dragoncdc@glendale.edu</a:t>
            </a:r>
            <a:endParaRPr lang="en-US" sz="2400" dirty="0">
              <a:latin typeface="Avenir Next LT Pro"/>
              <a:cs typeface="Calibri"/>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8" name="Rectangle 220">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30" name="Rectangle 222">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77"/>
            </a:endParaRPr>
          </a:p>
        </p:txBody>
      </p:sp>
      <p:sp>
        <p:nvSpPr>
          <p:cNvPr id="232" name="Rectangle 224">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27" name="Oval 226">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4999" y="211810"/>
            <a:ext cx="9330264" cy="9329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venir Next LT Pro" panose="020B0504020202020204" pitchFamily="34" charset="77"/>
            </a:endParaRPr>
          </a:p>
        </p:txBody>
      </p:sp>
      <p:sp>
        <p:nvSpPr>
          <p:cNvPr id="229" name="Arc 228">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3547299" y="8775"/>
            <a:ext cx="9694535" cy="9694239"/>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venir Next LT Pro" panose="020B0504020202020204" pitchFamily="34" charset="77"/>
            </a:endParaRPr>
          </a:p>
        </p:txBody>
      </p:sp>
      <p:sp>
        <p:nvSpPr>
          <p:cNvPr id="231" name="Oval 230">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63993" y="7553383"/>
            <a:ext cx="1004045" cy="9767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pic>
        <p:nvPicPr>
          <p:cNvPr id="6" name="Picture 5" descr="Logo, company name&#10;&#10;Description automatically generated">
            <a:extLst>
              <a:ext uri="{FF2B5EF4-FFF2-40B4-BE49-F238E27FC236}">
                <a16:creationId xmlns:a16="http://schemas.microsoft.com/office/drawing/2014/main" id="{817D63F5-C638-AC4B-A44F-B540FAD95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365" y="2527390"/>
            <a:ext cx="5389531" cy="416463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 name="Title 1">
            <a:extLst>
              <a:ext uri="{FF2B5EF4-FFF2-40B4-BE49-F238E27FC236}">
                <a16:creationId xmlns:a16="http://schemas.microsoft.com/office/drawing/2014/main" id="{E34D3B60-515D-374C-882D-7DC760409D74}"/>
              </a:ext>
            </a:extLst>
          </p:cNvPr>
          <p:cNvSpPr>
            <a:spLocks noGrp="1"/>
          </p:cNvSpPr>
          <p:nvPr>
            <p:ph type="title"/>
          </p:nvPr>
        </p:nvSpPr>
        <p:spPr>
          <a:xfrm>
            <a:off x="903138" y="911392"/>
            <a:ext cx="4862241" cy="7940477"/>
          </a:xfrm>
        </p:spPr>
        <p:txBody>
          <a:bodyPr anchor="ctr">
            <a:normAutofit/>
          </a:bodyPr>
          <a:lstStyle/>
          <a:p>
            <a:r>
              <a:rPr lang="en-US" sz="6600" b="1"/>
              <a:t>Contents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14784" y="4924756"/>
            <a:ext cx="7694507" cy="26010"/>
          </a:xfrm>
          <a:custGeom>
            <a:avLst/>
            <a:gdLst>
              <a:gd name="connsiteX0" fmla="*/ 0 w 7694507"/>
              <a:gd name="connsiteY0" fmla="*/ 0 h 26010"/>
              <a:gd name="connsiteX1" fmla="*/ 468665 w 7694507"/>
              <a:gd name="connsiteY1" fmla="*/ 0 h 26010"/>
              <a:gd name="connsiteX2" fmla="*/ 1322056 w 7694507"/>
              <a:gd name="connsiteY2" fmla="*/ 0 h 26010"/>
              <a:gd name="connsiteX3" fmla="*/ 2098502 w 7694507"/>
              <a:gd name="connsiteY3" fmla="*/ 0 h 26010"/>
              <a:gd name="connsiteX4" fmla="*/ 2567167 w 7694507"/>
              <a:gd name="connsiteY4" fmla="*/ 0 h 26010"/>
              <a:gd name="connsiteX5" fmla="*/ 3189723 w 7694507"/>
              <a:gd name="connsiteY5" fmla="*/ 0 h 26010"/>
              <a:gd name="connsiteX6" fmla="*/ 4043114 w 7694507"/>
              <a:gd name="connsiteY6" fmla="*/ 0 h 26010"/>
              <a:gd name="connsiteX7" fmla="*/ 4742614 w 7694507"/>
              <a:gd name="connsiteY7" fmla="*/ 0 h 26010"/>
              <a:gd name="connsiteX8" fmla="*/ 5519060 w 7694507"/>
              <a:gd name="connsiteY8" fmla="*/ 0 h 26010"/>
              <a:gd name="connsiteX9" fmla="*/ 6141616 w 7694507"/>
              <a:gd name="connsiteY9" fmla="*/ 0 h 26010"/>
              <a:gd name="connsiteX10" fmla="*/ 6841116 w 7694507"/>
              <a:gd name="connsiteY10" fmla="*/ 0 h 26010"/>
              <a:gd name="connsiteX11" fmla="*/ 7694507 w 7694507"/>
              <a:gd name="connsiteY11" fmla="*/ 0 h 26010"/>
              <a:gd name="connsiteX12" fmla="*/ 7694507 w 7694507"/>
              <a:gd name="connsiteY12" fmla="*/ 26010 h 26010"/>
              <a:gd name="connsiteX13" fmla="*/ 7225842 w 7694507"/>
              <a:gd name="connsiteY13" fmla="*/ 26010 h 26010"/>
              <a:gd name="connsiteX14" fmla="*/ 6757176 w 7694507"/>
              <a:gd name="connsiteY14" fmla="*/ 26010 h 26010"/>
              <a:gd name="connsiteX15" fmla="*/ 5980730 w 7694507"/>
              <a:gd name="connsiteY15" fmla="*/ 26010 h 26010"/>
              <a:gd name="connsiteX16" fmla="*/ 5512065 w 7694507"/>
              <a:gd name="connsiteY16" fmla="*/ 26010 h 26010"/>
              <a:gd name="connsiteX17" fmla="*/ 4812564 w 7694507"/>
              <a:gd name="connsiteY17" fmla="*/ 26010 h 26010"/>
              <a:gd name="connsiteX18" fmla="*/ 4266954 w 7694507"/>
              <a:gd name="connsiteY18" fmla="*/ 26010 h 26010"/>
              <a:gd name="connsiteX19" fmla="*/ 3567453 w 7694507"/>
              <a:gd name="connsiteY19" fmla="*/ 26010 h 26010"/>
              <a:gd name="connsiteX20" fmla="*/ 2867953 w 7694507"/>
              <a:gd name="connsiteY20" fmla="*/ 26010 h 26010"/>
              <a:gd name="connsiteX21" fmla="*/ 2168452 w 7694507"/>
              <a:gd name="connsiteY21" fmla="*/ 26010 h 26010"/>
              <a:gd name="connsiteX22" fmla="*/ 1468951 w 7694507"/>
              <a:gd name="connsiteY22" fmla="*/ 26010 h 26010"/>
              <a:gd name="connsiteX23" fmla="*/ 846396 w 7694507"/>
              <a:gd name="connsiteY23" fmla="*/ 26010 h 26010"/>
              <a:gd name="connsiteX24" fmla="*/ 0 w 7694507"/>
              <a:gd name="connsiteY24" fmla="*/ 26010 h 26010"/>
              <a:gd name="connsiteX25" fmla="*/ 0 w 7694507"/>
              <a:gd name="connsiteY25" fmla="*/ 0 h 26010"/>
              <a:gd name="connsiteX0" fmla="*/ 0 w 7694507"/>
              <a:gd name="connsiteY0" fmla="*/ 0 h 26010"/>
              <a:gd name="connsiteX1" fmla="*/ 622556 w 7694507"/>
              <a:gd name="connsiteY1" fmla="*/ 0 h 26010"/>
              <a:gd name="connsiteX2" fmla="*/ 1091221 w 7694507"/>
              <a:gd name="connsiteY2" fmla="*/ 0 h 26010"/>
              <a:gd name="connsiteX3" fmla="*/ 1944612 w 7694507"/>
              <a:gd name="connsiteY3" fmla="*/ 0 h 26010"/>
              <a:gd name="connsiteX4" fmla="*/ 2567167 w 7694507"/>
              <a:gd name="connsiteY4" fmla="*/ 0 h 26010"/>
              <a:gd name="connsiteX5" fmla="*/ 3189723 w 7694507"/>
              <a:gd name="connsiteY5" fmla="*/ 0 h 26010"/>
              <a:gd name="connsiteX6" fmla="*/ 4043114 w 7694507"/>
              <a:gd name="connsiteY6" fmla="*/ 0 h 26010"/>
              <a:gd name="connsiteX7" fmla="*/ 4588724 w 7694507"/>
              <a:gd name="connsiteY7" fmla="*/ 0 h 26010"/>
              <a:gd name="connsiteX8" fmla="*/ 5442115 w 7694507"/>
              <a:gd name="connsiteY8" fmla="*/ 0 h 26010"/>
              <a:gd name="connsiteX9" fmla="*/ 6295506 w 7694507"/>
              <a:gd name="connsiteY9" fmla="*/ 0 h 26010"/>
              <a:gd name="connsiteX10" fmla="*/ 6995006 w 7694507"/>
              <a:gd name="connsiteY10" fmla="*/ 0 h 26010"/>
              <a:gd name="connsiteX11" fmla="*/ 7694507 w 7694507"/>
              <a:gd name="connsiteY11" fmla="*/ 0 h 26010"/>
              <a:gd name="connsiteX12" fmla="*/ 7694507 w 7694507"/>
              <a:gd name="connsiteY12" fmla="*/ 26010 h 26010"/>
              <a:gd name="connsiteX13" fmla="*/ 7225842 w 7694507"/>
              <a:gd name="connsiteY13" fmla="*/ 26010 h 26010"/>
              <a:gd name="connsiteX14" fmla="*/ 6372451 w 7694507"/>
              <a:gd name="connsiteY14" fmla="*/ 26010 h 26010"/>
              <a:gd name="connsiteX15" fmla="*/ 5826840 w 7694507"/>
              <a:gd name="connsiteY15" fmla="*/ 26010 h 26010"/>
              <a:gd name="connsiteX16" fmla="*/ 5127340 w 7694507"/>
              <a:gd name="connsiteY16" fmla="*/ 26010 h 26010"/>
              <a:gd name="connsiteX17" fmla="*/ 4273949 w 7694507"/>
              <a:gd name="connsiteY17" fmla="*/ 26010 h 26010"/>
              <a:gd name="connsiteX18" fmla="*/ 3574448 w 7694507"/>
              <a:gd name="connsiteY18" fmla="*/ 26010 h 26010"/>
              <a:gd name="connsiteX19" fmla="*/ 3105783 w 7694507"/>
              <a:gd name="connsiteY19" fmla="*/ 26010 h 26010"/>
              <a:gd name="connsiteX20" fmla="*/ 2560172 w 7694507"/>
              <a:gd name="connsiteY20" fmla="*/ 26010 h 26010"/>
              <a:gd name="connsiteX21" fmla="*/ 1706782 w 7694507"/>
              <a:gd name="connsiteY21" fmla="*/ 26010 h 26010"/>
              <a:gd name="connsiteX22" fmla="*/ 1007281 w 7694507"/>
              <a:gd name="connsiteY22" fmla="*/ 26010 h 26010"/>
              <a:gd name="connsiteX23" fmla="*/ 0 w 7694507"/>
              <a:gd name="connsiteY23" fmla="*/ 26010 h 26010"/>
              <a:gd name="connsiteX24" fmla="*/ 0 w 7694507"/>
              <a:gd name="connsiteY24" fmla="*/ 0 h 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94507" h="26010" fill="none" extrusionOk="0">
                <a:moveTo>
                  <a:pt x="0" y="0"/>
                </a:moveTo>
                <a:cubicBezTo>
                  <a:pt x="219764" y="1402"/>
                  <a:pt x="265965" y="14288"/>
                  <a:pt x="468665" y="0"/>
                </a:cubicBezTo>
                <a:cubicBezTo>
                  <a:pt x="641087" y="-33753"/>
                  <a:pt x="971029" y="9957"/>
                  <a:pt x="1322056" y="0"/>
                </a:cubicBezTo>
                <a:cubicBezTo>
                  <a:pt x="1661470" y="-9987"/>
                  <a:pt x="1828792" y="67314"/>
                  <a:pt x="2098502" y="0"/>
                </a:cubicBezTo>
                <a:cubicBezTo>
                  <a:pt x="2381228" y="-37548"/>
                  <a:pt x="2330622" y="-4938"/>
                  <a:pt x="2567167" y="0"/>
                </a:cubicBezTo>
                <a:cubicBezTo>
                  <a:pt x="2818675" y="18366"/>
                  <a:pt x="2955782" y="-12288"/>
                  <a:pt x="3189723" y="0"/>
                </a:cubicBezTo>
                <a:cubicBezTo>
                  <a:pt x="3444697" y="-2123"/>
                  <a:pt x="3798958" y="-3900"/>
                  <a:pt x="4043114" y="0"/>
                </a:cubicBezTo>
                <a:cubicBezTo>
                  <a:pt x="4330193" y="46864"/>
                  <a:pt x="4439640" y="45686"/>
                  <a:pt x="4742614" y="0"/>
                </a:cubicBezTo>
                <a:cubicBezTo>
                  <a:pt x="5071429" y="-8745"/>
                  <a:pt x="5325107" y="-49872"/>
                  <a:pt x="5519060" y="0"/>
                </a:cubicBezTo>
                <a:cubicBezTo>
                  <a:pt x="5676034" y="46842"/>
                  <a:pt x="5904385" y="-29782"/>
                  <a:pt x="6141616" y="0"/>
                </a:cubicBezTo>
                <a:cubicBezTo>
                  <a:pt x="6406130" y="7904"/>
                  <a:pt x="6504146" y="-51734"/>
                  <a:pt x="6841116" y="0"/>
                </a:cubicBezTo>
                <a:cubicBezTo>
                  <a:pt x="7142032" y="30258"/>
                  <a:pt x="7388320" y="20497"/>
                  <a:pt x="7694507" y="0"/>
                </a:cubicBezTo>
                <a:cubicBezTo>
                  <a:pt x="7693000" y="6142"/>
                  <a:pt x="7694959" y="14545"/>
                  <a:pt x="7694507" y="26010"/>
                </a:cubicBezTo>
                <a:cubicBezTo>
                  <a:pt x="7493374" y="46850"/>
                  <a:pt x="7362070" y="10641"/>
                  <a:pt x="7225842" y="26010"/>
                </a:cubicBezTo>
                <a:cubicBezTo>
                  <a:pt x="7088189" y="47712"/>
                  <a:pt x="6892921" y="5121"/>
                  <a:pt x="6757176" y="26010"/>
                </a:cubicBezTo>
                <a:cubicBezTo>
                  <a:pt x="6622801" y="23745"/>
                  <a:pt x="6180149" y="18112"/>
                  <a:pt x="5980730" y="26010"/>
                </a:cubicBezTo>
                <a:cubicBezTo>
                  <a:pt x="5777905" y="19444"/>
                  <a:pt x="5702900" y="1978"/>
                  <a:pt x="5512065" y="26010"/>
                </a:cubicBezTo>
                <a:cubicBezTo>
                  <a:pt x="5336137" y="37391"/>
                  <a:pt x="4987249" y="30104"/>
                  <a:pt x="4812564" y="26010"/>
                </a:cubicBezTo>
                <a:cubicBezTo>
                  <a:pt x="4663056" y="8225"/>
                  <a:pt x="4481928" y="-31097"/>
                  <a:pt x="4266954" y="26010"/>
                </a:cubicBezTo>
                <a:cubicBezTo>
                  <a:pt x="4054749" y="82295"/>
                  <a:pt x="3745322" y="1736"/>
                  <a:pt x="3567453" y="26010"/>
                </a:cubicBezTo>
                <a:cubicBezTo>
                  <a:pt x="3382168" y="38385"/>
                  <a:pt x="3178167" y="13724"/>
                  <a:pt x="2867953" y="26010"/>
                </a:cubicBezTo>
                <a:cubicBezTo>
                  <a:pt x="2509815" y="54255"/>
                  <a:pt x="2398127" y="-33316"/>
                  <a:pt x="2168452" y="26010"/>
                </a:cubicBezTo>
                <a:cubicBezTo>
                  <a:pt x="1930912" y="63269"/>
                  <a:pt x="1810659" y="41753"/>
                  <a:pt x="1468951" y="26010"/>
                </a:cubicBezTo>
                <a:cubicBezTo>
                  <a:pt x="1119094" y="37270"/>
                  <a:pt x="979492" y="11556"/>
                  <a:pt x="846396" y="26010"/>
                </a:cubicBezTo>
                <a:cubicBezTo>
                  <a:pt x="657439" y="35101"/>
                  <a:pt x="288057" y="12018"/>
                  <a:pt x="0" y="26010"/>
                </a:cubicBezTo>
                <a:cubicBezTo>
                  <a:pt x="-1197" y="13979"/>
                  <a:pt x="462" y="8393"/>
                  <a:pt x="0" y="0"/>
                </a:cubicBezTo>
                <a:close/>
              </a:path>
              <a:path w="7694507" h="26010" stroke="0" extrusionOk="0">
                <a:moveTo>
                  <a:pt x="0" y="0"/>
                </a:moveTo>
                <a:cubicBezTo>
                  <a:pt x="260607" y="23831"/>
                  <a:pt x="309856" y="10343"/>
                  <a:pt x="622556" y="0"/>
                </a:cubicBezTo>
                <a:cubicBezTo>
                  <a:pt x="930079" y="933"/>
                  <a:pt x="950539" y="-8105"/>
                  <a:pt x="1091221" y="0"/>
                </a:cubicBezTo>
                <a:cubicBezTo>
                  <a:pt x="1223642" y="7931"/>
                  <a:pt x="1754834" y="-70422"/>
                  <a:pt x="1944612" y="0"/>
                </a:cubicBezTo>
                <a:cubicBezTo>
                  <a:pt x="2140974" y="27643"/>
                  <a:pt x="2263481" y="6377"/>
                  <a:pt x="2567167" y="0"/>
                </a:cubicBezTo>
                <a:cubicBezTo>
                  <a:pt x="2895147" y="-25345"/>
                  <a:pt x="3013144" y="24261"/>
                  <a:pt x="3189723" y="0"/>
                </a:cubicBezTo>
                <a:cubicBezTo>
                  <a:pt x="3371131" y="-19780"/>
                  <a:pt x="3660141" y="9805"/>
                  <a:pt x="4043114" y="0"/>
                </a:cubicBezTo>
                <a:cubicBezTo>
                  <a:pt x="4488123" y="-38206"/>
                  <a:pt x="4348559" y="-10686"/>
                  <a:pt x="4588724" y="0"/>
                </a:cubicBezTo>
                <a:cubicBezTo>
                  <a:pt x="4783481" y="-6394"/>
                  <a:pt x="5283197" y="45737"/>
                  <a:pt x="5442115" y="0"/>
                </a:cubicBezTo>
                <a:cubicBezTo>
                  <a:pt x="5592180" y="29892"/>
                  <a:pt x="6005335" y="4679"/>
                  <a:pt x="6295506" y="0"/>
                </a:cubicBezTo>
                <a:cubicBezTo>
                  <a:pt x="6600476" y="-13550"/>
                  <a:pt x="6862026" y="-10444"/>
                  <a:pt x="6995006" y="0"/>
                </a:cubicBezTo>
                <a:cubicBezTo>
                  <a:pt x="7155499" y="-15020"/>
                  <a:pt x="7569761" y="4913"/>
                  <a:pt x="7694507" y="0"/>
                </a:cubicBezTo>
                <a:cubicBezTo>
                  <a:pt x="7696037" y="6445"/>
                  <a:pt x="7695589" y="17292"/>
                  <a:pt x="7694507" y="26010"/>
                </a:cubicBezTo>
                <a:cubicBezTo>
                  <a:pt x="7570790" y="4620"/>
                  <a:pt x="7385360" y="35198"/>
                  <a:pt x="7225842" y="26010"/>
                </a:cubicBezTo>
                <a:cubicBezTo>
                  <a:pt x="7092134" y="-15376"/>
                  <a:pt x="6740866" y="-46644"/>
                  <a:pt x="6372451" y="26010"/>
                </a:cubicBezTo>
                <a:cubicBezTo>
                  <a:pt x="6062464" y="66370"/>
                  <a:pt x="6086361" y="-1292"/>
                  <a:pt x="5826840" y="26010"/>
                </a:cubicBezTo>
                <a:cubicBezTo>
                  <a:pt x="5603678" y="24809"/>
                  <a:pt x="5409764" y="594"/>
                  <a:pt x="5127340" y="26010"/>
                </a:cubicBezTo>
                <a:cubicBezTo>
                  <a:pt x="4911442" y="44007"/>
                  <a:pt x="4627435" y="-23389"/>
                  <a:pt x="4273949" y="26010"/>
                </a:cubicBezTo>
                <a:cubicBezTo>
                  <a:pt x="3937279" y="69645"/>
                  <a:pt x="3726591" y="21486"/>
                  <a:pt x="3574448" y="26010"/>
                </a:cubicBezTo>
                <a:cubicBezTo>
                  <a:pt x="3422559" y="-17108"/>
                  <a:pt x="3310310" y="44653"/>
                  <a:pt x="3105783" y="26010"/>
                </a:cubicBezTo>
                <a:cubicBezTo>
                  <a:pt x="2894606" y="30376"/>
                  <a:pt x="2772716" y="832"/>
                  <a:pt x="2560172" y="26010"/>
                </a:cubicBezTo>
                <a:cubicBezTo>
                  <a:pt x="2293736" y="-15981"/>
                  <a:pt x="2023601" y="24658"/>
                  <a:pt x="1706782" y="26010"/>
                </a:cubicBezTo>
                <a:cubicBezTo>
                  <a:pt x="1386991" y="83631"/>
                  <a:pt x="1253841" y="3767"/>
                  <a:pt x="1007281" y="26010"/>
                </a:cubicBezTo>
                <a:cubicBezTo>
                  <a:pt x="814818" y="58702"/>
                  <a:pt x="560526" y="54073"/>
                  <a:pt x="0" y="26010"/>
                </a:cubicBezTo>
                <a:cubicBezTo>
                  <a:pt x="171" y="15520"/>
                  <a:pt x="-156" y="5866"/>
                  <a:pt x="0" y="0"/>
                </a:cubicBezTo>
                <a:close/>
              </a:path>
              <a:path w="7694507" h="26010" fill="none" stroke="0" extrusionOk="0">
                <a:moveTo>
                  <a:pt x="0" y="0"/>
                </a:moveTo>
                <a:cubicBezTo>
                  <a:pt x="205509" y="661"/>
                  <a:pt x="251086" y="24917"/>
                  <a:pt x="468665" y="0"/>
                </a:cubicBezTo>
                <a:cubicBezTo>
                  <a:pt x="715116" y="-12294"/>
                  <a:pt x="938984" y="25704"/>
                  <a:pt x="1322056" y="0"/>
                </a:cubicBezTo>
                <a:cubicBezTo>
                  <a:pt x="1674268" y="-11219"/>
                  <a:pt x="1812735" y="64439"/>
                  <a:pt x="2098502" y="0"/>
                </a:cubicBezTo>
                <a:cubicBezTo>
                  <a:pt x="2377633" y="-38105"/>
                  <a:pt x="2342270" y="-8942"/>
                  <a:pt x="2567167" y="0"/>
                </a:cubicBezTo>
                <a:cubicBezTo>
                  <a:pt x="2834628" y="17361"/>
                  <a:pt x="2962193" y="-640"/>
                  <a:pt x="3189723" y="0"/>
                </a:cubicBezTo>
                <a:cubicBezTo>
                  <a:pt x="3359734" y="-12015"/>
                  <a:pt x="3761985" y="-15929"/>
                  <a:pt x="4043114" y="0"/>
                </a:cubicBezTo>
                <a:cubicBezTo>
                  <a:pt x="4308319" y="3314"/>
                  <a:pt x="4423706" y="37850"/>
                  <a:pt x="4742614" y="0"/>
                </a:cubicBezTo>
                <a:cubicBezTo>
                  <a:pt x="5069956" y="-17308"/>
                  <a:pt x="5380234" y="-17910"/>
                  <a:pt x="5519060" y="0"/>
                </a:cubicBezTo>
                <a:cubicBezTo>
                  <a:pt x="5655607" y="20538"/>
                  <a:pt x="5930237" y="-5307"/>
                  <a:pt x="6141616" y="0"/>
                </a:cubicBezTo>
                <a:cubicBezTo>
                  <a:pt x="6388338" y="36810"/>
                  <a:pt x="6522198" y="-10344"/>
                  <a:pt x="6841116" y="0"/>
                </a:cubicBezTo>
                <a:cubicBezTo>
                  <a:pt x="7169391" y="34165"/>
                  <a:pt x="7420956" y="28071"/>
                  <a:pt x="7694507" y="0"/>
                </a:cubicBezTo>
                <a:cubicBezTo>
                  <a:pt x="7694640" y="5929"/>
                  <a:pt x="7694906" y="13510"/>
                  <a:pt x="7694507" y="26010"/>
                </a:cubicBezTo>
                <a:cubicBezTo>
                  <a:pt x="7465519" y="25267"/>
                  <a:pt x="7346818" y="5727"/>
                  <a:pt x="7225842" y="26010"/>
                </a:cubicBezTo>
                <a:cubicBezTo>
                  <a:pt x="7087089" y="42286"/>
                  <a:pt x="6890726" y="7410"/>
                  <a:pt x="6757176" y="26010"/>
                </a:cubicBezTo>
                <a:cubicBezTo>
                  <a:pt x="6623592" y="7650"/>
                  <a:pt x="6164445" y="39423"/>
                  <a:pt x="5980730" y="26010"/>
                </a:cubicBezTo>
                <a:cubicBezTo>
                  <a:pt x="5776932" y="35758"/>
                  <a:pt x="5717574" y="15631"/>
                  <a:pt x="5512065" y="26010"/>
                </a:cubicBezTo>
                <a:cubicBezTo>
                  <a:pt x="5321513" y="69854"/>
                  <a:pt x="4973166" y="27073"/>
                  <a:pt x="4812564" y="26010"/>
                </a:cubicBezTo>
                <a:cubicBezTo>
                  <a:pt x="4639322" y="52969"/>
                  <a:pt x="4439020" y="10706"/>
                  <a:pt x="4266954" y="26010"/>
                </a:cubicBezTo>
                <a:cubicBezTo>
                  <a:pt x="4065235" y="48148"/>
                  <a:pt x="3742297" y="38919"/>
                  <a:pt x="3567453" y="26010"/>
                </a:cubicBezTo>
                <a:cubicBezTo>
                  <a:pt x="3369830" y="12112"/>
                  <a:pt x="3183720" y="10017"/>
                  <a:pt x="2867953" y="26010"/>
                </a:cubicBezTo>
                <a:cubicBezTo>
                  <a:pt x="2564455" y="57721"/>
                  <a:pt x="2390278" y="16687"/>
                  <a:pt x="2168452" y="26010"/>
                </a:cubicBezTo>
                <a:cubicBezTo>
                  <a:pt x="1927570" y="82037"/>
                  <a:pt x="1809221" y="4739"/>
                  <a:pt x="1468951" y="26010"/>
                </a:cubicBezTo>
                <a:cubicBezTo>
                  <a:pt x="1152231" y="51041"/>
                  <a:pt x="973831" y="4278"/>
                  <a:pt x="846396" y="26010"/>
                </a:cubicBezTo>
                <a:cubicBezTo>
                  <a:pt x="730617" y="48497"/>
                  <a:pt x="276011" y="4651"/>
                  <a:pt x="0" y="26010"/>
                </a:cubicBezTo>
                <a:cubicBezTo>
                  <a:pt x="-713" y="16270"/>
                  <a:pt x="292" y="86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694507"/>
                      <a:gd name="connsiteY0" fmla="*/ 0 h 26010"/>
                      <a:gd name="connsiteX1" fmla="*/ 468665 w 7694507"/>
                      <a:gd name="connsiteY1" fmla="*/ 0 h 26010"/>
                      <a:gd name="connsiteX2" fmla="*/ 1322056 w 7694507"/>
                      <a:gd name="connsiteY2" fmla="*/ 0 h 26010"/>
                      <a:gd name="connsiteX3" fmla="*/ 2098502 w 7694507"/>
                      <a:gd name="connsiteY3" fmla="*/ 0 h 26010"/>
                      <a:gd name="connsiteX4" fmla="*/ 2567167 w 7694507"/>
                      <a:gd name="connsiteY4" fmla="*/ 0 h 26010"/>
                      <a:gd name="connsiteX5" fmla="*/ 3189723 w 7694507"/>
                      <a:gd name="connsiteY5" fmla="*/ 0 h 26010"/>
                      <a:gd name="connsiteX6" fmla="*/ 4043114 w 7694507"/>
                      <a:gd name="connsiteY6" fmla="*/ 0 h 26010"/>
                      <a:gd name="connsiteX7" fmla="*/ 4742614 w 7694507"/>
                      <a:gd name="connsiteY7" fmla="*/ 0 h 26010"/>
                      <a:gd name="connsiteX8" fmla="*/ 5519060 w 7694507"/>
                      <a:gd name="connsiteY8" fmla="*/ 0 h 26010"/>
                      <a:gd name="connsiteX9" fmla="*/ 6141616 w 7694507"/>
                      <a:gd name="connsiteY9" fmla="*/ 0 h 26010"/>
                      <a:gd name="connsiteX10" fmla="*/ 6841116 w 7694507"/>
                      <a:gd name="connsiteY10" fmla="*/ 0 h 26010"/>
                      <a:gd name="connsiteX11" fmla="*/ 7694507 w 7694507"/>
                      <a:gd name="connsiteY11" fmla="*/ 0 h 26010"/>
                      <a:gd name="connsiteX12" fmla="*/ 7694507 w 7694507"/>
                      <a:gd name="connsiteY12" fmla="*/ 26010 h 26010"/>
                      <a:gd name="connsiteX13" fmla="*/ 7225842 w 7694507"/>
                      <a:gd name="connsiteY13" fmla="*/ 26010 h 26010"/>
                      <a:gd name="connsiteX14" fmla="*/ 6757176 w 7694507"/>
                      <a:gd name="connsiteY14" fmla="*/ 26010 h 26010"/>
                      <a:gd name="connsiteX15" fmla="*/ 5980730 w 7694507"/>
                      <a:gd name="connsiteY15" fmla="*/ 26010 h 26010"/>
                      <a:gd name="connsiteX16" fmla="*/ 5512065 w 7694507"/>
                      <a:gd name="connsiteY16" fmla="*/ 26010 h 26010"/>
                      <a:gd name="connsiteX17" fmla="*/ 4812564 w 7694507"/>
                      <a:gd name="connsiteY17" fmla="*/ 26010 h 26010"/>
                      <a:gd name="connsiteX18" fmla="*/ 4266954 w 7694507"/>
                      <a:gd name="connsiteY18" fmla="*/ 26010 h 26010"/>
                      <a:gd name="connsiteX19" fmla="*/ 3567453 w 7694507"/>
                      <a:gd name="connsiteY19" fmla="*/ 26010 h 26010"/>
                      <a:gd name="connsiteX20" fmla="*/ 2867953 w 7694507"/>
                      <a:gd name="connsiteY20" fmla="*/ 26010 h 26010"/>
                      <a:gd name="connsiteX21" fmla="*/ 2168452 w 7694507"/>
                      <a:gd name="connsiteY21" fmla="*/ 26010 h 26010"/>
                      <a:gd name="connsiteX22" fmla="*/ 1468951 w 7694507"/>
                      <a:gd name="connsiteY22" fmla="*/ 26010 h 26010"/>
                      <a:gd name="connsiteX23" fmla="*/ 846396 w 7694507"/>
                      <a:gd name="connsiteY23" fmla="*/ 26010 h 26010"/>
                      <a:gd name="connsiteX24" fmla="*/ 0 w 7694507"/>
                      <a:gd name="connsiteY24" fmla="*/ 26010 h 26010"/>
                      <a:gd name="connsiteX25" fmla="*/ 0 w 7694507"/>
                      <a:gd name="connsiteY25" fmla="*/ 0 h 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94507" h="26010" fill="none" extrusionOk="0">
                        <a:moveTo>
                          <a:pt x="0" y="0"/>
                        </a:moveTo>
                        <a:cubicBezTo>
                          <a:pt x="213878" y="5823"/>
                          <a:pt x="262258" y="20724"/>
                          <a:pt x="468665" y="0"/>
                        </a:cubicBezTo>
                        <a:cubicBezTo>
                          <a:pt x="675073" y="-20724"/>
                          <a:pt x="955551" y="25177"/>
                          <a:pt x="1322056" y="0"/>
                        </a:cubicBezTo>
                        <a:cubicBezTo>
                          <a:pt x="1688561" y="-25177"/>
                          <a:pt x="1817668" y="37173"/>
                          <a:pt x="2098502" y="0"/>
                        </a:cubicBezTo>
                        <a:cubicBezTo>
                          <a:pt x="2379336" y="-37173"/>
                          <a:pt x="2332890" y="-13424"/>
                          <a:pt x="2567167" y="0"/>
                        </a:cubicBezTo>
                        <a:cubicBezTo>
                          <a:pt x="2801445" y="13424"/>
                          <a:pt x="2960453" y="2940"/>
                          <a:pt x="3189723" y="0"/>
                        </a:cubicBezTo>
                        <a:cubicBezTo>
                          <a:pt x="3418993" y="-2940"/>
                          <a:pt x="3775274" y="-28441"/>
                          <a:pt x="4043114" y="0"/>
                        </a:cubicBezTo>
                        <a:cubicBezTo>
                          <a:pt x="4310954" y="28441"/>
                          <a:pt x="4431821" y="26573"/>
                          <a:pt x="4742614" y="0"/>
                        </a:cubicBezTo>
                        <a:cubicBezTo>
                          <a:pt x="5053407" y="-26573"/>
                          <a:pt x="5342163" y="-27064"/>
                          <a:pt x="5519060" y="0"/>
                        </a:cubicBezTo>
                        <a:cubicBezTo>
                          <a:pt x="5695957" y="27064"/>
                          <a:pt x="5898769" y="-31042"/>
                          <a:pt x="6141616" y="0"/>
                        </a:cubicBezTo>
                        <a:cubicBezTo>
                          <a:pt x="6384463" y="31042"/>
                          <a:pt x="6521131" y="-21396"/>
                          <a:pt x="6841116" y="0"/>
                        </a:cubicBezTo>
                        <a:cubicBezTo>
                          <a:pt x="7161101" y="21396"/>
                          <a:pt x="7385967" y="-14788"/>
                          <a:pt x="7694507" y="0"/>
                        </a:cubicBezTo>
                        <a:cubicBezTo>
                          <a:pt x="7693605" y="6835"/>
                          <a:pt x="7694604" y="14929"/>
                          <a:pt x="7694507" y="26010"/>
                        </a:cubicBezTo>
                        <a:cubicBezTo>
                          <a:pt x="7474605" y="23775"/>
                          <a:pt x="7351253" y="8787"/>
                          <a:pt x="7225842" y="26010"/>
                        </a:cubicBezTo>
                        <a:cubicBezTo>
                          <a:pt x="7100432" y="43233"/>
                          <a:pt x="6893130" y="12310"/>
                          <a:pt x="6757176" y="26010"/>
                        </a:cubicBezTo>
                        <a:cubicBezTo>
                          <a:pt x="6621222" y="39710"/>
                          <a:pt x="6175032" y="33241"/>
                          <a:pt x="5980730" y="26010"/>
                        </a:cubicBezTo>
                        <a:cubicBezTo>
                          <a:pt x="5786428" y="18779"/>
                          <a:pt x="5701705" y="3839"/>
                          <a:pt x="5512065" y="26010"/>
                        </a:cubicBezTo>
                        <a:cubicBezTo>
                          <a:pt x="5322425" y="48181"/>
                          <a:pt x="4965166" y="31818"/>
                          <a:pt x="4812564" y="26010"/>
                        </a:cubicBezTo>
                        <a:cubicBezTo>
                          <a:pt x="4659962" y="20202"/>
                          <a:pt x="4471256" y="8987"/>
                          <a:pt x="4266954" y="26010"/>
                        </a:cubicBezTo>
                        <a:cubicBezTo>
                          <a:pt x="4062652" y="43034"/>
                          <a:pt x="3767580" y="25586"/>
                          <a:pt x="3567453" y="26010"/>
                        </a:cubicBezTo>
                        <a:cubicBezTo>
                          <a:pt x="3367326" y="26434"/>
                          <a:pt x="3190129" y="10380"/>
                          <a:pt x="2867953" y="26010"/>
                        </a:cubicBezTo>
                        <a:cubicBezTo>
                          <a:pt x="2545777" y="41640"/>
                          <a:pt x="2398624" y="-8516"/>
                          <a:pt x="2168452" y="26010"/>
                        </a:cubicBezTo>
                        <a:cubicBezTo>
                          <a:pt x="1938280" y="60536"/>
                          <a:pt x="1812792" y="9477"/>
                          <a:pt x="1468951" y="26010"/>
                        </a:cubicBezTo>
                        <a:cubicBezTo>
                          <a:pt x="1125110" y="42543"/>
                          <a:pt x="974158" y="11072"/>
                          <a:pt x="846396" y="26010"/>
                        </a:cubicBezTo>
                        <a:cubicBezTo>
                          <a:pt x="718635" y="40948"/>
                          <a:pt x="333850" y="-8041"/>
                          <a:pt x="0" y="26010"/>
                        </a:cubicBezTo>
                        <a:cubicBezTo>
                          <a:pt x="-310" y="15012"/>
                          <a:pt x="412" y="9032"/>
                          <a:pt x="0" y="0"/>
                        </a:cubicBezTo>
                        <a:close/>
                      </a:path>
                      <a:path w="7694507" h="26010" stroke="0" extrusionOk="0">
                        <a:moveTo>
                          <a:pt x="0" y="0"/>
                        </a:moveTo>
                        <a:cubicBezTo>
                          <a:pt x="264252" y="18537"/>
                          <a:pt x="314303" y="-758"/>
                          <a:pt x="622556" y="0"/>
                        </a:cubicBezTo>
                        <a:cubicBezTo>
                          <a:pt x="930809" y="758"/>
                          <a:pt x="950049" y="-9450"/>
                          <a:pt x="1091221" y="0"/>
                        </a:cubicBezTo>
                        <a:cubicBezTo>
                          <a:pt x="1232393" y="9450"/>
                          <a:pt x="1755919" y="-42325"/>
                          <a:pt x="1944612" y="0"/>
                        </a:cubicBezTo>
                        <a:cubicBezTo>
                          <a:pt x="2133305" y="42325"/>
                          <a:pt x="2257118" y="12995"/>
                          <a:pt x="2567167" y="0"/>
                        </a:cubicBezTo>
                        <a:cubicBezTo>
                          <a:pt x="2877216" y="-12995"/>
                          <a:pt x="3009635" y="27229"/>
                          <a:pt x="3189723" y="0"/>
                        </a:cubicBezTo>
                        <a:cubicBezTo>
                          <a:pt x="3369811" y="-27229"/>
                          <a:pt x="3627851" y="40035"/>
                          <a:pt x="4043114" y="0"/>
                        </a:cubicBezTo>
                        <a:cubicBezTo>
                          <a:pt x="4458377" y="-40035"/>
                          <a:pt x="4350324" y="11186"/>
                          <a:pt x="4588724" y="0"/>
                        </a:cubicBezTo>
                        <a:cubicBezTo>
                          <a:pt x="4827124" y="-11186"/>
                          <a:pt x="5268408" y="27714"/>
                          <a:pt x="5442115" y="0"/>
                        </a:cubicBezTo>
                        <a:cubicBezTo>
                          <a:pt x="5615822" y="-27714"/>
                          <a:pt x="5992330" y="9246"/>
                          <a:pt x="6295506" y="0"/>
                        </a:cubicBezTo>
                        <a:cubicBezTo>
                          <a:pt x="6598682" y="-9246"/>
                          <a:pt x="6853212" y="-14334"/>
                          <a:pt x="6995006" y="0"/>
                        </a:cubicBezTo>
                        <a:cubicBezTo>
                          <a:pt x="7136800" y="14334"/>
                          <a:pt x="7552350" y="10720"/>
                          <a:pt x="7694507" y="0"/>
                        </a:cubicBezTo>
                        <a:cubicBezTo>
                          <a:pt x="7695771" y="6397"/>
                          <a:pt x="7695533" y="16579"/>
                          <a:pt x="7694507" y="26010"/>
                        </a:cubicBezTo>
                        <a:cubicBezTo>
                          <a:pt x="7599655" y="15464"/>
                          <a:pt x="7358839" y="36946"/>
                          <a:pt x="7225842" y="26010"/>
                        </a:cubicBezTo>
                        <a:cubicBezTo>
                          <a:pt x="7092846" y="15074"/>
                          <a:pt x="6686129" y="-6935"/>
                          <a:pt x="6372451" y="26010"/>
                        </a:cubicBezTo>
                        <a:cubicBezTo>
                          <a:pt x="6058773" y="58955"/>
                          <a:pt x="6077613" y="-1101"/>
                          <a:pt x="5826840" y="26010"/>
                        </a:cubicBezTo>
                        <a:cubicBezTo>
                          <a:pt x="5576067" y="53121"/>
                          <a:pt x="5396335" y="32032"/>
                          <a:pt x="5127340" y="26010"/>
                        </a:cubicBezTo>
                        <a:cubicBezTo>
                          <a:pt x="4858345" y="19988"/>
                          <a:pt x="4617844" y="-15083"/>
                          <a:pt x="4273949" y="26010"/>
                        </a:cubicBezTo>
                        <a:cubicBezTo>
                          <a:pt x="3930054" y="67103"/>
                          <a:pt x="3720674" y="56626"/>
                          <a:pt x="3574448" y="26010"/>
                        </a:cubicBezTo>
                        <a:cubicBezTo>
                          <a:pt x="3428222" y="-4606"/>
                          <a:pt x="3306924" y="19241"/>
                          <a:pt x="3105783" y="26010"/>
                        </a:cubicBezTo>
                        <a:cubicBezTo>
                          <a:pt x="2904642" y="32779"/>
                          <a:pt x="2773491" y="21934"/>
                          <a:pt x="2560172" y="26010"/>
                        </a:cubicBezTo>
                        <a:cubicBezTo>
                          <a:pt x="2346853" y="30086"/>
                          <a:pt x="2056273" y="-13806"/>
                          <a:pt x="1706782" y="26010"/>
                        </a:cubicBezTo>
                        <a:cubicBezTo>
                          <a:pt x="1357291" y="65826"/>
                          <a:pt x="1231318" y="7011"/>
                          <a:pt x="1007281" y="26010"/>
                        </a:cubicBezTo>
                        <a:cubicBezTo>
                          <a:pt x="783244" y="45009"/>
                          <a:pt x="502118" y="16360"/>
                          <a:pt x="0" y="26010"/>
                        </a:cubicBezTo>
                        <a:cubicBezTo>
                          <a:pt x="511" y="14492"/>
                          <a:pt x="-896" y="628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graphicFrame>
        <p:nvGraphicFramePr>
          <p:cNvPr id="5" name="Content Placeholder 2">
            <a:extLst>
              <a:ext uri="{FF2B5EF4-FFF2-40B4-BE49-F238E27FC236}">
                <a16:creationId xmlns:a16="http://schemas.microsoft.com/office/drawing/2014/main" id="{1F8A65F6-266B-4E60-B709-B908D93B571F}"/>
              </a:ext>
            </a:extLst>
          </p:cNvPr>
          <p:cNvGraphicFramePr>
            <a:graphicFrameLocks noGrp="1"/>
          </p:cNvGraphicFramePr>
          <p:nvPr>
            <p:ph idx="1"/>
            <p:extLst>
              <p:ext uri="{D42A27DB-BD31-4B8C-83A1-F6EECF244321}">
                <p14:modId xmlns:p14="http://schemas.microsoft.com/office/powerpoint/2010/main" val="2433770902"/>
              </p:ext>
            </p:extLst>
          </p:nvPr>
        </p:nvGraphicFramePr>
        <p:xfrm>
          <a:off x="6610716" y="911391"/>
          <a:ext cx="9814361"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0900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2291-DA44-B245-BD97-738D2887CB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86EAD8-64AA-8141-9F9E-5567C27E36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81755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 name="Transitioning from center to home…"/>
          <p:cNvSpPr txBox="1">
            <a:spLocks noGrp="1"/>
          </p:cNvSpPr>
          <p:nvPr>
            <p:ph type="title"/>
          </p:nvPr>
        </p:nvSpPr>
        <p:spPr>
          <a:xfrm>
            <a:off x="938572" y="5014350"/>
            <a:ext cx="5916826" cy="3824094"/>
          </a:xfrm>
          <a:prstGeom prst="rect">
            <a:avLst/>
          </a:prstGeom>
        </p:spPr>
        <p:txBody>
          <a:bodyPr vert="horz" lIns="91440" tIns="45720" rIns="91440" bIns="45720" rtlCol="0" anchor="ctr">
            <a:normAutofit/>
          </a:bodyPr>
          <a:lstStyle/>
          <a:p>
            <a:pPr defTabSz="914400"/>
            <a:r>
              <a:rPr lang="en-US" sz="4000" b="1" kern="1200">
                <a:solidFill>
                  <a:schemeClr val="accent2"/>
                </a:solidFill>
                <a:ea typeface="+mj-ea"/>
                <a:cs typeface="+mj-cs"/>
              </a:rPr>
              <a:t>Our commitment to safety</a:t>
            </a:r>
          </a:p>
        </p:txBody>
      </p:sp>
      <p:sp>
        <p:nvSpPr>
          <p:cNvPr id="102" name="Arc 101">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12399156" y="4749126"/>
            <a:ext cx="4249456" cy="4249586"/>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97F6CE0-6087-EA4F-9BB9-17C54C54F869}"/>
              </a:ext>
            </a:extLst>
          </p:cNvPr>
          <p:cNvPicPr>
            <a:picLocks noChangeAspect="1"/>
          </p:cNvPicPr>
          <p:nvPr/>
        </p:nvPicPr>
        <p:blipFill>
          <a:blip r:embed="rId2"/>
          <a:stretch>
            <a:fillRect/>
          </a:stretch>
        </p:blipFill>
        <p:spPr>
          <a:xfrm>
            <a:off x="938572" y="516298"/>
            <a:ext cx="15463117" cy="3981754"/>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TextBox 2">
            <a:extLst>
              <a:ext uri="{FF2B5EF4-FFF2-40B4-BE49-F238E27FC236}">
                <a16:creationId xmlns:a16="http://schemas.microsoft.com/office/drawing/2014/main" id="{F8CB7804-AB91-8B43-B70C-AB104C7AC3F9}"/>
              </a:ext>
            </a:extLst>
          </p:cNvPr>
          <p:cNvSpPr txBox="1"/>
          <p:nvPr/>
        </p:nvSpPr>
        <p:spPr>
          <a:xfrm>
            <a:off x="7069846" y="5014350"/>
            <a:ext cx="9078273" cy="4181183"/>
          </a:xfrm>
          <a:prstGeom prst="rect">
            <a:avLst/>
          </a:prstGeom>
        </p:spPr>
        <p:txBody>
          <a:bodyPr vert="horz" lIns="91440" tIns="45720" rIns="91440" bIns="45720" rtlCol="0">
            <a:normAutofit/>
          </a:bodyPr>
          <a:lstStyle/>
          <a:p>
            <a:pPr defTabSz="914400">
              <a:lnSpc>
                <a:spcPct val="90000"/>
              </a:lnSpc>
              <a:spcAft>
                <a:spcPts val="600"/>
              </a:spcAft>
            </a:pPr>
            <a:r>
              <a:rPr lang="en-US" sz="2000">
                <a:latin typeface="Avenir Next LT Pro" panose="020B0504020202020204" pitchFamily="34" charset="77"/>
              </a:rPr>
              <a:t>Glendale Child Development center  defines itself as a safe and inclusive community. All members of the community —parents, children, staff—are accountable for following safety protocols. </a:t>
            </a:r>
          </a:p>
          <a:p>
            <a:pPr indent="-228600" defTabSz="914400">
              <a:lnSpc>
                <a:spcPct val="90000"/>
              </a:lnSpc>
              <a:spcAft>
                <a:spcPts val="600"/>
              </a:spcAft>
              <a:buFont typeface="Arial" panose="020B0604020202020204" pitchFamily="34" charset="0"/>
              <a:buChar char="•"/>
            </a:pPr>
            <a:endParaRPr lang="en-US" sz="2000">
              <a:latin typeface="Avenir Next LT Pro" panose="020B0504020202020204" pitchFamily="34" charset="77"/>
            </a:endParaRPr>
          </a:p>
          <a:p>
            <a:pPr defTabSz="914400">
              <a:lnSpc>
                <a:spcPct val="90000"/>
              </a:lnSpc>
              <a:spcAft>
                <a:spcPts val="600"/>
              </a:spcAft>
            </a:pPr>
            <a:r>
              <a:rPr lang="en-US" sz="2000">
                <a:latin typeface="Avenir Next LT Pro" panose="020B0504020202020204" pitchFamily="34" charset="77"/>
              </a:rPr>
              <a:t>Community members who knowingly do not cooperate with the centers expectations for safety will not be allowed on campus.</a:t>
            </a:r>
          </a:p>
          <a:p>
            <a:pPr indent="-228600" defTabSz="914400">
              <a:lnSpc>
                <a:spcPct val="90000"/>
              </a:lnSpc>
              <a:spcAft>
                <a:spcPts val="600"/>
              </a:spcAft>
              <a:buFont typeface="Arial" panose="020B0604020202020204" pitchFamily="34" charset="0"/>
              <a:buChar char="•"/>
            </a:pPr>
            <a:endParaRPr lang="en-US" sz="2000">
              <a:latin typeface="Avenir Next LT Pro" panose="020B0504020202020204" pitchFamily="34" charset="77"/>
            </a:endParaRPr>
          </a:p>
          <a:p>
            <a:pPr defTabSz="914400">
              <a:lnSpc>
                <a:spcPct val="90000"/>
              </a:lnSpc>
              <a:spcAft>
                <a:spcPts val="600"/>
              </a:spcAft>
            </a:pPr>
            <a:r>
              <a:rPr lang="en-US" sz="2000">
                <a:latin typeface="Avenir Next LT Pro" panose="020B0504020202020204" pitchFamily="34" charset="77"/>
              </a:rPr>
              <a:t>This document is for the sole purpose of providing guidance. No legal, medical, or professional advice or opinions are given herein or may be relied upon. Each family should consult with their own physician when considering the risks involved with a return to in-person instruction. </a:t>
            </a:r>
          </a:p>
          <a:p>
            <a:pPr indent="-228600" defTabSz="914400">
              <a:lnSpc>
                <a:spcPct val="90000"/>
              </a:lnSpc>
              <a:spcAft>
                <a:spcPts val="600"/>
              </a:spcAft>
              <a:buFont typeface="Arial" panose="020B0604020202020204" pitchFamily="34" charset="0"/>
              <a:buChar char="•"/>
            </a:pPr>
            <a:endParaRPr lang="en-US" sz="2000">
              <a:latin typeface="Avenir Next LT Pro" panose="020B0504020202020204" pitchFamily="34" charset="77"/>
            </a:endParaRPr>
          </a:p>
          <a:p>
            <a:pPr indent="-228600" defTabSz="914400">
              <a:lnSpc>
                <a:spcPct val="90000"/>
              </a:lnSpc>
              <a:spcAft>
                <a:spcPts val="600"/>
              </a:spcAft>
              <a:buFont typeface="Arial" panose="020B0604020202020204" pitchFamily="34" charset="0"/>
              <a:buChar char="•"/>
            </a:pPr>
            <a:endParaRPr lang="en-US" sz="170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5" name="Freeform: Shape 15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5008" y="0"/>
            <a:ext cx="14170246"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7" name="Freeform: Shape 15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5304" y="0"/>
            <a:ext cx="14149654"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Working together until we come together!"/>
          <p:cNvSpPr txBox="1">
            <a:spLocks noGrp="1"/>
          </p:cNvSpPr>
          <p:nvPr>
            <p:ph type="title"/>
          </p:nvPr>
        </p:nvSpPr>
        <p:spPr>
          <a:xfrm>
            <a:off x="2167537" y="710991"/>
            <a:ext cx="13005196" cy="7107467"/>
          </a:xfrm>
          <a:prstGeom prst="rect">
            <a:avLst/>
          </a:prstGeom>
        </p:spPr>
        <p:txBody>
          <a:bodyPr vert="horz" lIns="91440" tIns="45720" rIns="91440" bIns="45720" rtlCol="0" anchor="ctr">
            <a:normAutofit/>
          </a:bodyPr>
          <a:lstStyle>
            <a:lvl1pPr>
              <a:defRPr sz="5400" cap="none" spc="215">
                <a:solidFill>
                  <a:srgbClr val="FFFFFF"/>
                </a:solidFill>
                <a:effectLst>
                  <a:outerShdw blurRad="25400" dist="27326" dir="16200000" rotWithShape="0">
                    <a:srgbClr val="000000">
                      <a:alpha val="50000"/>
                    </a:srgbClr>
                  </a:outerShdw>
                </a:effectLst>
              </a:defRPr>
            </a:lvl1pPr>
          </a:lstStyle>
          <a:p>
            <a:pPr algn="ctr" defTabSz="914400"/>
            <a:r>
              <a:rPr lang="en-US" sz="4000" b="1" kern="1200" dirty="0">
                <a:solidFill>
                  <a:schemeClr val="accent2"/>
                </a:solidFill>
                <a:effectLst/>
                <a:latin typeface="Avenir Next LT Pro"/>
                <a:ea typeface="+mj-ea"/>
                <a:cs typeface="+mj-cs"/>
              </a:rPr>
              <a:t>Face Masks</a:t>
            </a:r>
            <a:br>
              <a:rPr lang="en-US" sz="2600" kern="1200" dirty="0">
                <a:effectLst/>
                <a:ea typeface="+mj-ea"/>
                <a:cs typeface="+mj-cs"/>
              </a:rPr>
            </a:br>
            <a:br>
              <a:rPr lang="en-US" sz="2600" kern="1200" dirty="0">
                <a:effectLst/>
                <a:ea typeface="+mj-ea"/>
                <a:cs typeface="+mj-cs"/>
              </a:rPr>
            </a:br>
            <a:r>
              <a:rPr lang="en-US" sz="2600" kern="1200" dirty="0">
                <a:solidFill>
                  <a:schemeClr val="tx1"/>
                </a:solidFill>
                <a:effectLst/>
                <a:latin typeface="Avenir Next LT Pro"/>
                <a:ea typeface="+mj-ea"/>
                <a:cs typeface="+mj-cs"/>
              </a:rPr>
              <a:t>Properly worn face masks and physical distancing are widely accepted as effective barriers to germ spread. </a:t>
            </a:r>
            <a:br>
              <a:rPr lang="en-US" sz="2600" kern="1200" dirty="0">
                <a:effectLst/>
                <a:ea typeface="+mj-ea"/>
                <a:cs typeface="+mj-cs"/>
              </a:rPr>
            </a:br>
            <a:br>
              <a:rPr lang="en-US" sz="2600" kern="1200" dirty="0">
                <a:effectLst/>
                <a:ea typeface="+mj-ea"/>
                <a:cs typeface="+mj-cs"/>
              </a:rPr>
            </a:br>
            <a:br>
              <a:rPr lang="en-US" sz="2600" kern="1200" dirty="0">
                <a:effectLst/>
                <a:ea typeface="+mj-ea"/>
                <a:cs typeface="+mj-cs"/>
              </a:rPr>
            </a:br>
            <a:r>
              <a:rPr lang="en-US" sz="2600" kern="1200" dirty="0">
                <a:solidFill>
                  <a:schemeClr val="tx1"/>
                </a:solidFill>
                <a:effectLst/>
                <a:latin typeface="Avenir Next LT Pro"/>
                <a:ea typeface="+mj-ea"/>
                <a:cs typeface="+mj-cs"/>
              </a:rPr>
              <a:t>For reasons of safety and hygiene, we will be providing clean face masks for daily use. </a:t>
            </a:r>
            <a:r>
              <a:rPr lang="en-US" sz="2600" dirty="0">
                <a:solidFill>
                  <a:schemeClr val="tx1"/>
                </a:solidFill>
                <a:effectLst/>
                <a:latin typeface="Avenir Next LT Pro"/>
                <a:ea typeface="+mj-ea"/>
                <a:cs typeface="+mj-cs"/>
              </a:rPr>
              <a:t>Children will be handed with a new mask twice a day; one every morning at sign in and again after nap time. Also, mask will be provided to the children throughout the day as needed.  We</a:t>
            </a:r>
            <a:r>
              <a:rPr lang="en-US" sz="2600" kern="1200" dirty="0">
                <a:solidFill>
                  <a:schemeClr val="tx1"/>
                </a:solidFill>
                <a:effectLst/>
                <a:latin typeface="Avenir Next LT Pro"/>
                <a:ea typeface="+mj-ea"/>
                <a:cs typeface="+mj-cs"/>
              </a:rPr>
              <a:t> recognize the numerous challenges posed by face masks for our youngest children.</a:t>
            </a:r>
            <a:br>
              <a:rPr lang="en-US" sz="2600" kern="1200" dirty="0">
                <a:effectLst/>
                <a:ea typeface="+mj-ea"/>
                <a:cs typeface="+mj-cs"/>
              </a:rPr>
            </a:br>
            <a:br>
              <a:rPr lang="en-US" sz="2600" kern="1200" dirty="0">
                <a:effectLst/>
                <a:ea typeface="+mj-ea"/>
                <a:cs typeface="+mj-cs"/>
              </a:rPr>
            </a:br>
            <a:br>
              <a:rPr lang="en-US" sz="2600" kern="1200" dirty="0">
                <a:effectLst/>
                <a:ea typeface="+mj-ea"/>
                <a:cs typeface="+mj-cs"/>
              </a:rPr>
            </a:br>
            <a:r>
              <a:rPr lang="en-US" sz="2600" kern="1200" dirty="0">
                <a:solidFill>
                  <a:schemeClr val="tx1"/>
                </a:solidFill>
                <a:effectLst/>
                <a:latin typeface="Avenir Next LT Pro"/>
                <a:ea typeface="+mj-ea"/>
                <a:cs typeface="+mj-cs"/>
              </a:rPr>
              <a:t>All children must wear face masks when on campus, except while eating, napping and during designated outdoor space. “Mask breaks” will be provided as needed when children are physically distanced and or playing in their individual space. </a:t>
            </a:r>
          </a:p>
        </p:txBody>
      </p:sp>
      <p:sp>
        <p:nvSpPr>
          <p:cNvPr id="159" name="Rectangle 15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8780" y="7857473"/>
            <a:ext cx="6762702" cy="39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43F2AA0-B46A-D045-AAB1-02F2D6037662}"/>
              </a:ext>
            </a:extLst>
          </p:cNvPr>
          <p:cNvPicPr>
            <a:picLocks noChangeAspect="1"/>
          </p:cNvPicPr>
          <p:nvPr/>
        </p:nvPicPr>
        <p:blipFill>
          <a:blip r:embed="rId2"/>
          <a:stretch>
            <a:fillRect/>
          </a:stretch>
        </p:blipFill>
        <p:spPr>
          <a:xfrm>
            <a:off x="8253426" y="8062182"/>
            <a:ext cx="837819" cy="980427"/>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5" name="Freeform: Shape 15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5008" y="0"/>
            <a:ext cx="14170246"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7" name="Freeform: Shape 15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5304" y="0"/>
            <a:ext cx="14149654"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Working together until we come together!"/>
          <p:cNvSpPr txBox="1">
            <a:spLocks noGrp="1"/>
          </p:cNvSpPr>
          <p:nvPr>
            <p:ph type="title"/>
          </p:nvPr>
        </p:nvSpPr>
        <p:spPr>
          <a:xfrm>
            <a:off x="2262853" y="703385"/>
            <a:ext cx="12814555" cy="7193102"/>
          </a:xfrm>
          <a:prstGeom prst="rect">
            <a:avLst/>
          </a:prstGeom>
        </p:spPr>
        <p:txBody>
          <a:bodyPr vert="horz" lIns="91440" tIns="45720" rIns="91440" bIns="45720" rtlCol="0" anchor="ctr">
            <a:noAutofit/>
          </a:bodyPr>
          <a:lstStyle>
            <a:lvl1pPr>
              <a:defRPr sz="5400" cap="none" spc="215">
                <a:solidFill>
                  <a:srgbClr val="FFFFFF"/>
                </a:solidFill>
                <a:effectLst>
                  <a:outerShdw blurRad="25400" dist="27326" dir="16200000" rotWithShape="0">
                    <a:srgbClr val="000000">
                      <a:alpha val="50000"/>
                    </a:srgbClr>
                  </a:outerShdw>
                </a:effectLst>
              </a:defRPr>
            </a:lvl1pPr>
          </a:lstStyle>
          <a:p>
            <a:pPr algn="ctr"/>
            <a:r>
              <a:rPr lang="en-US" sz="3600" b="1" kern="1200" dirty="0">
                <a:solidFill>
                  <a:schemeClr val="accent2"/>
                </a:solidFill>
                <a:effectLst/>
                <a:latin typeface="Avenir Next LT Pro"/>
                <a:ea typeface="+mj-ea"/>
                <a:cs typeface="+mj-cs"/>
              </a:rPr>
              <a:t>Hygiene &amp; Disinfecting</a:t>
            </a:r>
            <a:br>
              <a:rPr lang="en-US" sz="2300" kern="1200" dirty="0">
                <a:effectLst/>
                <a:latin typeface="+mj-lt"/>
                <a:ea typeface="+mj-ea"/>
                <a:cs typeface="+mj-cs"/>
              </a:rPr>
            </a:br>
            <a:br>
              <a:rPr lang="en-US" sz="2000" dirty="0">
                <a:effectLst/>
              </a:rPr>
            </a:br>
            <a:r>
              <a:rPr lang="en-US" sz="2000" dirty="0">
                <a:solidFill>
                  <a:schemeClr val="tx1"/>
                </a:solidFill>
                <a:effectLst/>
                <a:latin typeface="Avenir Next LT Pro"/>
              </a:rPr>
              <a:t>The center established personal hygiene expectations are that all children and staff will wash their hands and sanitize regularly, especially when entering the classroom in the mornings, before/after eating, after outside time, after using the restroom, and after coughing into one’s hands or blowing one’s nose. We have added indoor/outdoor handwashing stations throughout campus to enable additional supervised hand washing for children.</a:t>
            </a:r>
            <a:br>
              <a:rPr lang="en-US" sz="2000" dirty="0">
                <a:effectLst/>
              </a:rPr>
            </a:br>
            <a:br>
              <a:rPr lang="en-US" sz="2000" dirty="0">
                <a:effectLst/>
              </a:rPr>
            </a:br>
            <a:r>
              <a:rPr lang="en-US" sz="2000" dirty="0">
                <a:solidFill>
                  <a:schemeClr val="tx1"/>
                </a:solidFill>
                <a:effectLst/>
                <a:latin typeface="Avenir Next LT Pro"/>
              </a:rPr>
              <a:t>Throughout the day, all surfaces will be wiped down with disinfectant (examples: playground equipment, doorknobs, tables, etc.). At the end of the day, all class spaces will be disinfected with </a:t>
            </a:r>
            <a:r>
              <a:rPr lang="en-US" sz="2000" dirty="0" err="1">
                <a:solidFill>
                  <a:schemeClr val="tx1"/>
                </a:solidFill>
                <a:effectLst/>
                <a:latin typeface="Avenir Next LT Pro"/>
              </a:rPr>
              <a:t>eClorox</a:t>
            </a:r>
            <a:r>
              <a:rPr lang="en-US" sz="2000" dirty="0">
                <a:solidFill>
                  <a:schemeClr val="tx1"/>
                </a:solidFill>
                <a:effectLst/>
                <a:latin typeface="Avenir Next LT Pro"/>
              </a:rPr>
              <a:t> 360 electrostatic sprayer in preparation for the following school day.</a:t>
            </a:r>
            <a:br>
              <a:rPr lang="en-US" sz="2000" dirty="0">
                <a:effectLst/>
              </a:rPr>
            </a:br>
            <a:br>
              <a:rPr lang="en-US" sz="2000" dirty="0">
                <a:effectLst/>
              </a:rPr>
            </a:br>
            <a:r>
              <a:rPr lang="en-US" sz="2000" dirty="0">
                <a:solidFill>
                  <a:schemeClr val="tx1"/>
                </a:solidFill>
                <a:effectLst/>
                <a:latin typeface="Avenir Next LT Pro"/>
              </a:rPr>
              <a:t>Staff will take full advantage of our outdoor space for instruction, mealtimes, and downtime for children.</a:t>
            </a:r>
            <a:br>
              <a:rPr lang="en-US" sz="2000" dirty="0">
                <a:effectLst/>
              </a:rPr>
            </a:br>
            <a:br>
              <a:rPr lang="en-US" sz="2000" dirty="0">
                <a:effectLst/>
              </a:rPr>
            </a:br>
            <a:r>
              <a:rPr lang="en-US" sz="2000" dirty="0">
                <a:solidFill>
                  <a:schemeClr val="tx1"/>
                </a:solidFill>
                <a:effectLst/>
                <a:latin typeface="Avenir Next LT Pro"/>
              </a:rPr>
              <a:t>All HVAC filters will be replaced with MERV-13 rated filters for enhanced air filtering and have NPBI technology system that safely cleans all indoor learning spaces.</a:t>
            </a:r>
            <a:endParaRPr lang="en-US" sz="2200" kern="1200" dirty="0">
              <a:solidFill>
                <a:schemeClr val="tx1"/>
              </a:solidFill>
              <a:effectLst/>
              <a:latin typeface="Avenir Next LT Pro"/>
              <a:ea typeface="+mj-ea"/>
              <a:cs typeface="+mj-cs"/>
            </a:endParaRPr>
          </a:p>
        </p:txBody>
      </p:sp>
      <p:sp>
        <p:nvSpPr>
          <p:cNvPr id="159" name="Rectangle 15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8780" y="7857473"/>
            <a:ext cx="6762702" cy="39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ECFE819-BAAC-A348-BF5A-3EECDEEDD86D}"/>
              </a:ext>
            </a:extLst>
          </p:cNvPr>
          <p:cNvPicPr>
            <a:picLocks noChangeAspect="1"/>
          </p:cNvPicPr>
          <p:nvPr/>
        </p:nvPicPr>
        <p:blipFill>
          <a:blip r:embed="rId3"/>
          <a:stretch>
            <a:fillRect/>
          </a:stretch>
        </p:blipFill>
        <p:spPr>
          <a:xfrm>
            <a:off x="8181249" y="8072451"/>
            <a:ext cx="977764" cy="977764"/>
          </a:xfrm>
          <a:prstGeom prst="rect">
            <a:avLst/>
          </a:prstGeom>
        </p:spPr>
      </p:pic>
    </p:spTree>
    <p:extLst>
      <p:ext uri="{BB962C8B-B14F-4D97-AF65-F5344CB8AC3E}">
        <p14:creationId xmlns:p14="http://schemas.microsoft.com/office/powerpoint/2010/main" val="11728914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1A671DE-D529-4A2A-A35D-E97400239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2A2607-D354-D349-B95B-392C927C2874}"/>
              </a:ext>
            </a:extLst>
          </p:cNvPr>
          <p:cNvSpPr>
            <a:spLocks noGrp="1"/>
          </p:cNvSpPr>
          <p:nvPr>
            <p:ph type="title"/>
          </p:nvPr>
        </p:nvSpPr>
        <p:spPr>
          <a:xfrm>
            <a:off x="9050716" y="263856"/>
            <a:ext cx="7037008" cy="1441896"/>
          </a:xfrm>
        </p:spPr>
        <p:txBody>
          <a:bodyPr vert="horz" lIns="91440" tIns="45720" rIns="91440" bIns="45720" rtlCol="0" anchor="b">
            <a:normAutofit/>
          </a:bodyPr>
          <a:lstStyle/>
          <a:p>
            <a:pPr defTabSz="914400"/>
            <a:r>
              <a:rPr lang="en-US" sz="4400" b="1">
                <a:solidFill>
                  <a:schemeClr val="accent2"/>
                </a:solidFill>
              </a:rPr>
              <a:t>Arrival &amp; Dismissal</a:t>
            </a:r>
            <a:endParaRPr lang="en-US" sz="4400" b="1" kern="1200">
              <a:solidFill>
                <a:schemeClr val="accent2"/>
              </a:solidFill>
              <a:latin typeface="+mj-lt"/>
              <a:ea typeface="+mj-ea"/>
              <a:cs typeface="+mj-cs"/>
            </a:endParaRPr>
          </a:p>
        </p:txBody>
      </p:sp>
      <p:sp>
        <p:nvSpPr>
          <p:cNvPr id="9" name="Freeform: Shape 8">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13505" y="1"/>
            <a:ext cx="1614365"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 name="Straight Connector 10">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86111" y="1811578"/>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3" name="Block Arc 12">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20380" y="1966021"/>
            <a:ext cx="3395698" cy="3395801"/>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Shape 14">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95808" y="0"/>
            <a:ext cx="3292902" cy="2205855"/>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sp>
        <p:nvSpPr>
          <p:cNvPr id="17" name="Oval 16">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4366" y="3336300"/>
            <a:ext cx="1155487" cy="1155451"/>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48292"/>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29161" y="7058019"/>
            <a:ext cx="3759549" cy="2695582"/>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27948" flipH="1">
            <a:off x="3284711" y="5895284"/>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3D4E056B-0F02-154D-BA48-E92148DD8C1E}"/>
              </a:ext>
            </a:extLst>
          </p:cNvPr>
          <p:cNvSpPr txBox="1"/>
          <p:nvPr/>
        </p:nvSpPr>
        <p:spPr>
          <a:xfrm>
            <a:off x="9050716" y="1700228"/>
            <a:ext cx="7037008" cy="6986528"/>
          </a:xfrm>
          <a:prstGeom prst="rect">
            <a:avLst/>
          </a:prstGeom>
          <a:noFill/>
        </p:spPr>
        <p:txBody>
          <a:bodyPr wrap="square" lIns="91440" tIns="45720" rIns="91440" bIns="45720" rtlCol="0" anchor="t">
            <a:spAutoFit/>
          </a:bodyPr>
          <a:lstStyle/>
          <a:p>
            <a:pPr>
              <a:spcAft>
                <a:spcPts val="600"/>
              </a:spcAft>
            </a:pPr>
            <a:r>
              <a:rPr lang="en-US" sz="2400" b="1" dirty="0">
                <a:latin typeface="Avenir Next LT Pro"/>
              </a:rPr>
              <a:t>Morning Drop-off</a:t>
            </a:r>
            <a:endParaRPr lang="en-US" sz="2400" dirty="0">
              <a:latin typeface="Avenir Next LT Pro"/>
            </a:endParaRPr>
          </a:p>
          <a:p>
            <a:pPr>
              <a:spcAft>
                <a:spcPts val="600"/>
              </a:spcAft>
            </a:pPr>
            <a:r>
              <a:rPr lang="en-US" sz="2000" dirty="0">
                <a:latin typeface="Avenir Next LT Pro"/>
              </a:rPr>
              <a:t>Arrival and drop off-times will be staggered as consistently as practicable.  To ensure safety and social distancing parents/caregiver will be reminded that all visits should be as brief as possible and to wear mask.  Upon arrival children will go thought the daily health screening process and have their hands wash. The child will then be handed with a new disposable face mask before the teacher walks the child to their assigned classroom. </a:t>
            </a:r>
            <a:br>
              <a:rPr lang="en-US" sz="2000" dirty="0">
                <a:latin typeface="Avenir Next LT Pro" panose="020B0504020202020204" pitchFamily="34" charset="77"/>
              </a:rPr>
            </a:br>
            <a:endParaRPr lang="en-US" sz="2000">
              <a:latin typeface="Avenir Next LT Pro" panose="020B0504020202020204" pitchFamily="34" charset="77"/>
            </a:endParaRPr>
          </a:p>
          <a:p>
            <a:pPr>
              <a:spcAft>
                <a:spcPts val="600"/>
              </a:spcAft>
            </a:pPr>
            <a:r>
              <a:rPr lang="en-US" sz="2400" b="1" dirty="0">
                <a:latin typeface="Avenir Next LT Pro"/>
              </a:rPr>
              <a:t>Afternoon Pick-up</a:t>
            </a:r>
            <a:endParaRPr lang="en-US" sz="2400" dirty="0">
              <a:latin typeface="Avenir Next LT Pro"/>
            </a:endParaRPr>
          </a:p>
          <a:p>
            <a:pPr>
              <a:spcAft>
                <a:spcPts val="600"/>
              </a:spcAft>
            </a:pPr>
            <a:r>
              <a:rPr lang="en-US" sz="2000" dirty="0">
                <a:latin typeface="Avenir Next LT Pro"/>
              </a:rPr>
              <a:t>Classroom teacher will receive notification of the parent’s arrival. The teacher will walk the child to the front gate.</a:t>
            </a:r>
            <a:br>
              <a:rPr lang="en-US" sz="2000" dirty="0">
                <a:latin typeface="Avenir Next LT Pro" panose="020B0504020202020204" pitchFamily="34" charset="77"/>
              </a:rPr>
            </a:br>
            <a:endParaRPr lang="en-US" sz="2000">
              <a:latin typeface="Avenir Next LT Pro" panose="020B0504020202020204" pitchFamily="34" charset="77"/>
            </a:endParaRPr>
          </a:p>
          <a:p>
            <a:pPr>
              <a:spcAft>
                <a:spcPts val="600"/>
              </a:spcAft>
            </a:pPr>
            <a:r>
              <a:rPr lang="en-US" sz="2000" dirty="0">
                <a:latin typeface="Avenir Next LT Pro"/>
              </a:rPr>
              <a:t>When possible, the same parent/caregiver should drop off and pick up their child every day (to avoid designating those who are at high risk). Parents will need to call/email and notify the office ahead if picking-up/drop-off person has changed. Photo ID will be required of the person who will be </a:t>
            </a:r>
            <a:r>
              <a:rPr lang="en-US" sz="2000" dirty="0">
                <a:latin typeface="Avenir Next LT Pro"/>
                <a:ea typeface="+mn-lt"/>
                <a:cs typeface="+mn-lt"/>
              </a:rPr>
              <a:t>picking-up/dropping-off </a:t>
            </a:r>
            <a:r>
              <a:rPr lang="en-US" sz="2000" dirty="0">
                <a:latin typeface="Calibri"/>
                <a:ea typeface="+mn-lt"/>
                <a:cs typeface="+mn-lt"/>
              </a:rPr>
              <a:t> </a:t>
            </a:r>
            <a:r>
              <a:rPr lang="en-US" sz="2000" dirty="0">
                <a:latin typeface="Calibri"/>
                <a:cs typeface="Calibri"/>
              </a:rPr>
              <a:t>the child. </a:t>
            </a:r>
            <a:r>
              <a:rPr lang="en-US" sz="2000" dirty="0">
                <a:latin typeface="Avenir Next LT Pro"/>
                <a:cs typeface="Calibri"/>
              </a:rPr>
              <a:t> </a:t>
            </a:r>
            <a:r>
              <a:rPr lang="en-US" sz="2000" dirty="0">
                <a:latin typeface="Avenir Next LT Pro"/>
              </a:rPr>
              <a:t>Staff will escort the child for arrival and departure. </a:t>
            </a:r>
          </a:p>
        </p:txBody>
      </p:sp>
      <p:pic>
        <p:nvPicPr>
          <p:cNvPr id="5" name="Graphic 4" descr="Woman with baby with solid fill">
            <a:extLst>
              <a:ext uri="{FF2B5EF4-FFF2-40B4-BE49-F238E27FC236}">
                <a16:creationId xmlns:a16="http://schemas.microsoft.com/office/drawing/2014/main" id="{94600B49-CC09-3840-924A-D49C1EC86A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5808" y="1508871"/>
            <a:ext cx="914400" cy="914400"/>
          </a:xfrm>
          <a:prstGeom prst="rect">
            <a:avLst/>
          </a:prstGeom>
        </p:spPr>
      </p:pic>
      <p:pic>
        <p:nvPicPr>
          <p:cNvPr id="8" name="Graphic 7" descr="Man with baby with solid fill">
            <a:extLst>
              <a:ext uri="{FF2B5EF4-FFF2-40B4-BE49-F238E27FC236}">
                <a16:creationId xmlns:a16="http://schemas.microsoft.com/office/drawing/2014/main" id="{2F343B61-4EDA-AE4A-A38E-7C3D920EF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70670" y="5848292"/>
            <a:ext cx="914400" cy="914400"/>
          </a:xfrm>
          <a:prstGeom prst="rect">
            <a:avLst/>
          </a:prstGeom>
        </p:spPr>
      </p:pic>
      <p:pic>
        <p:nvPicPr>
          <p:cNvPr id="12" name="Graphic 11" descr="Man with kid outline">
            <a:extLst>
              <a:ext uri="{FF2B5EF4-FFF2-40B4-BE49-F238E27FC236}">
                <a16:creationId xmlns:a16="http://schemas.microsoft.com/office/drawing/2014/main" id="{4CCFCE04-5AA5-6D46-983D-ED0FADBA54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7744" y="471228"/>
            <a:ext cx="914400" cy="914400"/>
          </a:xfrm>
          <a:prstGeom prst="rect">
            <a:avLst/>
          </a:prstGeom>
        </p:spPr>
      </p:pic>
    </p:spTree>
    <p:extLst>
      <p:ext uri="{BB962C8B-B14F-4D97-AF65-F5344CB8AC3E}">
        <p14:creationId xmlns:p14="http://schemas.microsoft.com/office/powerpoint/2010/main" val="380742356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Arc 116">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5590939" y="926653"/>
            <a:ext cx="5807549" cy="5807726"/>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itle 2">
            <a:extLst>
              <a:ext uri="{FF2B5EF4-FFF2-40B4-BE49-F238E27FC236}">
                <a16:creationId xmlns:a16="http://schemas.microsoft.com/office/drawing/2014/main" id="{E17E3B2D-4B5F-084E-BD8D-A88F68DA6977}"/>
              </a:ext>
            </a:extLst>
          </p:cNvPr>
          <p:cNvSpPr>
            <a:spLocks noGrp="1"/>
          </p:cNvSpPr>
          <p:nvPr>
            <p:ph type="title"/>
          </p:nvPr>
        </p:nvSpPr>
        <p:spPr>
          <a:xfrm>
            <a:off x="1192143" y="519288"/>
            <a:ext cx="14955975" cy="1885246"/>
          </a:xfrm>
        </p:spPr>
        <p:txBody>
          <a:bodyPr>
            <a:normAutofit/>
          </a:bodyPr>
          <a:lstStyle/>
          <a:p>
            <a:r>
              <a:rPr lang="en-US" b="1">
                <a:solidFill>
                  <a:schemeClr val="accent2"/>
                </a:solidFill>
              </a:rPr>
              <a:t>Daily Screening</a:t>
            </a:r>
          </a:p>
        </p:txBody>
      </p:sp>
      <p:sp>
        <p:nvSpPr>
          <p:cNvPr id="4" name="Content Placeholder 3">
            <a:extLst>
              <a:ext uri="{FF2B5EF4-FFF2-40B4-BE49-F238E27FC236}">
                <a16:creationId xmlns:a16="http://schemas.microsoft.com/office/drawing/2014/main" id="{8FD5906F-0D33-5448-B223-70EA3184DD1A}"/>
              </a:ext>
            </a:extLst>
          </p:cNvPr>
          <p:cNvSpPr>
            <a:spLocks noGrp="1"/>
          </p:cNvSpPr>
          <p:nvPr>
            <p:ph idx="1"/>
          </p:nvPr>
        </p:nvSpPr>
        <p:spPr>
          <a:xfrm>
            <a:off x="1192142" y="2404534"/>
            <a:ext cx="8920111" cy="6380480"/>
          </a:xfrm>
        </p:spPr>
        <p:txBody>
          <a:bodyPr>
            <a:normAutofit/>
          </a:bodyPr>
          <a:lstStyle/>
          <a:p>
            <a:pPr>
              <a:lnSpc>
                <a:spcPct val="100000"/>
              </a:lnSpc>
            </a:pPr>
            <a:r>
              <a:rPr lang="en-US" sz="2200"/>
              <a:t>Daily Health Screening will take place every day before entry for COVID-19 symptoms. The site will follow DPH guidance on </a:t>
            </a:r>
            <a:r>
              <a:rPr lang="en-US" sz="2200">
                <a:hlinkClick r:id="rId2"/>
              </a:rPr>
              <a:t>Decision Pathways </a:t>
            </a:r>
            <a:r>
              <a:rPr lang="en-US" sz="2200"/>
              <a:t>for persons who screen positive for symptoms before entry to the center.</a:t>
            </a:r>
          </a:p>
          <a:p>
            <a:pPr>
              <a:lnSpc>
                <a:spcPct val="100000"/>
              </a:lnSpc>
            </a:pPr>
            <a:r>
              <a:rPr lang="en-US" sz="2200"/>
              <a:t>Temperatures of all children will be taken upon arrival each day. Use OSHA PPE guidelines for temperature checks. Temperatures will be logged daily. If symptoms are present, the child will not be allowed to enter the center. The parent/guardian will be expected take the child to a physician for further evaluation and return to school with physician verification. </a:t>
            </a:r>
          </a:p>
          <a:p>
            <a:pPr>
              <a:lnSpc>
                <a:spcPct val="100000"/>
              </a:lnSpc>
            </a:pPr>
            <a:r>
              <a:rPr lang="en-US" sz="2200"/>
              <a:t>Children will be monitored throughout the day for possible signs of illness.</a:t>
            </a:r>
          </a:p>
          <a:p>
            <a:pPr>
              <a:lnSpc>
                <a:spcPct val="100000"/>
              </a:lnSpc>
            </a:pPr>
            <a:r>
              <a:rPr lang="en-US" sz="2200"/>
              <a:t>Staff will document/track incidents of possible exposure and notify local health officials, staff, and families immediately of any possible cases of COVID-19 while maintaining confidentiality as required by the Americans with Disabilities Act (ADA). </a:t>
            </a:r>
          </a:p>
        </p:txBody>
      </p:sp>
      <p:sp>
        <p:nvSpPr>
          <p:cNvPr id="119" name="Oval 1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85541" y="7435416"/>
            <a:ext cx="1574791" cy="15320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Clipboard Partially Checked with solid fill">
            <a:extLst>
              <a:ext uri="{FF2B5EF4-FFF2-40B4-BE49-F238E27FC236}">
                <a16:creationId xmlns:a16="http://schemas.microsoft.com/office/drawing/2014/main" id="{9D21AE95-2FC7-AE43-AABB-C949EF7781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5086" y="2780782"/>
            <a:ext cx="6004232" cy="6004232"/>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pic>
        <p:nvPicPr>
          <p:cNvPr id="11" name="Graphic 10" descr="Thermometer with solid fill">
            <a:extLst>
              <a:ext uri="{FF2B5EF4-FFF2-40B4-BE49-F238E27FC236}">
                <a16:creationId xmlns:a16="http://schemas.microsoft.com/office/drawing/2014/main" id="{D96DA5E4-1876-5246-8177-6CA0F540D4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86554" y="7612250"/>
            <a:ext cx="1172764" cy="1172764"/>
          </a:xfrm>
          <a:prstGeom prst="rect">
            <a:avLst/>
          </a:prstGeom>
        </p:spPr>
      </p:pic>
    </p:spTree>
    <p:extLst>
      <p:ext uri="{BB962C8B-B14F-4D97-AF65-F5344CB8AC3E}">
        <p14:creationId xmlns:p14="http://schemas.microsoft.com/office/powerpoint/2010/main" val="237384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otoPortfolio">
  <a:themeElements>
    <a:clrScheme name="PhotoPortfolio">
      <a:dk1>
        <a:srgbClr val="000000"/>
      </a:dk1>
      <a:lt1>
        <a:srgbClr val="FFFFFF"/>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239</TotalTime>
  <Words>2545</Words>
  <Application>Microsoft Macintosh PowerPoint</Application>
  <PresentationFormat>Custom</PresentationFormat>
  <Paragraphs>161</Paragraphs>
  <Slides>21</Slides>
  <Notes>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Arial,Sans-Serif</vt:lpstr>
      <vt:lpstr>Arial</vt:lpstr>
      <vt:lpstr>Avenir Next LT Pro</vt:lpstr>
      <vt:lpstr>Calibri</vt:lpstr>
      <vt:lpstr>Calibri Light</vt:lpstr>
      <vt:lpstr>Office Theme</vt:lpstr>
      <vt:lpstr>Guide to Reopening 2021- 2022</vt:lpstr>
      <vt:lpstr>PowerPoint Presentation</vt:lpstr>
      <vt:lpstr>Contents</vt:lpstr>
      <vt:lpstr>PowerPoint Presentation</vt:lpstr>
      <vt:lpstr>Our commitment to safety</vt:lpstr>
      <vt:lpstr>Face Masks  Properly worn face masks and physical distancing are widely accepted as effective barriers to germ spread.    For reasons of safety and hygiene, we will be providing clean face masks for daily use. Children will be handed with a new mask twice a day; one every morning at sign in and again after nap time. Also, mask will be provided to the children throughout the day as needed.  We recognize the numerous challenges posed by face masks for our youngest children.   All children must wear face masks when on campus, except while eating, napping and during designated outdoor space. “Mask breaks” will be provided as needed when children are physically distanced and or playing in their individual space. </vt:lpstr>
      <vt:lpstr>Hygiene &amp; Disinfecting  The center established personal hygiene expectations are that all children and staff will wash their hands and sanitize regularly, especially when entering the classroom in the mornings, before/after eating, after outside time, after using the restroom, and after coughing into one’s hands or blowing one’s nose. We have added indoor/outdoor handwashing stations throughout campus to enable additional supervised hand washing for children.  Throughout the day, all surfaces will be wiped down with disinfectant (examples: playground equipment, doorknobs, tables, etc.). At the end of the day, all class spaces will be disinfected with eClorox 360 electrostatic sprayer in preparation for the following school day.  Staff will take full advantage of our outdoor space for instruction, mealtimes, and downtime for children.  All HVAC filters will be replaced with MERV-13 rated filters for enhanced air filtering and have NPBI technology system that safely cleans all indoor learning spaces.</vt:lpstr>
      <vt:lpstr>Arrival &amp; Dismissal</vt:lpstr>
      <vt:lpstr>Daily Screening</vt:lpstr>
      <vt:lpstr>Classroom Space</vt:lpstr>
      <vt:lpstr>Meals</vt:lpstr>
      <vt:lpstr>Schedule</vt:lpstr>
      <vt:lpstr>Community</vt:lpstr>
      <vt:lpstr>College Students</vt:lpstr>
      <vt:lpstr>Covid-19 Virus</vt:lpstr>
      <vt:lpstr>Symptom response</vt:lpstr>
      <vt:lpstr>Exposure response</vt:lpstr>
      <vt:lpstr>Symptom response</vt:lpstr>
      <vt:lpstr>Non-essential visitors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Glendale community college   Child Development Center</dc:title>
  <cp:lastModifiedBy>Deborah Park</cp:lastModifiedBy>
  <cp:revision>226</cp:revision>
  <cp:lastPrinted>2021-04-13T04:07:09Z</cp:lastPrinted>
  <dcterms:modified xsi:type="dcterms:W3CDTF">2021-09-13T21:13:07Z</dcterms:modified>
</cp:coreProperties>
</file>