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7" r:id="rId3"/>
    <p:sldId id="269" r:id="rId4"/>
    <p:sldId id="297" r:id="rId5"/>
    <p:sldId id="298" r:id="rId6"/>
    <p:sldId id="299" r:id="rId7"/>
    <p:sldId id="268" r:id="rId8"/>
    <p:sldId id="264" r:id="rId9"/>
    <p:sldId id="294" r:id="rId10"/>
    <p:sldId id="293" r:id="rId11"/>
    <p:sldId id="265" r:id="rId12"/>
    <p:sldId id="263" r:id="rId13"/>
    <p:sldId id="281" r:id="rId14"/>
    <p:sldId id="270" r:id="rId15"/>
    <p:sldId id="273" r:id="rId16"/>
    <p:sldId id="276" r:id="rId17"/>
    <p:sldId id="257" r:id="rId18"/>
    <p:sldId id="271" r:id="rId19"/>
    <p:sldId id="258" r:id="rId20"/>
    <p:sldId id="259" r:id="rId21"/>
    <p:sldId id="260" r:id="rId22"/>
    <p:sldId id="261" r:id="rId23"/>
    <p:sldId id="262" r:id="rId24"/>
    <p:sldId id="292" r:id="rId25"/>
    <p:sldId id="291" r:id="rId26"/>
    <p:sldId id="280" r:id="rId27"/>
    <p:sldId id="300" r:id="rId28"/>
    <p:sldId id="301" r:id="rId29"/>
    <p:sldId id="274" r:id="rId30"/>
    <p:sldId id="282" r:id="rId31"/>
    <p:sldId id="285" r:id="rId32"/>
    <p:sldId id="286" r:id="rId33"/>
    <p:sldId id="287" r:id="rId34"/>
    <p:sldId id="288" r:id="rId35"/>
    <p:sldId id="283" r:id="rId36"/>
    <p:sldId id="289" r:id="rId37"/>
    <p:sldId id="278" r:id="rId38"/>
    <p:sldId id="277" r:id="rId39"/>
    <p:sldId id="295" r:id="rId40"/>
    <p:sldId id="290" r:id="rId41"/>
    <p:sldId id="302" r:id="rId42"/>
    <p:sldId id="296" r:id="rId43"/>
    <p:sldId id="266"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7" autoAdjust="0"/>
    <p:restoredTop sz="94660"/>
  </p:normalViewPr>
  <p:slideViewPr>
    <p:cSldViewPr snapToGrid="0">
      <p:cViewPr varScale="1">
        <p:scale>
          <a:sx n="72" d="100"/>
          <a:sy n="72" d="100"/>
        </p:scale>
        <p:origin x="4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210133-EB4A-4552-936E-C4D31E94CF7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85A36849-E3B3-4BD2-815B-3419395B7BC7}">
      <dgm:prSet phldrT="[Text]"/>
      <dgm:spPr/>
      <dgm:t>
        <a:bodyPr/>
        <a:lstStyle/>
        <a:p>
          <a:r>
            <a:rPr lang="en-US" dirty="0"/>
            <a:t>Feeling Euphoric and Focused</a:t>
          </a:r>
        </a:p>
      </dgm:t>
    </dgm:pt>
    <dgm:pt modelId="{25F07418-E551-468C-AD03-B53528339D79}" type="parTrans" cxnId="{E154F81F-B349-4F82-897F-4EC731B6C1C7}">
      <dgm:prSet/>
      <dgm:spPr/>
      <dgm:t>
        <a:bodyPr/>
        <a:lstStyle/>
        <a:p>
          <a:endParaRPr lang="en-US"/>
        </a:p>
      </dgm:t>
    </dgm:pt>
    <dgm:pt modelId="{74130362-B21D-45D5-B032-1AF9779ACC42}" type="sibTrans" cxnId="{E154F81F-B349-4F82-897F-4EC731B6C1C7}">
      <dgm:prSet/>
      <dgm:spPr/>
      <dgm:t>
        <a:bodyPr/>
        <a:lstStyle/>
        <a:p>
          <a:endParaRPr lang="en-US"/>
        </a:p>
      </dgm:t>
    </dgm:pt>
    <dgm:pt modelId="{2096D755-3B4C-4CB0-BAA3-7B11FC183A6E}">
      <dgm:prSet phldrT="[Text]" custT="1"/>
      <dgm:spPr/>
      <dgm:t>
        <a:bodyPr/>
        <a:lstStyle/>
        <a:p>
          <a:r>
            <a:rPr lang="en-US" sz="2000" dirty="0" err="1"/>
            <a:t>Benzeprine</a:t>
          </a:r>
          <a:endParaRPr lang="en-US" sz="2000" dirty="0"/>
        </a:p>
        <a:p>
          <a:r>
            <a:rPr lang="en-US" sz="1800" dirty="0"/>
            <a:t>Cold &amp; Asthma</a:t>
          </a:r>
        </a:p>
        <a:p>
          <a:r>
            <a:rPr lang="en-US" sz="2000" dirty="0"/>
            <a:t>20’s/30’s </a:t>
          </a:r>
        </a:p>
      </dgm:t>
    </dgm:pt>
    <dgm:pt modelId="{AA80A15B-6E14-4CD6-AC41-D752EF6CE1F3}" type="parTrans" cxnId="{794D4460-1048-4176-89A3-764C47C403C8}">
      <dgm:prSet/>
      <dgm:spPr/>
      <dgm:t>
        <a:bodyPr/>
        <a:lstStyle/>
        <a:p>
          <a:endParaRPr lang="en-US"/>
        </a:p>
      </dgm:t>
    </dgm:pt>
    <dgm:pt modelId="{49BD5BCF-434C-43E2-9C51-8874B0673691}" type="sibTrans" cxnId="{794D4460-1048-4176-89A3-764C47C403C8}">
      <dgm:prSet/>
      <dgm:spPr/>
      <dgm:t>
        <a:bodyPr/>
        <a:lstStyle/>
        <a:p>
          <a:endParaRPr lang="en-US"/>
        </a:p>
      </dgm:t>
    </dgm:pt>
    <dgm:pt modelId="{51593BD7-4CD4-433D-A396-532E09EDAC52}">
      <dgm:prSet phldrT="[Text]"/>
      <dgm:spPr/>
      <dgm:t>
        <a:bodyPr/>
        <a:lstStyle/>
        <a:p>
          <a:r>
            <a:rPr lang="en-US" dirty="0"/>
            <a:t>“War &amp; Drugs” </a:t>
          </a:r>
        </a:p>
        <a:p>
          <a:r>
            <a:rPr lang="en-US" dirty="0"/>
            <a:t>30/40’s</a:t>
          </a:r>
        </a:p>
      </dgm:t>
    </dgm:pt>
    <dgm:pt modelId="{6017C303-1CAE-4636-BEC6-7205CFB3CEB2}" type="parTrans" cxnId="{24EABFE9-2F87-4933-8FA3-D2AC0D694493}">
      <dgm:prSet/>
      <dgm:spPr/>
      <dgm:t>
        <a:bodyPr/>
        <a:lstStyle/>
        <a:p>
          <a:endParaRPr lang="en-US"/>
        </a:p>
      </dgm:t>
    </dgm:pt>
    <dgm:pt modelId="{C98EF152-6738-4D18-A1AE-3060B7DD817E}" type="sibTrans" cxnId="{24EABFE9-2F87-4933-8FA3-D2AC0D694493}">
      <dgm:prSet/>
      <dgm:spPr/>
      <dgm:t>
        <a:bodyPr/>
        <a:lstStyle/>
        <a:p>
          <a:endParaRPr lang="en-US"/>
        </a:p>
      </dgm:t>
    </dgm:pt>
    <dgm:pt modelId="{C53489AE-663D-441F-B942-692630829D2B}">
      <dgm:prSet phldrT="[Text]"/>
      <dgm:spPr/>
      <dgm:t>
        <a:bodyPr/>
        <a:lstStyle/>
        <a:p>
          <a:endParaRPr lang="en-US" dirty="0"/>
        </a:p>
        <a:p>
          <a:r>
            <a:rPr lang="en-US" dirty="0"/>
            <a:t>“Happy Wife, Happy Life”</a:t>
          </a:r>
        </a:p>
        <a:p>
          <a:r>
            <a:rPr lang="en-US" dirty="0"/>
            <a:t>60’S</a:t>
          </a:r>
        </a:p>
        <a:p>
          <a:r>
            <a:rPr lang="en-US" dirty="0"/>
            <a:t>Too Much Party</a:t>
          </a:r>
        </a:p>
      </dgm:t>
    </dgm:pt>
    <dgm:pt modelId="{DB7787D0-958B-4708-BAA1-AFD5016B48BE}" type="parTrans" cxnId="{3D2069FD-402E-4B6A-A9D2-C6AB9594EDC1}">
      <dgm:prSet/>
      <dgm:spPr/>
      <dgm:t>
        <a:bodyPr/>
        <a:lstStyle/>
        <a:p>
          <a:endParaRPr lang="en-US"/>
        </a:p>
      </dgm:t>
    </dgm:pt>
    <dgm:pt modelId="{C31F5484-B524-4638-93FD-DD1A2ED60F4D}" type="sibTrans" cxnId="{3D2069FD-402E-4B6A-A9D2-C6AB9594EDC1}">
      <dgm:prSet/>
      <dgm:spPr/>
      <dgm:t>
        <a:bodyPr/>
        <a:lstStyle/>
        <a:p>
          <a:endParaRPr lang="en-US"/>
        </a:p>
      </dgm:t>
    </dgm:pt>
    <dgm:pt modelId="{807C9226-1003-4C79-916E-58761A3AB167}">
      <dgm:prSet phldrT="[Text]"/>
      <dgm:spPr/>
      <dgm:t>
        <a:bodyPr/>
        <a:lstStyle/>
        <a:p>
          <a:r>
            <a:rPr lang="en-US" dirty="0"/>
            <a:t>ADHD</a:t>
          </a:r>
        </a:p>
        <a:p>
          <a:r>
            <a:rPr lang="en-US" dirty="0"/>
            <a:t>90’s/2000’S</a:t>
          </a:r>
        </a:p>
      </dgm:t>
    </dgm:pt>
    <dgm:pt modelId="{B61A2146-F69B-4EF9-BF28-0CDCFA642B88}" type="parTrans" cxnId="{9C015293-C4CE-4DC8-AF0B-AD6323F018A1}">
      <dgm:prSet/>
      <dgm:spPr/>
      <dgm:t>
        <a:bodyPr/>
        <a:lstStyle/>
        <a:p>
          <a:endParaRPr lang="en-US"/>
        </a:p>
      </dgm:t>
    </dgm:pt>
    <dgm:pt modelId="{6AA885A1-E398-47FA-AAC9-071759C96F64}" type="sibTrans" cxnId="{9C015293-C4CE-4DC8-AF0B-AD6323F018A1}">
      <dgm:prSet/>
      <dgm:spPr/>
      <dgm:t>
        <a:bodyPr/>
        <a:lstStyle/>
        <a:p>
          <a:endParaRPr lang="en-US"/>
        </a:p>
      </dgm:t>
    </dgm:pt>
    <dgm:pt modelId="{34E67EF1-5861-4A93-A3D5-1C76CC209B0D}" type="pres">
      <dgm:prSet presAssocID="{D4210133-EB4A-4552-936E-C4D31E94CF75}" presName="cycle" presStyleCnt="0">
        <dgm:presLayoutVars>
          <dgm:dir/>
          <dgm:resizeHandles val="exact"/>
        </dgm:presLayoutVars>
      </dgm:prSet>
      <dgm:spPr/>
    </dgm:pt>
    <dgm:pt modelId="{0D5A7542-801D-4343-A04F-1254FF169B90}" type="pres">
      <dgm:prSet presAssocID="{85A36849-E3B3-4BD2-815B-3419395B7BC7}" presName="node" presStyleLbl="node1" presStyleIdx="0" presStyleCnt="5" custScaleX="118140">
        <dgm:presLayoutVars>
          <dgm:bulletEnabled val="1"/>
        </dgm:presLayoutVars>
      </dgm:prSet>
      <dgm:spPr/>
    </dgm:pt>
    <dgm:pt modelId="{510DC3D4-78AD-4C86-BEFD-ED5F91790653}" type="pres">
      <dgm:prSet presAssocID="{74130362-B21D-45D5-B032-1AF9779ACC42}" presName="sibTrans" presStyleLbl="sibTrans2D1" presStyleIdx="0" presStyleCnt="5"/>
      <dgm:spPr/>
    </dgm:pt>
    <dgm:pt modelId="{C12D52CC-8371-44CD-B7ED-C50721BF4402}" type="pres">
      <dgm:prSet presAssocID="{74130362-B21D-45D5-B032-1AF9779ACC42}" presName="connectorText" presStyleLbl="sibTrans2D1" presStyleIdx="0" presStyleCnt="5"/>
      <dgm:spPr/>
    </dgm:pt>
    <dgm:pt modelId="{AEA6BD28-3C48-4062-A7DC-974939D78FA9}" type="pres">
      <dgm:prSet presAssocID="{2096D755-3B4C-4CB0-BAA3-7B11FC183A6E}" presName="node" presStyleLbl="node1" presStyleIdx="1" presStyleCnt="5" custScaleX="127109">
        <dgm:presLayoutVars>
          <dgm:bulletEnabled val="1"/>
        </dgm:presLayoutVars>
      </dgm:prSet>
      <dgm:spPr/>
    </dgm:pt>
    <dgm:pt modelId="{3914E89A-2DB6-46E0-974F-EE9BCF7772F2}" type="pres">
      <dgm:prSet presAssocID="{49BD5BCF-434C-43E2-9C51-8874B0673691}" presName="sibTrans" presStyleLbl="sibTrans2D1" presStyleIdx="1" presStyleCnt="5"/>
      <dgm:spPr/>
    </dgm:pt>
    <dgm:pt modelId="{A71F774B-85FD-4A62-B5A7-AED8F3C3CC08}" type="pres">
      <dgm:prSet presAssocID="{49BD5BCF-434C-43E2-9C51-8874B0673691}" presName="connectorText" presStyleLbl="sibTrans2D1" presStyleIdx="1" presStyleCnt="5"/>
      <dgm:spPr/>
    </dgm:pt>
    <dgm:pt modelId="{BFD72F5C-2484-4D02-90AE-1D157C8FE680}" type="pres">
      <dgm:prSet presAssocID="{51593BD7-4CD4-433D-A396-532E09EDAC52}" presName="node" presStyleLbl="node1" presStyleIdx="2" presStyleCnt="5" custScaleX="115225">
        <dgm:presLayoutVars>
          <dgm:bulletEnabled val="1"/>
        </dgm:presLayoutVars>
      </dgm:prSet>
      <dgm:spPr/>
    </dgm:pt>
    <dgm:pt modelId="{283D6991-2284-4411-8F1C-3ABE55246CDD}" type="pres">
      <dgm:prSet presAssocID="{C98EF152-6738-4D18-A1AE-3060B7DD817E}" presName="sibTrans" presStyleLbl="sibTrans2D1" presStyleIdx="2" presStyleCnt="5"/>
      <dgm:spPr/>
    </dgm:pt>
    <dgm:pt modelId="{18E7E52A-784C-4DF3-A889-6337BA71D0EE}" type="pres">
      <dgm:prSet presAssocID="{C98EF152-6738-4D18-A1AE-3060B7DD817E}" presName="connectorText" presStyleLbl="sibTrans2D1" presStyleIdx="2" presStyleCnt="5"/>
      <dgm:spPr/>
    </dgm:pt>
    <dgm:pt modelId="{4791FCCD-64E5-4450-94E8-C213335B2FE5}" type="pres">
      <dgm:prSet presAssocID="{C53489AE-663D-441F-B942-692630829D2B}" presName="node" presStyleLbl="node1" presStyleIdx="3" presStyleCnt="5" custScaleX="139543" custScaleY="108071">
        <dgm:presLayoutVars>
          <dgm:bulletEnabled val="1"/>
        </dgm:presLayoutVars>
      </dgm:prSet>
      <dgm:spPr/>
    </dgm:pt>
    <dgm:pt modelId="{D41FAE90-3744-4DCB-B3DE-1541295DF070}" type="pres">
      <dgm:prSet presAssocID="{C31F5484-B524-4638-93FD-DD1A2ED60F4D}" presName="sibTrans" presStyleLbl="sibTrans2D1" presStyleIdx="3" presStyleCnt="5"/>
      <dgm:spPr/>
    </dgm:pt>
    <dgm:pt modelId="{01B1F2A9-9D36-476D-9D91-DF590FF722E1}" type="pres">
      <dgm:prSet presAssocID="{C31F5484-B524-4638-93FD-DD1A2ED60F4D}" presName="connectorText" presStyleLbl="sibTrans2D1" presStyleIdx="3" presStyleCnt="5"/>
      <dgm:spPr/>
    </dgm:pt>
    <dgm:pt modelId="{098005A3-855C-4800-9D27-7C6D37DC9AC2}" type="pres">
      <dgm:prSet presAssocID="{807C9226-1003-4C79-916E-58761A3AB167}" presName="node" presStyleLbl="node1" presStyleIdx="4" presStyleCnt="5" custScaleX="135467">
        <dgm:presLayoutVars>
          <dgm:bulletEnabled val="1"/>
        </dgm:presLayoutVars>
      </dgm:prSet>
      <dgm:spPr/>
    </dgm:pt>
    <dgm:pt modelId="{DBFFABB4-96C4-4C91-980D-66A826849FC5}" type="pres">
      <dgm:prSet presAssocID="{6AA885A1-E398-47FA-AAC9-071759C96F64}" presName="sibTrans" presStyleLbl="sibTrans2D1" presStyleIdx="4" presStyleCnt="5"/>
      <dgm:spPr/>
    </dgm:pt>
    <dgm:pt modelId="{C81DD7BA-F0E5-4BFC-9599-4A449ACE5879}" type="pres">
      <dgm:prSet presAssocID="{6AA885A1-E398-47FA-AAC9-071759C96F64}" presName="connectorText" presStyleLbl="sibTrans2D1" presStyleIdx="4" presStyleCnt="5"/>
      <dgm:spPr/>
    </dgm:pt>
  </dgm:ptLst>
  <dgm:cxnLst>
    <dgm:cxn modelId="{BA0FF002-3665-4B4B-8981-AA88616B8AF4}" type="presOf" srcId="{85A36849-E3B3-4BD2-815B-3419395B7BC7}" destId="{0D5A7542-801D-4343-A04F-1254FF169B90}" srcOrd="0" destOrd="0" presId="urn:microsoft.com/office/officeart/2005/8/layout/cycle2"/>
    <dgm:cxn modelId="{2A492519-5644-49FD-AABB-59398D42CD04}" type="presOf" srcId="{74130362-B21D-45D5-B032-1AF9779ACC42}" destId="{C12D52CC-8371-44CD-B7ED-C50721BF4402}" srcOrd="1" destOrd="0" presId="urn:microsoft.com/office/officeart/2005/8/layout/cycle2"/>
    <dgm:cxn modelId="{FD8BFC19-D238-49FE-B943-E704F17DB1EE}" type="presOf" srcId="{2096D755-3B4C-4CB0-BAA3-7B11FC183A6E}" destId="{AEA6BD28-3C48-4062-A7DC-974939D78FA9}" srcOrd="0" destOrd="0" presId="urn:microsoft.com/office/officeart/2005/8/layout/cycle2"/>
    <dgm:cxn modelId="{E154F81F-B349-4F82-897F-4EC731B6C1C7}" srcId="{D4210133-EB4A-4552-936E-C4D31E94CF75}" destId="{85A36849-E3B3-4BD2-815B-3419395B7BC7}" srcOrd="0" destOrd="0" parTransId="{25F07418-E551-468C-AD03-B53528339D79}" sibTransId="{74130362-B21D-45D5-B032-1AF9779ACC42}"/>
    <dgm:cxn modelId="{4759F621-1F01-4BE7-86A4-808EE0F4D11A}" type="presOf" srcId="{807C9226-1003-4C79-916E-58761A3AB167}" destId="{098005A3-855C-4800-9D27-7C6D37DC9AC2}" srcOrd="0" destOrd="0" presId="urn:microsoft.com/office/officeart/2005/8/layout/cycle2"/>
    <dgm:cxn modelId="{794D4460-1048-4176-89A3-764C47C403C8}" srcId="{D4210133-EB4A-4552-936E-C4D31E94CF75}" destId="{2096D755-3B4C-4CB0-BAA3-7B11FC183A6E}" srcOrd="1" destOrd="0" parTransId="{AA80A15B-6E14-4CD6-AC41-D752EF6CE1F3}" sibTransId="{49BD5BCF-434C-43E2-9C51-8874B0673691}"/>
    <dgm:cxn modelId="{5E8C0485-8AA1-47E1-824F-EED08DAB7BF0}" type="presOf" srcId="{6AA885A1-E398-47FA-AAC9-071759C96F64}" destId="{DBFFABB4-96C4-4C91-980D-66A826849FC5}" srcOrd="0" destOrd="0" presId="urn:microsoft.com/office/officeart/2005/8/layout/cycle2"/>
    <dgm:cxn modelId="{C7BD3B8D-8E99-49B4-B883-A772ADC58C26}" type="presOf" srcId="{C53489AE-663D-441F-B942-692630829D2B}" destId="{4791FCCD-64E5-4450-94E8-C213335B2FE5}" srcOrd="0" destOrd="0" presId="urn:microsoft.com/office/officeart/2005/8/layout/cycle2"/>
    <dgm:cxn modelId="{82B8AE8F-E5C8-4E5D-8C23-5DF40D2504F3}" type="presOf" srcId="{C31F5484-B524-4638-93FD-DD1A2ED60F4D}" destId="{D41FAE90-3744-4DCB-B3DE-1541295DF070}" srcOrd="0" destOrd="0" presId="urn:microsoft.com/office/officeart/2005/8/layout/cycle2"/>
    <dgm:cxn modelId="{9C015293-C4CE-4DC8-AF0B-AD6323F018A1}" srcId="{D4210133-EB4A-4552-936E-C4D31E94CF75}" destId="{807C9226-1003-4C79-916E-58761A3AB167}" srcOrd="4" destOrd="0" parTransId="{B61A2146-F69B-4EF9-BF28-0CDCFA642B88}" sibTransId="{6AA885A1-E398-47FA-AAC9-071759C96F64}"/>
    <dgm:cxn modelId="{B4EE0FA2-DFFC-4114-A100-AEBC105A7F59}" type="presOf" srcId="{51593BD7-4CD4-433D-A396-532E09EDAC52}" destId="{BFD72F5C-2484-4D02-90AE-1D157C8FE680}" srcOrd="0" destOrd="0" presId="urn:microsoft.com/office/officeart/2005/8/layout/cycle2"/>
    <dgm:cxn modelId="{9C7FE3B1-0162-427B-9FCE-B85444490531}" type="presOf" srcId="{74130362-B21D-45D5-B032-1AF9779ACC42}" destId="{510DC3D4-78AD-4C86-BEFD-ED5F91790653}" srcOrd="0" destOrd="0" presId="urn:microsoft.com/office/officeart/2005/8/layout/cycle2"/>
    <dgm:cxn modelId="{97D8CEB5-DCA4-4ED2-80A0-C6F90FF882A1}" type="presOf" srcId="{D4210133-EB4A-4552-936E-C4D31E94CF75}" destId="{34E67EF1-5861-4A93-A3D5-1C76CC209B0D}" srcOrd="0" destOrd="0" presId="urn:microsoft.com/office/officeart/2005/8/layout/cycle2"/>
    <dgm:cxn modelId="{7F2066BD-29E9-40D3-8494-13D61FCE55D4}" type="presOf" srcId="{C98EF152-6738-4D18-A1AE-3060B7DD817E}" destId="{283D6991-2284-4411-8F1C-3ABE55246CDD}" srcOrd="0" destOrd="0" presId="urn:microsoft.com/office/officeart/2005/8/layout/cycle2"/>
    <dgm:cxn modelId="{295A53C3-0703-4C09-AB56-5E5C64A6CADF}" type="presOf" srcId="{49BD5BCF-434C-43E2-9C51-8874B0673691}" destId="{A71F774B-85FD-4A62-B5A7-AED8F3C3CC08}" srcOrd="1" destOrd="0" presId="urn:microsoft.com/office/officeart/2005/8/layout/cycle2"/>
    <dgm:cxn modelId="{6AFE0DD4-01AA-4C14-BFA8-DD64E7B5047D}" type="presOf" srcId="{49BD5BCF-434C-43E2-9C51-8874B0673691}" destId="{3914E89A-2DB6-46E0-974F-EE9BCF7772F2}" srcOrd="0" destOrd="0" presId="urn:microsoft.com/office/officeart/2005/8/layout/cycle2"/>
    <dgm:cxn modelId="{9A8B0BE3-B157-4491-89E0-1B48B2BBBF64}" type="presOf" srcId="{6AA885A1-E398-47FA-AAC9-071759C96F64}" destId="{C81DD7BA-F0E5-4BFC-9599-4A449ACE5879}" srcOrd="1" destOrd="0" presId="urn:microsoft.com/office/officeart/2005/8/layout/cycle2"/>
    <dgm:cxn modelId="{24EABFE9-2F87-4933-8FA3-D2AC0D694493}" srcId="{D4210133-EB4A-4552-936E-C4D31E94CF75}" destId="{51593BD7-4CD4-433D-A396-532E09EDAC52}" srcOrd="2" destOrd="0" parTransId="{6017C303-1CAE-4636-BEC6-7205CFB3CEB2}" sibTransId="{C98EF152-6738-4D18-A1AE-3060B7DD817E}"/>
    <dgm:cxn modelId="{3AEE35F0-1908-4FF5-9AEE-73A87905ADDA}" type="presOf" srcId="{C98EF152-6738-4D18-A1AE-3060B7DD817E}" destId="{18E7E52A-784C-4DF3-A889-6337BA71D0EE}" srcOrd="1" destOrd="0" presId="urn:microsoft.com/office/officeart/2005/8/layout/cycle2"/>
    <dgm:cxn modelId="{2A3651F4-A464-4D2C-99B6-08DB58C7CA18}" type="presOf" srcId="{C31F5484-B524-4638-93FD-DD1A2ED60F4D}" destId="{01B1F2A9-9D36-476D-9D91-DF590FF722E1}" srcOrd="1" destOrd="0" presId="urn:microsoft.com/office/officeart/2005/8/layout/cycle2"/>
    <dgm:cxn modelId="{3D2069FD-402E-4B6A-A9D2-C6AB9594EDC1}" srcId="{D4210133-EB4A-4552-936E-C4D31E94CF75}" destId="{C53489AE-663D-441F-B942-692630829D2B}" srcOrd="3" destOrd="0" parTransId="{DB7787D0-958B-4708-BAA1-AFD5016B48BE}" sibTransId="{C31F5484-B524-4638-93FD-DD1A2ED60F4D}"/>
    <dgm:cxn modelId="{AE23C86F-53D3-48FE-AFBB-B3D4D97F8E3B}" type="presParOf" srcId="{34E67EF1-5861-4A93-A3D5-1C76CC209B0D}" destId="{0D5A7542-801D-4343-A04F-1254FF169B90}" srcOrd="0" destOrd="0" presId="urn:microsoft.com/office/officeart/2005/8/layout/cycle2"/>
    <dgm:cxn modelId="{C521FD65-1BBB-4EFD-9A84-00602CFEDD20}" type="presParOf" srcId="{34E67EF1-5861-4A93-A3D5-1C76CC209B0D}" destId="{510DC3D4-78AD-4C86-BEFD-ED5F91790653}" srcOrd="1" destOrd="0" presId="urn:microsoft.com/office/officeart/2005/8/layout/cycle2"/>
    <dgm:cxn modelId="{BD47304C-8097-4C2C-B728-724D379CD7D4}" type="presParOf" srcId="{510DC3D4-78AD-4C86-BEFD-ED5F91790653}" destId="{C12D52CC-8371-44CD-B7ED-C50721BF4402}" srcOrd="0" destOrd="0" presId="urn:microsoft.com/office/officeart/2005/8/layout/cycle2"/>
    <dgm:cxn modelId="{B3E1F520-91E8-4BBD-B420-3F78FAB6C838}" type="presParOf" srcId="{34E67EF1-5861-4A93-A3D5-1C76CC209B0D}" destId="{AEA6BD28-3C48-4062-A7DC-974939D78FA9}" srcOrd="2" destOrd="0" presId="urn:microsoft.com/office/officeart/2005/8/layout/cycle2"/>
    <dgm:cxn modelId="{106F5AA6-9C87-4E67-A87A-2E6E415A376C}" type="presParOf" srcId="{34E67EF1-5861-4A93-A3D5-1C76CC209B0D}" destId="{3914E89A-2DB6-46E0-974F-EE9BCF7772F2}" srcOrd="3" destOrd="0" presId="urn:microsoft.com/office/officeart/2005/8/layout/cycle2"/>
    <dgm:cxn modelId="{5FF1F7E2-56DB-4CD9-B4EE-6109CE9B6B5F}" type="presParOf" srcId="{3914E89A-2DB6-46E0-974F-EE9BCF7772F2}" destId="{A71F774B-85FD-4A62-B5A7-AED8F3C3CC08}" srcOrd="0" destOrd="0" presId="urn:microsoft.com/office/officeart/2005/8/layout/cycle2"/>
    <dgm:cxn modelId="{4A3BD65E-CE23-4549-95CB-8F41ECF7AFEF}" type="presParOf" srcId="{34E67EF1-5861-4A93-A3D5-1C76CC209B0D}" destId="{BFD72F5C-2484-4D02-90AE-1D157C8FE680}" srcOrd="4" destOrd="0" presId="urn:microsoft.com/office/officeart/2005/8/layout/cycle2"/>
    <dgm:cxn modelId="{2A2DAB5C-E249-46C6-83C6-B5F92AB1ECA2}" type="presParOf" srcId="{34E67EF1-5861-4A93-A3D5-1C76CC209B0D}" destId="{283D6991-2284-4411-8F1C-3ABE55246CDD}" srcOrd="5" destOrd="0" presId="urn:microsoft.com/office/officeart/2005/8/layout/cycle2"/>
    <dgm:cxn modelId="{6375B3AD-35E5-40F7-A6E7-9FA28E3486EE}" type="presParOf" srcId="{283D6991-2284-4411-8F1C-3ABE55246CDD}" destId="{18E7E52A-784C-4DF3-A889-6337BA71D0EE}" srcOrd="0" destOrd="0" presId="urn:microsoft.com/office/officeart/2005/8/layout/cycle2"/>
    <dgm:cxn modelId="{AC114AD7-5DD4-41AA-BC53-F189AE7E86EE}" type="presParOf" srcId="{34E67EF1-5861-4A93-A3D5-1C76CC209B0D}" destId="{4791FCCD-64E5-4450-94E8-C213335B2FE5}" srcOrd="6" destOrd="0" presId="urn:microsoft.com/office/officeart/2005/8/layout/cycle2"/>
    <dgm:cxn modelId="{00F2151F-965C-4616-9E3C-6ED3ABD60438}" type="presParOf" srcId="{34E67EF1-5861-4A93-A3D5-1C76CC209B0D}" destId="{D41FAE90-3744-4DCB-B3DE-1541295DF070}" srcOrd="7" destOrd="0" presId="urn:microsoft.com/office/officeart/2005/8/layout/cycle2"/>
    <dgm:cxn modelId="{134E3D2C-3486-488B-8324-722E3AD39850}" type="presParOf" srcId="{D41FAE90-3744-4DCB-B3DE-1541295DF070}" destId="{01B1F2A9-9D36-476D-9D91-DF590FF722E1}" srcOrd="0" destOrd="0" presId="urn:microsoft.com/office/officeart/2005/8/layout/cycle2"/>
    <dgm:cxn modelId="{3AF34647-D7D8-4ADE-8E30-1C1127A3D36D}" type="presParOf" srcId="{34E67EF1-5861-4A93-A3D5-1C76CC209B0D}" destId="{098005A3-855C-4800-9D27-7C6D37DC9AC2}" srcOrd="8" destOrd="0" presId="urn:microsoft.com/office/officeart/2005/8/layout/cycle2"/>
    <dgm:cxn modelId="{09DEA96C-160A-4B17-8846-A95CC9F9D387}" type="presParOf" srcId="{34E67EF1-5861-4A93-A3D5-1C76CC209B0D}" destId="{DBFFABB4-96C4-4C91-980D-66A826849FC5}" srcOrd="9" destOrd="0" presId="urn:microsoft.com/office/officeart/2005/8/layout/cycle2"/>
    <dgm:cxn modelId="{9EE26029-C4B6-4C80-8392-BFEAE145E472}" type="presParOf" srcId="{DBFFABB4-96C4-4C91-980D-66A826849FC5}" destId="{C81DD7BA-F0E5-4BFC-9599-4A449ACE587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120821-E83D-4571-BED1-2DEB91C3958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86A6AE4-9585-4063-943D-90EDE89D4491}">
      <dgm:prSet phldrT="[Text]"/>
      <dgm:spPr/>
      <dgm:t>
        <a:bodyPr/>
        <a:lstStyle/>
        <a:p>
          <a:r>
            <a:rPr lang="en-US" dirty="0"/>
            <a:t>CNS Stimulant </a:t>
          </a:r>
        </a:p>
      </dgm:t>
    </dgm:pt>
    <dgm:pt modelId="{69F201BF-AAE1-49D6-B246-36C8B0278781}" type="parTrans" cxnId="{273148F1-20A7-4C17-A9A4-3439788334C8}">
      <dgm:prSet/>
      <dgm:spPr/>
      <dgm:t>
        <a:bodyPr/>
        <a:lstStyle/>
        <a:p>
          <a:endParaRPr lang="en-US"/>
        </a:p>
      </dgm:t>
    </dgm:pt>
    <dgm:pt modelId="{FCC2C029-7989-4F34-9B50-592D29D3ECF7}" type="sibTrans" cxnId="{273148F1-20A7-4C17-A9A4-3439788334C8}">
      <dgm:prSet/>
      <dgm:spPr/>
      <dgm:t>
        <a:bodyPr/>
        <a:lstStyle/>
        <a:p>
          <a:endParaRPr lang="en-US"/>
        </a:p>
      </dgm:t>
    </dgm:pt>
    <dgm:pt modelId="{8A17B510-96B1-4DDA-A781-236A047C98BD}">
      <dgm:prSet phldrT="[Text]"/>
      <dgm:spPr/>
      <dgm:t>
        <a:bodyPr/>
        <a:lstStyle/>
        <a:p>
          <a:r>
            <a:rPr lang="en-US" dirty="0"/>
            <a:t>Combo of </a:t>
          </a:r>
        </a:p>
        <a:p>
          <a:r>
            <a:rPr lang="en-US" dirty="0"/>
            <a:t>amphetamine-</a:t>
          </a:r>
          <a:r>
            <a:rPr lang="en-US" dirty="0" err="1"/>
            <a:t>dextroamphetamine</a:t>
          </a:r>
          <a:r>
            <a:rPr lang="en-US" dirty="0"/>
            <a:t> </a:t>
          </a:r>
        </a:p>
      </dgm:t>
    </dgm:pt>
    <dgm:pt modelId="{010E7D41-956F-4D91-9D9A-6E1FC86495FD}" type="parTrans" cxnId="{CF00FB59-0107-47C4-A466-1599C15AFFC7}">
      <dgm:prSet/>
      <dgm:spPr/>
      <dgm:t>
        <a:bodyPr/>
        <a:lstStyle/>
        <a:p>
          <a:endParaRPr lang="en-US"/>
        </a:p>
      </dgm:t>
    </dgm:pt>
    <dgm:pt modelId="{4800D457-3680-4E22-A16B-0569165D095A}" type="sibTrans" cxnId="{CF00FB59-0107-47C4-A466-1599C15AFFC7}">
      <dgm:prSet/>
      <dgm:spPr/>
      <dgm:t>
        <a:bodyPr/>
        <a:lstStyle/>
        <a:p>
          <a:endParaRPr lang="en-US"/>
        </a:p>
      </dgm:t>
    </dgm:pt>
    <dgm:pt modelId="{3240F472-63B1-49DD-AFF2-4612D39F2498}">
      <dgm:prSet phldrT="[Text]"/>
      <dgm:spPr/>
      <dgm:t>
        <a:bodyPr/>
        <a:lstStyle/>
        <a:p>
          <a:r>
            <a:rPr lang="en-US" dirty="0"/>
            <a:t>Treatment for ADD/ADHD</a:t>
          </a:r>
        </a:p>
      </dgm:t>
    </dgm:pt>
    <dgm:pt modelId="{C8866D36-A641-4133-BD46-8D3116C39A75}" type="parTrans" cxnId="{6B43051C-78F9-4148-B2B1-A647A305AC79}">
      <dgm:prSet/>
      <dgm:spPr/>
      <dgm:t>
        <a:bodyPr/>
        <a:lstStyle/>
        <a:p>
          <a:endParaRPr lang="en-US"/>
        </a:p>
      </dgm:t>
    </dgm:pt>
    <dgm:pt modelId="{372FE431-55E0-4D70-9A52-FF50CF4E532C}" type="sibTrans" cxnId="{6B43051C-78F9-4148-B2B1-A647A305AC79}">
      <dgm:prSet/>
      <dgm:spPr/>
      <dgm:t>
        <a:bodyPr/>
        <a:lstStyle/>
        <a:p>
          <a:endParaRPr lang="en-US"/>
        </a:p>
      </dgm:t>
    </dgm:pt>
    <dgm:pt modelId="{74BDF466-3701-46B9-B990-43A4C099B74A}">
      <dgm:prSet phldrT="[Text]"/>
      <dgm:spPr/>
      <dgm:t>
        <a:bodyPr/>
        <a:lstStyle/>
        <a:p>
          <a:r>
            <a:rPr lang="en-US" dirty="0"/>
            <a:t>Increases</a:t>
          </a:r>
        </a:p>
        <a:p>
          <a:r>
            <a:rPr lang="en-US" dirty="0"/>
            <a:t>serotonin, dopamine, and norepinephrine</a:t>
          </a:r>
        </a:p>
      </dgm:t>
    </dgm:pt>
    <dgm:pt modelId="{2FFDCABA-3529-42D2-8314-6F4622B31259}" type="parTrans" cxnId="{4D57034E-5B82-4137-A217-9CB3BDD13B25}">
      <dgm:prSet/>
      <dgm:spPr/>
      <dgm:t>
        <a:bodyPr/>
        <a:lstStyle/>
        <a:p>
          <a:endParaRPr lang="en-US"/>
        </a:p>
      </dgm:t>
    </dgm:pt>
    <dgm:pt modelId="{2E4EDA26-BEF3-477D-B2DC-95A3B1D1D6A5}" type="sibTrans" cxnId="{4D57034E-5B82-4137-A217-9CB3BDD13B25}">
      <dgm:prSet/>
      <dgm:spPr/>
      <dgm:t>
        <a:bodyPr/>
        <a:lstStyle/>
        <a:p>
          <a:endParaRPr lang="en-US"/>
        </a:p>
      </dgm:t>
    </dgm:pt>
    <dgm:pt modelId="{1F6281A9-1CBD-467C-8576-2AE130182586}">
      <dgm:prSet phldrT="[Text]"/>
      <dgm:spPr/>
      <dgm:t>
        <a:bodyPr/>
        <a:lstStyle/>
        <a:p>
          <a:r>
            <a:rPr lang="en-US" dirty="0"/>
            <a:t>Balances Chemical Imbalances, but…</a:t>
          </a:r>
        </a:p>
      </dgm:t>
    </dgm:pt>
    <dgm:pt modelId="{B83CA0E1-14AC-4A4E-BF91-D4F14F7344C9}" type="parTrans" cxnId="{A4D44D54-E4E3-4394-93B1-46EF2342F007}">
      <dgm:prSet/>
      <dgm:spPr/>
      <dgm:t>
        <a:bodyPr/>
        <a:lstStyle/>
        <a:p>
          <a:endParaRPr lang="en-US"/>
        </a:p>
      </dgm:t>
    </dgm:pt>
    <dgm:pt modelId="{DD598BEE-837A-4423-A6E4-F716CFD11C8E}" type="sibTrans" cxnId="{A4D44D54-E4E3-4394-93B1-46EF2342F007}">
      <dgm:prSet/>
      <dgm:spPr/>
      <dgm:t>
        <a:bodyPr/>
        <a:lstStyle/>
        <a:p>
          <a:endParaRPr lang="en-US"/>
        </a:p>
      </dgm:t>
    </dgm:pt>
    <dgm:pt modelId="{EB980C90-2982-4208-9A40-DC74674EA34F}" type="pres">
      <dgm:prSet presAssocID="{3A120821-E83D-4571-BED1-2DEB91C39582}" presName="diagram" presStyleCnt="0">
        <dgm:presLayoutVars>
          <dgm:dir/>
          <dgm:resizeHandles val="exact"/>
        </dgm:presLayoutVars>
      </dgm:prSet>
      <dgm:spPr/>
    </dgm:pt>
    <dgm:pt modelId="{C331276F-C3B6-4C3C-AF55-05B8B3A64FD7}" type="pres">
      <dgm:prSet presAssocID="{C86A6AE4-9585-4063-943D-90EDE89D4491}" presName="node" presStyleLbl="node1" presStyleIdx="0" presStyleCnt="5">
        <dgm:presLayoutVars>
          <dgm:bulletEnabled val="1"/>
        </dgm:presLayoutVars>
      </dgm:prSet>
      <dgm:spPr/>
    </dgm:pt>
    <dgm:pt modelId="{DB661BA1-B74B-4CEB-BECF-22623E1D698A}" type="pres">
      <dgm:prSet presAssocID="{FCC2C029-7989-4F34-9B50-592D29D3ECF7}" presName="sibTrans" presStyleCnt="0"/>
      <dgm:spPr/>
    </dgm:pt>
    <dgm:pt modelId="{DF2BE9BC-050C-44DF-BB64-0921F15BB752}" type="pres">
      <dgm:prSet presAssocID="{8A17B510-96B1-4DDA-A781-236A047C98BD}" presName="node" presStyleLbl="node1" presStyleIdx="1" presStyleCnt="5">
        <dgm:presLayoutVars>
          <dgm:bulletEnabled val="1"/>
        </dgm:presLayoutVars>
      </dgm:prSet>
      <dgm:spPr/>
    </dgm:pt>
    <dgm:pt modelId="{EDD1CA2A-3881-450F-9E28-42EFE94925EE}" type="pres">
      <dgm:prSet presAssocID="{4800D457-3680-4E22-A16B-0569165D095A}" presName="sibTrans" presStyleCnt="0"/>
      <dgm:spPr/>
    </dgm:pt>
    <dgm:pt modelId="{933CA4F8-26DA-4490-8197-FC3B3B41BAD5}" type="pres">
      <dgm:prSet presAssocID="{3240F472-63B1-49DD-AFF2-4612D39F2498}" presName="node" presStyleLbl="node1" presStyleIdx="2" presStyleCnt="5">
        <dgm:presLayoutVars>
          <dgm:bulletEnabled val="1"/>
        </dgm:presLayoutVars>
      </dgm:prSet>
      <dgm:spPr/>
    </dgm:pt>
    <dgm:pt modelId="{FE2E0D5D-71EC-4346-AA91-06332498DF25}" type="pres">
      <dgm:prSet presAssocID="{372FE431-55E0-4D70-9A52-FF50CF4E532C}" presName="sibTrans" presStyleCnt="0"/>
      <dgm:spPr/>
    </dgm:pt>
    <dgm:pt modelId="{D3CAEC1C-E7BD-4344-90A3-26BDD0727D32}" type="pres">
      <dgm:prSet presAssocID="{74BDF466-3701-46B9-B990-43A4C099B74A}" presName="node" presStyleLbl="node1" presStyleIdx="3" presStyleCnt="5">
        <dgm:presLayoutVars>
          <dgm:bulletEnabled val="1"/>
        </dgm:presLayoutVars>
      </dgm:prSet>
      <dgm:spPr/>
    </dgm:pt>
    <dgm:pt modelId="{216A57F7-016E-4718-AF54-53D07A8666D2}" type="pres">
      <dgm:prSet presAssocID="{2E4EDA26-BEF3-477D-B2DC-95A3B1D1D6A5}" presName="sibTrans" presStyleCnt="0"/>
      <dgm:spPr/>
    </dgm:pt>
    <dgm:pt modelId="{22E15A12-FF90-47F3-9A16-AF326BAE6AF3}" type="pres">
      <dgm:prSet presAssocID="{1F6281A9-1CBD-467C-8576-2AE130182586}" presName="node" presStyleLbl="node1" presStyleIdx="4" presStyleCnt="5">
        <dgm:presLayoutVars>
          <dgm:bulletEnabled val="1"/>
        </dgm:presLayoutVars>
      </dgm:prSet>
      <dgm:spPr/>
    </dgm:pt>
  </dgm:ptLst>
  <dgm:cxnLst>
    <dgm:cxn modelId="{93546102-96B7-491C-849C-20A8B98C844B}" type="presOf" srcId="{1F6281A9-1CBD-467C-8576-2AE130182586}" destId="{22E15A12-FF90-47F3-9A16-AF326BAE6AF3}" srcOrd="0" destOrd="0" presId="urn:microsoft.com/office/officeart/2005/8/layout/default"/>
    <dgm:cxn modelId="{6B43051C-78F9-4148-B2B1-A647A305AC79}" srcId="{3A120821-E83D-4571-BED1-2DEB91C39582}" destId="{3240F472-63B1-49DD-AFF2-4612D39F2498}" srcOrd="2" destOrd="0" parTransId="{C8866D36-A641-4133-BD46-8D3116C39A75}" sibTransId="{372FE431-55E0-4D70-9A52-FF50CF4E532C}"/>
    <dgm:cxn modelId="{4D57034E-5B82-4137-A217-9CB3BDD13B25}" srcId="{3A120821-E83D-4571-BED1-2DEB91C39582}" destId="{74BDF466-3701-46B9-B990-43A4C099B74A}" srcOrd="3" destOrd="0" parTransId="{2FFDCABA-3529-42D2-8314-6F4622B31259}" sibTransId="{2E4EDA26-BEF3-477D-B2DC-95A3B1D1D6A5}"/>
    <dgm:cxn modelId="{A4D44D54-E4E3-4394-93B1-46EF2342F007}" srcId="{3A120821-E83D-4571-BED1-2DEB91C39582}" destId="{1F6281A9-1CBD-467C-8576-2AE130182586}" srcOrd="4" destOrd="0" parTransId="{B83CA0E1-14AC-4A4E-BF91-D4F14F7344C9}" sibTransId="{DD598BEE-837A-4423-A6E4-F716CFD11C8E}"/>
    <dgm:cxn modelId="{B7A5CE55-F256-44F5-AA09-4333D6E47D92}" type="presOf" srcId="{3240F472-63B1-49DD-AFF2-4612D39F2498}" destId="{933CA4F8-26DA-4490-8197-FC3B3B41BAD5}" srcOrd="0" destOrd="0" presId="urn:microsoft.com/office/officeart/2005/8/layout/default"/>
    <dgm:cxn modelId="{CF00FB59-0107-47C4-A466-1599C15AFFC7}" srcId="{3A120821-E83D-4571-BED1-2DEB91C39582}" destId="{8A17B510-96B1-4DDA-A781-236A047C98BD}" srcOrd="1" destOrd="0" parTransId="{010E7D41-956F-4D91-9D9A-6E1FC86495FD}" sibTransId="{4800D457-3680-4E22-A16B-0569165D095A}"/>
    <dgm:cxn modelId="{FF5CAA80-EA8E-468C-9EC6-ED19057B1BEE}" type="presOf" srcId="{C86A6AE4-9585-4063-943D-90EDE89D4491}" destId="{C331276F-C3B6-4C3C-AF55-05B8B3A64FD7}" srcOrd="0" destOrd="0" presId="urn:microsoft.com/office/officeart/2005/8/layout/default"/>
    <dgm:cxn modelId="{47B6AE9B-5308-421B-9F5F-EA8A2FC87972}" type="presOf" srcId="{8A17B510-96B1-4DDA-A781-236A047C98BD}" destId="{DF2BE9BC-050C-44DF-BB64-0921F15BB752}" srcOrd="0" destOrd="0" presId="urn:microsoft.com/office/officeart/2005/8/layout/default"/>
    <dgm:cxn modelId="{CDE0B7DC-E846-4E92-97DE-2E5D27A9DD1A}" type="presOf" srcId="{3A120821-E83D-4571-BED1-2DEB91C39582}" destId="{EB980C90-2982-4208-9A40-DC74674EA34F}" srcOrd="0" destOrd="0" presId="urn:microsoft.com/office/officeart/2005/8/layout/default"/>
    <dgm:cxn modelId="{53EA9AEE-563B-46FE-BED7-86F5BC769677}" type="presOf" srcId="{74BDF466-3701-46B9-B990-43A4C099B74A}" destId="{D3CAEC1C-E7BD-4344-90A3-26BDD0727D32}" srcOrd="0" destOrd="0" presId="urn:microsoft.com/office/officeart/2005/8/layout/default"/>
    <dgm:cxn modelId="{273148F1-20A7-4C17-A9A4-3439788334C8}" srcId="{3A120821-E83D-4571-BED1-2DEB91C39582}" destId="{C86A6AE4-9585-4063-943D-90EDE89D4491}" srcOrd="0" destOrd="0" parTransId="{69F201BF-AAE1-49D6-B246-36C8B0278781}" sibTransId="{FCC2C029-7989-4F34-9B50-592D29D3ECF7}"/>
    <dgm:cxn modelId="{8BF274AC-FA60-4131-829F-0FB2D2F1EBA9}" type="presParOf" srcId="{EB980C90-2982-4208-9A40-DC74674EA34F}" destId="{C331276F-C3B6-4C3C-AF55-05B8B3A64FD7}" srcOrd="0" destOrd="0" presId="urn:microsoft.com/office/officeart/2005/8/layout/default"/>
    <dgm:cxn modelId="{0AF646E1-8405-45ED-887B-A732DE6266C8}" type="presParOf" srcId="{EB980C90-2982-4208-9A40-DC74674EA34F}" destId="{DB661BA1-B74B-4CEB-BECF-22623E1D698A}" srcOrd="1" destOrd="0" presId="urn:microsoft.com/office/officeart/2005/8/layout/default"/>
    <dgm:cxn modelId="{370117A9-BE04-41A8-A6D0-B558F4409228}" type="presParOf" srcId="{EB980C90-2982-4208-9A40-DC74674EA34F}" destId="{DF2BE9BC-050C-44DF-BB64-0921F15BB752}" srcOrd="2" destOrd="0" presId="urn:microsoft.com/office/officeart/2005/8/layout/default"/>
    <dgm:cxn modelId="{C45D52F5-F245-4C0D-9470-9B0B11D0743B}" type="presParOf" srcId="{EB980C90-2982-4208-9A40-DC74674EA34F}" destId="{EDD1CA2A-3881-450F-9E28-42EFE94925EE}" srcOrd="3" destOrd="0" presId="urn:microsoft.com/office/officeart/2005/8/layout/default"/>
    <dgm:cxn modelId="{83AC66FF-A7FF-46A8-8EF1-8DC66203AB2A}" type="presParOf" srcId="{EB980C90-2982-4208-9A40-DC74674EA34F}" destId="{933CA4F8-26DA-4490-8197-FC3B3B41BAD5}" srcOrd="4" destOrd="0" presId="urn:microsoft.com/office/officeart/2005/8/layout/default"/>
    <dgm:cxn modelId="{84E7FE0F-B87A-4760-B368-7CE10DD37956}" type="presParOf" srcId="{EB980C90-2982-4208-9A40-DC74674EA34F}" destId="{FE2E0D5D-71EC-4346-AA91-06332498DF25}" srcOrd="5" destOrd="0" presId="urn:microsoft.com/office/officeart/2005/8/layout/default"/>
    <dgm:cxn modelId="{035B546B-EE75-4845-A876-4AFC86F74FCB}" type="presParOf" srcId="{EB980C90-2982-4208-9A40-DC74674EA34F}" destId="{D3CAEC1C-E7BD-4344-90A3-26BDD0727D32}" srcOrd="6" destOrd="0" presId="urn:microsoft.com/office/officeart/2005/8/layout/default"/>
    <dgm:cxn modelId="{83F5027F-DBDC-4143-8FBD-A81ACD2CC488}" type="presParOf" srcId="{EB980C90-2982-4208-9A40-DC74674EA34F}" destId="{216A57F7-016E-4718-AF54-53D07A8666D2}" srcOrd="7" destOrd="0" presId="urn:microsoft.com/office/officeart/2005/8/layout/default"/>
    <dgm:cxn modelId="{E3A196E1-3590-476D-B2FC-AD7493942539}" type="presParOf" srcId="{EB980C90-2982-4208-9A40-DC74674EA34F}" destId="{22E15A12-FF90-47F3-9A16-AF326BAE6AF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9F431F-8CFD-4B49-9459-CCCA06F5C6E6}"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4F41175F-3CC6-45DE-B87B-CC19B9A72F5D}">
      <dgm:prSet phldrT="[Text]"/>
      <dgm:spPr/>
      <dgm:t>
        <a:bodyPr/>
        <a:lstStyle/>
        <a:p>
          <a:r>
            <a:rPr lang="en-US" dirty="0"/>
            <a:t>Diagnosis</a:t>
          </a:r>
        </a:p>
      </dgm:t>
    </dgm:pt>
    <dgm:pt modelId="{B48D6DB5-6742-4916-BA52-CCAD9BBEDC18}" type="parTrans" cxnId="{B31CB9C6-FED2-46D2-A12A-E86E9CD84529}">
      <dgm:prSet/>
      <dgm:spPr/>
      <dgm:t>
        <a:bodyPr/>
        <a:lstStyle/>
        <a:p>
          <a:endParaRPr lang="en-US"/>
        </a:p>
      </dgm:t>
    </dgm:pt>
    <dgm:pt modelId="{8E25C801-69AA-4C39-B174-5F99FA38A812}" type="sibTrans" cxnId="{B31CB9C6-FED2-46D2-A12A-E86E9CD84529}">
      <dgm:prSet/>
      <dgm:spPr/>
      <dgm:t>
        <a:bodyPr/>
        <a:lstStyle/>
        <a:p>
          <a:endParaRPr lang="en-US"/>
        </a:p>
      </dgm:t>
    </dgm:pt>
    <dgm:pt modelId="{E9C31E1B-10F8-44F1-8AA9-88F21A2E0772}">
      <dgm:prSet phldrT="[Text]"/>
      <dgm:spPr/>
      <dgm:t>
        <a:bodyPr/>
        <a:lstStyle/>
        <a:p>
          <a:r>
            <a:rPr lang="en-US" dirty="0"/>
            <a:t>Symptoms</a:t>
          </a:r>
        </a:p>
      </dgm:t>
    </dgm:pt>
    <dgm:pt modelId="{290703C5-7D77-4341-9791-4D9E51E9FCF9}" type="parTrans" cxnId="{D4C520E2-AFCA-48F1-8114-D1F3388B95E1}">
      <dgm:prSet/>
      <dgm:spPr/>
      <dgm:t>
        <a:bodyPr/>
        <a:lstStyle/>
        <a:p>
          <a:endParaRPr lang="en-US"/>
        </a:p>
      </dgm:t>
    </dgm:pt>
    <dgm:pt modelId="{688B7AA2-5AA9-4563-BC56-055BCADAB6DE}" type="sibTrans" cxnId="{D4C520E2-AFCA-48F1-8114-D1F3388B95E1}">
      <dgm:prSet/>
      <dgm:spPr/>
      <dgm:t>
        <a:bodyPr/>
        <a:lstStyle/>
        <a:p>
          <a:endParaRPr lang="en-US"/>
        </a:p>
      </dgm:t>
    </dgm:pt>
    <dgm:pt modelId="{E15F358F-F7D1-4A07-A994-4DFBD1405EB7}">
      <dgm:prSet phldrT="[Text]"/>
      <dgm:spPr/>
      <dgm:t>
        <a:bodyPr/>
        <a:lstStyle/>
        <a:p>
          <a:r>
            <a:rPr lang="en-US" dirty="0"/>
            <a:t>Key Players</a:t>
          </a:r>
        </a:p>
      </dgm:t>
    </dgm:pt>
    <dgm:pt modelId="{C2525DFA-419A-4441-AC9E-1ADD791AA194}" type="parTrans" cxnId="{CB39F76E-55DA-488E-9D9D-AAD1CE17A130}">
      <dgm:prSet/>
      <dgm:spPr/>
      <dgm:t>
        <a:bodyPr/>
        <a:lstStyle/>
        <a:p>
          <a:endParaRPr lang="en-US"/>
        </a:p>
      </dgm:t>
    </dgm:pt>
    <dgm:pt modelId="{83948DC6-54CF-4806-B3E2-229677E3D570}" type="sibTrans" cxnId="{CB39F76E-55DA-488E-9D9D-AAD1CE17A130}">
      <dgm:prSet/>
      <dgm:spPr/>
      <dgm:t>
        <a:bodyPr/>
        <a:lstStyle/>
        <a:p>
          <a:endParaRPr lang="en-US"/>
        </a:p>
      </dgm:t>
    </dgm:pt>
    <dgm:pt modelId="{01C8914C-4F95-44A2-8197-8F9C1D38283C}">
      <dgm:prSet phldrT="[Text]"/>
      <dgm:spPr/>
      <dgm:t>
        <a:bodyPr/>
        <a:lstStyle/>
        <a:p>
          <a:r>
            <a:rPr lang="en-US" dirty="0"/>
            <a:t>Dopamine</a:t>
          </a:r>
        </a:p>
      </dgm:t>
    </dgm:pt>
    <dgm:pt modelId="{BAF49DFE-5943-408C-9C79-1DEFCD652367}" type="parTrans" cxnId="{8D9B5268-6BA2-46A3-9F84-B9689207231A}">
      <dgm:prSet/>
      <dgm:spPr/>
      <dgm:t>
        <a:bodyPr/>
        <a:lstStyle/>
        <a:p>
          <a:endParaRPr lang="en-US"/>
        </a:p>
      </dgm:t>
    </dgm:pt>
    <dgm:pt modelId="{A595C19D-B3DA-4C87-85C2-829BF09B44E1}" type="sibTrans" cxnId="{8D9B5268-6BA2-46A3-9F84-B9689207231A}">
      <dgm:prSet/>
      <dgm:spPr/>
      <dgm:t>
        <a:bodyPr/>
        <a:lstStyle/>
        <a:p>
          <a:endParaRPr lang="en-US"/>
        </a:p>
      </dgm:t>
    </dgm:pt>
    <dgm:pt modelId="{F83D99BF-0726-4724-88A8-1E800DA009B2}">
      <dgm:prSet phldrT="[Text]"/>
      <dgm:spPr/>
      <dgm:t>
        <a:bodyPr/>
        <a:lstStyle/>
        <a:p>
          <a:r>
            <a:rPr lang="en-US" dirty="0"/>
            <a:t>Serotonin</a:t>
          </a:r>
        </a:p>
      </dgm:t>
    </dgm:pt>
    <dgm:pt modelId="{751F0064-694C-4318-B3B6-1EE0295DCDF0}" type="parTrans" cxnId="{3F27FCE7-C2BD-4223-BC33-36B953D1185B}">
      <dgm:prSet/>
      <dgm:spPr/>
      <dgm:t>
        <a:bodyPr/>
        <a:lstStyle/>
        <a:p>
          <a:endParaRPr lang="en-US"/>
        </a:p>
      </dgm:t>
    </dgm:pt>
    <dgm:pt modelId="{B8744F4B-B6DE-4E65-AADC-C72258EA2223}" type="sibTrans" cxnId="{3F27FCE7-C2BD-4223-BC33-36B953D1185B}">
      <dgm:prSet/>
      <dgm:spPr/>
      <dgm:t>
        <a:bodyPr/>
        <a:lstStyle/>
        <a:p>
          <a:endParaRPr lang="en-US"/>
        </a:p>
      </dgm:t>
    </dgm:pt>
    <dgm:pt modelId="{B3B3E563-0A14-4B84-9D5B-D9A250B481AD}">
      <dgm:prSet phldrT="[Text]"/>
      <dgm:spPr/>
      <dgm:t>
        <a:bodyPr/>
        <a:lstStyle/>
        <a:p>
          <a:r>
            <a:rPr lang="en-US" dirty="0" err="1"/>
            <a:t>Norepineprhine</a:t>
          </a:r>
          <a:endParaRPr lang="en-US" dirty="0"/>
        </a:p>
      </dgm:t>
    </dgm:pt>
    <dgm:pt modelId="{CB65101D-6630-4F2B-B0FE-BC39B4BD49B8}" type="parTrans" cxnId="{683225CB-49FD-4624-A443-355DC77E6E19}">
      <dgm:prSet/>
      <dgm:spPr/>
      <dgm:t>
        <a:bodyPr/>
        <a:lstStyle/>
        <a:p>
          <a:endParaRPr lang="en-US"/>
        </a:p>
      </dgm:t>
    </dgm:pt>
    <dgm:pt modelId="{8AFE2B9B-EF01-4F4F-96A9-3CDF130474B5}" type="sibTrans" cxnId="{683225CB-49FD-4624-A443-355DC77E6E19}">
      <dgm:prSet/>
      <dgm:spPr/>
      <dgm:t>
        <a:bodyPr/>
        <a:lstStyle/>
        <a:p>
          <a:endParaRPr lang="en-US"/>
        </a:p>
      </dgm:t>
    </dgm:pt>
    <dgm:pt modelId="{CEBB52DC-683E-4467-9E93-D429EBE0D6F5}">
      <dgm:prSet phldrT="[Text]"/>
      <dgm:spPr/>
      <dgm:t>
        <a:bodyPr/>
        <a:lstStyle/>
        <a:p>
          <a:r>
            <a:rPr lang="en-US" dirty="0"/>
            <a:t>Chemical Imbalances</a:t>
          </a:r>
        </a:p>
      </dgm:t>
    </dgm:pt>
    <dgm:pt modelId="{6EA22F7A-0903-4C11-8E0B-A6096316FBEB}" type="sibTrans" cxnId="{BD3747F5-5D6E-47FC-9318-5DB37845DC03}">
      <dgm:prSet/>
      <dgm:spPr/>
      <dgm:t>
        <a:bodyPr/>
        <a:lstStyle/>
        <a:p>
          <a:endParaRPr lang="en-US"/>
        </a:p>
      </dgm:t>
    </dgm:pt>
    <dgm:pt modelId="{9CD6F4D0-06DB-48C0-9664-3FB594FF4F68}" type="parTrans" cxnId="{BD3747F5-5D6E-47FC-9318-5DB37845DC03}">
      <dgm:prSet/>
      <dgm:spPr/>
      <dgm:t>
        <a:bodyPr/>
        <a:lstStyle/>
        <a:p>
          <a:endParaRPr lang="en-US"/>
        </a:p>
      </dgm:t>
    </dgm:pt>
    <dgm:pt modelId="{12AA8272-DDF1-40AD-8BDA-3A31E8FBA4E8}" type="pres">
      <dgm:prSet presAssocID="{AA9F431F-8CFD-4B49-9459-CCCA06F5C6E6}" presName="outerComposite" presStyleCnt="0">
        <dgm:presLayoutVars>
          <dgm:chMax val="2"/>
          <dgm:animLvl val="lvl"/>
          <dgm:resizeHandles val="exact"/>
        </dgm:presLayoutVars>
      </dgm:prSet>
      <dgm:spPr/>
    </dgm:pt>
    <dgm:pt modelId="{5691C825-624D-40D4-9C9D-9AD0296B09CA}" type="pres">
      <dgm:prSet presAssocID="{AA9F431F-8CFD-4B49-9459-CCCA06F5C6E6}" presName="dummyMaxCanvas" presStyleCnt="0"/>
      <dgm:spPr/>
    </dgm:pt>
    <dgm:pt modelId="{1A20B211-5EA9-4050-9D21-C373864F5648}" type="pres">
      <dgm:prSet presAssocID="{AA9F431F-8CFD-4B49-9459-CCCA06F5C6E6}" presName="parentComposite" presStyleCnt="0"/>
      <dgm:spPr/>
    </dgm:pt>
    <dgm:pt modelId="{BEAECB91-8867-4659-9D5E-659CA28C7BC2}" type="pres">
      <dgm:prSet presAssocID="{AA9F431F-8CFD-4B49-9459-CCCA06F5C6E6}" presName="parent1" presStyleLbl="alignAccFollowNode1" presStyleIdx="0" presStyleCnt="4">
        <dgm:presLayoutVars>
          <dgm:chMax val="4"/>
        </dgm:presLayoutVars>
      </dgm:prSet>
      <dgm:spPr/>
    </dgm:pt>
    <dgm:pt modelId="{1D6CBB15-F5D9-48F5-8C4B-BCD90E9FCF58}" type="pres">
      <dgm:prSet presAssocID="{AA9F431F-8CFD-4B49-9459-CCCA06F5C6E6}" presName="parent2" presStyleLbl="alignAccFollowNode1" presStyleIdx="1" presStyleCnt="4">
        <dgm:presLayoutVars>
          <dgm:chMax val="4"/>
        </dgm:presLayoutVars>
      </dgm:prSet>
      <dgm:spPr/>
    </dgm:pt>
    <dgm:pt modelId="{DB2D09B8-B441-4865-A69A-FE724A9AC0FA}" type="pres">
      <dgm:prSet presAssocID="{AA9F431F-8CFD-4B49-9459-CCCA06F5C6E6}" presName="childrenComposite" presStyleCnt="0"/>
      <dgm:spPr/>
    </dgm:pt>
    <dgm:pt modelId="{D666063C-B934-4DB0-B10B-D9CC85768870}" type="pres">
      <dgm:prSet presAssocID="{AA9F431F-8CFD-4B49-9459-CCCA06F5C6E6}" presName="dummyMaxCanvas_ChildArea" presStyleCnt="0"/>
      <dgm:spPr/>
    </dgm:pt>
    <dgm:pt modelId="{F7888A57-5F1D-4F91-9BE3-3286986E6237}" type="pres">
      <dgm:prSet presAssocID="{AA9F431F-8CFD-4B49-9459-CCCA06F5C6E6}" presName="fulcrum" presStyleLbl="alignAccFollowNode1" presStyleIdx="2" presStyleCnt="4"/>
      <dgm:spPr/>
    </dgm:pt>
    <dgm:pt modelId="{9019FEAC-E933-4FA8-ADB4-94EA9041E92B}" type="pres">
      <dgm:prSet presAssocID="{AA9F431F-8CFD-4B49-9459-CCCA06F5C6E6}" presName="balance_23" presStyleLbl="alignAccFollowNode1" presStyleIdx="3" presStyleCnt="4">
        <dgm:presLayoutVars>
          <dgm:bulletEnabled val="1"/>
        </dgm:presLayoutVars>
      </dgm:prSet>
      <dgm:spPr/>
    </dgm:pt>
    <dgm:pt modelId="{4D7D148A-AD8C-4123-805B-EF64133C3131}" type="pres">
      <dgm:prSet presAssocID="{AA9F431F-8CFD-4B49-9459-CCCA06F5C6E6}" presName="right_23_1" presStyleLbl="node1" presStyleIdx="0" presStyleCnt="5">
        <dgm:presLayoutVars>
          <dgm:bulletEnabled val="1"/>
        </dgm:presLayoutVars>
      </dgm:prSet>
      <dgm:spPr/>
    </dgm:pt>
    <dgm:pt modelId="{1578CF66-6F5B-4C20-ADE8-B9D29D0AE2C7}" type="pres">
      <dgm:prSet presAssocID="{AA9F431F-8CFD-4B49-9459-CCCA06F5C6E6}" presName="right_23_2" presStyleLbl="node1" presStyleIdx="1" presStyleCnt="5">
        <dgm:presLayoutVars>
          <dgm:bulletEnabled val="1"/>
        </dgm:presLayoutVars>
      </dgm:prSet>
      <dgm:spPr/>
    </dgm:pt>
    <dgm:pt modelId="{CD8AB27B-1336-4268-8F70-4532C7C9AA5D}" type="pres">
      <dgm:prSet presAssocID="{AA9F431F-8CFD-4B49-9459-CCCA06F5C6E6}" presName="right_23_3" presStyleLbl="node1" presStyleIdx="2" presStyleCnt="5">
        <dgm:presLayoutVars>
          <dgm:bulletEnabled val="1"/>
        </dgm:presLayoutVars>
      </dgm:prSet>
      <dgm:spPr/>
    </dgm:pt>
    <dgm:pt modelId="{C28A18D8-C2A9-4835-9E40-9E36E0714B4D}" type="pres">
      <dgm:prSet presAssocID="{AA9F431F-8CFD-4B49-9459-CCCA06F5C6E6}" presName="left_23_1" presStyleLbl="node1" presStyleIdx="3" presStyleCnt="5">
        <dgm:presLayoutVars>
          <dgm:bulletEnabled val="1"/>
        </dgm:presLayoutVars>
      </dgm:prSet>
      <dgm:spPr/>
    </dgm:pt>
    <dgm:pt modelId="{25442DF5-E24A-4E11-881E-78A9041CC6D1}" type="pres">
      <dgm:prSet presAssocID="{AA9F431F-8CFD-4B49-9459-CCCA06F5C6E6}" presName="left_23_2" presStyleLbl="node1" presStyleIdx="4" presStyleCnt="5">
        <dgm:presLayoutVars>
          <dgm:bulletEnabled val="1"/>
        </dgm:presLayoutVars>
      </dgm:prSet>
      <dgm:spPr/>
    </dgm:pt>
  </dgm:ptLst>
  <dgm:cxnLst>
    <dgm:cxn modelId="{44E07F19-56C8-4D89-8CA0-CA04E7756A7D}" type="presOf" srcId="{E9C31E1B-10F8-44F1-8AA9-88F21A2E0772}" destId="{25442DF5-E24A-4E11-881E-78A9041CC6D1}" srcOrd="0" destOrd="0" presId="urn:microsoft.com/office/officeart/2005/8/layout/balance1"/>
    <dgm:cxn modelId="{EA58AC28-0EB7-42AB-A9AC-ABAF237906D2}" type="presOf" srcId="{CEBB52DC-683E-4467-9E93-D429EBE0D6F5}" destId="{BEAECB91-8867-4659-9D5E-659CA28C7BC2}" srcOrd="0" destOrd="0" presId="urn:microsoft.com/office/officeart/2005/8/layout/balance1"/>
    <dgm:cxn modelId="{4EA12A5D-497A-4B17-BB0B-F5E72D0CE8C3}" type="presOf" srcId="{01C8914C-4F95-44A2-8197-8F9C1D38283C}" destId="{4D7D148A-AD8C-4123-805B-EF64133C3131}" srcOrd="0" destOrd="0" presId="urn:microsoft.com/office/officeart/2005/8/layout/balance1"/>
    <dgm:cxn modelId="{8D9B5268-6BA2-46A3-9F84-B9689207231A}" srcId="{E15F358F-F7D1-4A07-A994-4DFBD1405EB7}" destId="{01C8914C-4F95-44A2-8197-8F9C1D38283C}" srcOrd="0" destOrd="0" parTransId="{BAF49DFE-5943-408C-9C79-1DEFCD652367}" sibTransId="{A595C19D-B3DA-4C87-85C2-829BF09B44E1}"/>
    <dgm:cxn modelId="{B814444B-E03E-4C99-B292-2E2EAD37BC92}" type="presOf" srcId="{AA9F431F-8CFD-4B49-9459-CCCA06F5C6E6}" destId="{12AA8272-DDF1-40AD-8BDA-3A31E8FBA4E8}" srcOrd="0" destOrd="0" presId="urn:microsoft.com/office/officeart/2005/8/layout/balance1"/>
    <dgm:cxn modelId="{1B2AC96E-3406-4EDA-8F3F-78E411936685}" type="presOf" srcId="{F83D99BF-0726-4724-88A8-1E800DA009B2}" destId="{1578CF66-6F5B-4C20-ADE8-B9D29D0AE2C7}" srcOrd="0" destOrd="0" presId="urn:microsoft.com/office/officeart/2005/8/layout/balance1"/>
    <dgm:cxn modelId="{CB39F76E-55DA-488E-9D9D-AAD1CE17A130}" srcId="{AA9F431F-8CFD-4B49-9459-CCCA06F5C6E6}" destId="{E15F358F-F7D1-4A07-A994-4DFBD1405EB7}" srcOrd="1" destOrd="0" parTransId="{C2525DFA-419A-4441-AC9E-1ADD791AA194}" sibTransId="{83948DC6-54CF-4806-B3E2-229677E3D570}"/>
    <dgm:cxn modelId="{95E6DB85-0503-4564-816B-3DC3F6B727ED}" type="presOf" srcId="{E15F358F-F7D1-4A07-A994-4DFBD1405EB7}" destId="{1D6CBB15-F5D9-48F5-8C4B-BCD90E9FCF58}" srcOrd="0" destOrd="0" presId="urn:microsoft.com/office/officeart/2005/8/layout/balance1"/>
    <dgm:cxn modelId="{EA9863BC-0718-406E-9575-73C4EAFFFC12}" type="presOf" srcId="{B3B3E563-0A14-4B84-9D5B-D9A250B481AD}" destId="{CD8AB27B-1336-4268-8F70-4532C7C9AA5D}" srcOrd="0" destOrd="0" presId="urn:microsoft.com/office/officeart/2005/8/layout/balance1"/>
    <dgm:cxn modelId="{B31CB9C6-FED2-46D2-A12A-E86E9CD84529}" srcId="{CEBB52DC-683E-4467-9E93-D429EBE0D6F5}" destId="{4F41175F-3CC6-45DE-B87B-CC19B9A72F5D}" srcOrd="0" destOrd="0" parTransId="{B48D6DB5-6742-4916-BA52-CCAD9BBEDC18}" sibTransId="{8E25C801-69AA-4C39-B174-5F99FA38A812}"/>
    <dgm:cxn modelId="{683225CB-49FD-4624-A443-355DC77E6E19}" srcId="{E15F358F-F7D1-4A07-A994-4DFBD1405EB7}" destId="{B3B3E563-0A14-4B84-9D5B-D9A250B481AD}" srcOrd="2" destOrd="0" parTransId="{CB65101D-6630-4F2B-B0FE-BC39B4BD49B8}" sibTransId="{8AFE2B9B-EF01-4F4F-96A9-3CDF130474B5}"/>
    <dgm:cxn modelId="{287322E1-9455-461C-AA81-5E8DBF8C8C73}" type="presOf" srcId="{4F41175F-3CC6-45DE-B87B-CC19B9A72F5D}" destId="{C28A18D8-C2A9-4835-9E40-9E36E0714B4D}" srcOrd="0" destOrd="0" presId="urn:microsoft.com/office/officeart/2005/8/layout/balance1"/>
    <dgm:cxn modelId="{D4C520E2-AFCA-48F1-8114-D1F3388B95E1}" srcId="{CEBB52DC-683E-4467-9E93-D429EBE0D6F5}" destId="{E9C31E1B-10F8-44F1-8AA9-88F21A2E0772}" srcOrd="1" destOrd="0" parTransId="{290703C5-7D77-4341-9791-4D9E51E9FCF9}" sibTransId="{688B7AA2-5AA9-4563-BC56-055BCADAB6DE}"/>
    <dgm:cxn modelId="{3F27FCE7-C2BD-4223-BC33-36B953D1185B}" srcId="{E15F358F-F7D1-4A07-A994-4DFBD1405EB7}" destId="{F83D99BF-0726-4724-88A8-1E800DA009B2}" srcOrd="1" destOrd="0" parTransId="{751F0064-694C-4318-B3B6-1EE0295DCDF0}" sibTransId="{B8744F4B-B6DE-4E65-AADC-C72258EA2223}"/>
    <dgm:cxn modelId="{BD3747F5-5D6E-47FC-9318-5DB37845DC03}" srcId="{AA9F431F-8CFD-4B49-9459-CCCA06F5C6E6}" destId="{CEBB52DC-683E-4467-9E93-D429EBE0D6F5}" srcOrd="0" destOrd="0" parTransId="{9CD6F4D0-06DB-48C0-9664-3FB594FF4F68}" sibTransId="{6EA22F7A-0903-4C11-8E0B-A6096316FBEB}"/>
    <dgm:cxn modelId="{D3BD3F4E-EC3A-4D78-99C7-ACAB06967DE2}" type="presParOf" srcId="{12AA8272-DDF1-40AD-8BDA-3A31E8FBA4E8}" destId="{5691C825-624D-40D4-9C9D-9AD0296B09CA}" srcOrd="0" destOrd="0" presId="urn:microsoft.com/office/officeart/2005/8/layout/balance1"/>
    <dgm:cxn modelId="{7D89C4A7-3014-415C-9575-41407F890366}" type="presParOf" srcId="{12AA8272-DDF1-40AD-8BDA-3A31E8FBA4E8}" destId="{1A20B211-5EA9-4050-9D21-C373864F5648}" srcOrd="1" destOrd="0" presId="urn:microsoft.com/office/officeart/2005/8/layout/balance1"/>
    <dgm:cxn modelId="{25E37BB9-B702-46B1-AE29-4CBE346C8B72}" type="presParOf" srcId="{1A20B211-5EA9-4050-9D21-C373864F5648}" destId="{BEAECB91-8867-4659-9D5E-659CA28C7BC2}" srcOrd="0" destOrd="0" presId="urn:microsoft.com/office/officeart/2005/8/layout/balance1"/>
    <dgm:cxn modelId="{F8087BDA-ED00-4C87-A476-61CD2669843D}" type="presParOf" srcId="{1A20B211-5EA9-4050-9D21-C373864F5648}" destId="{1D6CBB15-F5D9-48F5-8C4B-BCD90E9FCF58}" srcOrd="1" destOrd="0" presId="urn:microsoft.com/office/officeart/2005/8/layout/balance1"/>
    <dgm:cxn modelId="{FB35BA64-B14F-4A2C-829F-001B1F7BE6DC}" type="presParOf" srcId="{12AA8272-DDF1-40AD-8BDA-3A31E8FBA4E8}" destId="{DB2D09B8-B441-4865-A69A-FE724A9AC0FA}" srcOrd="2" destOrd="0" presId="urn:microsoft.com/office/officeart/2005/8/layout/balance1"/>
    <dgm:cxn modelId="{3CA0B192-3621-4CE2-86FC-1BA64A21DF63}" type="presParOf" srcId="{DB2D09B8-B441-4865-A69A-FE724A9AC0FA}" destId="{D666063C-B934-4DB0-B10B-D9CC85768870}" srcOrd="0" destOrd="0" presId="urn:microsoft.com/office/officeart/2005/8/layout/balance1"/>
    <dgm:cxn modelId="{2BA0824F-3088-456E-8D2E-B7656719FD16}" type="presParOf" srcId="{DB2D09B8-B441-4865-A69A-FE724A9AC0FA}" destId="{F7888A57-5F1D-4F91-9BE3-3286986E6237}" srcOrd="1" destOrd="0" presId="urn:microsoft.com/office/officeart/2005/8/layout/balance1"/>
    <dgm:cxn modelId="{26D806CC-F521-4BB7-BB70-20B0D88435F2}" type="presParOf" srcId="{DB2D09B8-B441-4865-A69A-FE724A9AC0FA}" destId="{9019FEAC-E933-4FA8-ADB4-94EA9041E92B}" srcOrd="2" destOrd="0" presId="urn:microsoft.com/office/officeart/2005/8/layout/balance1"/>
    <dgm:cxn modelId="{32910988-6A72-47FF-A8A5-95823F0F8F8E}" type="presParOf" srcId="{DB2D09B8-B441-4865-A69A-FE724A9AC0FA}" destId="{4D7D148A-AD8C-4123-805B-EF64133C3131}" srcOrd="3" destOrd="0" presId="urn:microsoft.com/office/officeart/2005/8/layout/balance1"/>
    <dgm:cxn modelId="{7E9F0146-30B4-4077-B8F8-CF674127C3F1}" type="presParOf" srcId="{DB2D09B8-B441-4865-A69A-FE724A9AC0FA}" destId="{1578CF66-6F5B-4C20-ADE8-B9D29D0AE2C7}" srcOrd="4" destOrd="0" presId="urn:microsoft.com/office/officeart/2005/8/layout/balance1"/>
    <dgm:cxn modelId="{67C60530-2B29-4333-AFCF-07D06D01F375}" type="presParOf" srcId="{DB2D09B8-B441-4865-A69A-FE724A9AC0FA}" destId="{CD8AB27B-1336-4268-8F70-4532C7C9AA5D}" srcOrd="5" destOrd="0" presId="urn:microsoft.com/office/officeart/2005/8/layout/balance1"/>
    <dgm:cxn modelId="{03C7F638-F649-498D-9D76-C6C941555E47}" type="presParOf" srcId="{DB2D09B8-B441-4865-A69A-FE724A9AC0FA}" destId="{C28A18D8-C2A9-4835-9E40-9E36E0714B4D}" srcOrd="6" destOrd="0" presId="urn:microsoft.com/office/officeart/2005/8/layout/balance1"/>
    <dgm:cxn modelId="{074BEB19-9592-4C93-816E-628AF73178C9}" type="presParOf" srcId="{DB2D09B8-B441-4865-A69A-FE724A9AC0FA}" destId="{25442DF5-E24A-4E11-881E-78A9041CC6D1}" srcOrd="7"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C704B5-A780-48D4-BD90-37E61AD46EDF}" type="doc">
      <dgm:prSet loTypeId="urn:microsoft.com/office/officeart/2005/8/layout/hProcess9" loCatId="process" qsTypeId="urn:microsoft.com/office/officeart/2005/8/quickstyle/simple1" qsCatId="simple" csTypeId="urn:microsoft.com/office/officeart/2005/8/colors/accent1_2" csCatId="accent1" phldr="1"/>
      <dgm:spPr/>
    </dgm:pt>
    <dgm:pt modelId="{DB6CB545-675C-46E7-A2D6-2DB35D252D2A}">
      <dgm:prSet phldrT="[Text]" custT="1"/>
      <dgm:spPr/>
      <dgm:t>
        <a:bodyPr/>
        <a:lstStyle/>
        <a:p>
          <a:r>
            <a:rPr lang="en-US" sz="3200" b="1" dirty="0">
              <a:solidFill>
                <a:srgbClr val="FF0000"/>
              </a:solidFill>
            </a:rPr>
            <a:t>Norepinephrine</a:t>
          </a:r>
        </a:p>
        <a:p>
          <a:r>
            <a:rPr lang="en-US" sz="2200" dirty="0"/>
            <a:t>NT responds to stress</a:t>
          </a:r>
        </a:p>
      </dgm:t>
    </dgm:pt>
    <dgm:pt modelId="{1DCF3844-AFD3-4586-AEE0-6A16280C975B}" type="parTrans" cxnId="{DF97A636-6BA8-466C-A615-421F72631747}">
      <dgm:prSet/>
      <dgm:spPr/>
      <dgm:t>
        <a:bodyPr/>
        <a:lstStyle/>
        <a:p>
          <a:endParaRPr lang="en-US"/>
        </a:p>
      </dgm:t>
    </dgm:pt>
    <dgm:pt modelId="{D37DE4BE-4F66-44D2-B8DB-87E9A6E410F6}" type="sibTrans" cxnId="{DF97A636-6BA8-466C-A615-421F72631747}">
      <dgm:prSet/>
      <dgm:spPr/>
      <dgm:t>
        <a:bodyPr/>
        <a:lstStyle/>
        <a:p>
          <a:endParaRPr lang="en-US"/>
        </a:p>
      </dgm:t>
    </dgm:pt>
    <dgm:pt modelId="{CF992267-4F7A-4DD1-B66C-9BC5EFA19818}">
      <dgm:prSet phldrT="[Text]"/>
      <dgm:spPr/>
      <dgm:t>
        <a:bodyPr/>
        <a:lstStyle/>
        <a:p>
          <a:r>
            <a:rPr lang="en-US" dirty="0"/>
            <a:t>Increases heart rate, blood glucose, and blood flow to muscle</a:t>
          </a:r>
        </a:p>
      </dgm:t>
    </dgm:pt>
    <dgm:pt modelId="{67827662-7441-4C3B-9316-D26A45BCF805}" type="parTrans" cxnId="{165920B4-8848-4233-9C99-3728F12D466E}">
      <dgm:prSet/>
      <dgm:spPr/>
      <dgm:t>
        <a:bodyPr/>
        <a:lstStyle/>
        <a:p>
          <a:endParaRPr lang="en-US"/>
        </a:p>
      </dgm:t>
    </dgm:pt>
    <dgm:pt modelId="{C82558C4-8BEA-451D-A8B7-524F4A36B674}" type="sibTrans" cxnId="{165920B4-8848-4233-9C99-3728F12D466E}">
      <dgm:prSet/>
      <dgm:spPr/>
      <dgm:t>
        <a:bodyPr/>
        <a:lstStyle/>
        <a:p>
          <a:endParaRPr lang="en-US"/>
        </a:p>
      </dgm:t>
    </dgm:pt>
    <dgm:pt modelId="{C80CC461-E247-4AD1-975E-DEEFE53FA238}">
      <dgm:prSet phldrT="[Text]"/>
      <dgm:spPr/>
      <dgm:t>
        <a:bodyPr/>
        <a:lstStyle/>
        <a:p>
          <a:r>
            <a:rPr lang="en-US" dirty="0"/>
            <a:t>Triggers flight/fight by increasing alertness, arousal, and speeds up reaction time </a:t>
          </a:r>
        </a:p>
      </dgm:t>
    </dgm:pt>
    <dgm:pt modelId="{1E34EDD8-2519-4F8C-BA96-0E1A8CA44393}" type="parTrans" cxnId="{B43EA6CC-9A3A-4D10-9659-35AE63BBA74D}">
      <dgm:prSet/>
      <dgm:spPr/>
      <dgm:t>
        <a:bodyPr/>
        <a:lstStyle/>
        <a:p>
          <a:endParaRPr lang="en-US"/>
        </a:p>
      </dgm:t>
    </dgm:pt>
    <dgm:pt modelId="{91092258-1416-4F9D-87E0-2564AA2F5964}" type="sibTrans" cxnId="{B43EA6CC-9A3A-4D10-9659-35AE63BBA74D}">
      <dgm:prSet/>
      <dgm:spPr/>
      <dgm:t>
        <a:bodyPr/>
        <a:lstStyle/>
        <a:p>
          <a:endParaRPr lang="en-US"/>
        </a:p>
      </dgm:t>
    </dgm:pt>
    <dgm:pt modelId="{8F02DD9F-0E7F-42C1-ABAD-EA4CFFF7D605}" type="pres">
      <dgm:prSet presAssocID="{4CC704B5-A780-48D4-BD90-37E61AD46EDF}" presName="CompostProcess" presStyleCnt="0">
        <dgm:presLayoutVars>
          <dgm:dir/>
          <dgm:resizeHandles val="exact"/>
        </dgm:presLayoutVars>
      </dgm:prSet>
      <dgm:spPr/>
    </dgm:pt>
    <dgm:pt modelId="{557F8596-BEE3-445C-BF60-86B6888A96E6}" type="pres">
      <dgm:prSet presAssocID="{4CC704B5-A780-48D4-BD90-37E61AD46EDF}" presName="arrow" presStyleLbl="bgShp" presStyleIdx="0" presStyleCnt="1"/>
      <dgm:spPr/>
    </dgm:pt>
    <dgm:pt modelId="{5E8133CE-740F-41AA-9CE8-F92F1147CC93}" type="pres">
      <dgm:prSet presAssocID="{4CC704B5-A780-48D4-BD90-37E61AD46EDF}" presName="linearProcess" presStyleCnt="0"/>
      <dgm:spPr/>
    </dgm:pt>
    <dgm:pt modelId="{0AC8D2E7-28A8-472C-8A35-BA7FA2465313}" type="pres">
      <dgm:prSet presAssocID="{DB6CB545-675C-46E7-A2D6-2DB35D252D2A}" presName="textNode" presStyleLbl="node1" presStyleIdx="0" presStyleCnt="3">
        <dgm:presLayoutVars>
          <dgm:bulletEnabled val="1"/>
        </dgm:presLayoutVars>
      </dgm:prSet>
      <dgm:spPr/>
    </dgm:pt>
    <dgm:pt modelId="{13E26E8A-225E-45F1-84C4-8F549B89DE84}" type="pres">
      <dgm:prSet presAssocID="{D37DE4BE-4F66-44D2-B8DB-87E9A6E410F6}" presName="sibTrans" presStyleCnt="0"/>
      <dgm:spPr/>
    </dgm:pt>
    <dgm:pt modelId="{DDA6C419-7E0F-4E2E-82CE-C21D8ADB05BA}" type="pres">
      <dgm:prSet presAssocID="{CF992267-4F7A-4DD1-B66C-9BC5EFA19818}" presName="textNode" presStyleLbl="node1" presStyleIdx="1" presStyleCnt="3">
        <dgm:presLayoutVars>
          <dgm:bulletEnabled val="1"/>
        </dgm:presLayoutVars>
      </dgm:prSet>
      <dgm:spPr/>
    </dgm:pt>
    <dgm:pt modelId="{E0B8052A-9003-44F9-B91B-1C47DCB2BF8F}" type="pres">
      <dgm:prSet presAssocID="{C82558C4-8BEA-451D-A8B7-524F4A36B674}" presName="sibTrans" presStyleCnt="0"/>
      <dgm:spPr/>
    </dgm:pt>
    <dgm:pt modelId="{F2A57611-0099-40E4-AE21-DD2DC1F1048D}" type="pres">
      <dgm:prSet presAssocID="{C80CC461-E247-4AD1-975E-DEEFE53FA238}" presName="textNode" presStyleLbl="node1" presStyleIdx="2" presStyleCnt="3">
        <dgm:presLayoutVars>
          <dgm:bulletEnabled val="1"/>
        </dgm:presLayoutVars>
      </dgm:prSet>
      <dgm:spPr/>
    </dgm:pt>
  </dgm:ptLst>
  <dgm:cxnLst>
    <dgm:cxn modelId="{DF97A636-6BA8-466C-A615-421F72631747}" srcId="{4CC704B5-A780-48D4-BD90-37E61AD46EDF}" destId="{DB6CB545-675C-46E7-A2D6-2DB35D252D2A}" srcOrd="0" destOrd="0" parTransId="{1DCF3844-AFD3-4586-AEE0-6A16280C975B}" sibTransId="{D37DE4BE-4F66-44D2-B8DB-87E9A6E410F6}"/>
    <dgm:cxn modelId="{694DF649-E8E1-4319-AC5D-CFD787B8D5A4}" type="presOf" srcId="{4CC704B5-A780-48D4-BD90-37E61AD46EDF}" destId="{8F02DD9F-0E7F-42C1-ABAD-EA4CFFF7D605}" srcOrd="0" destOrd="0" presId="urn:microsoft.com/office/officeart/2005/8/layout/hProcess9"/>
    <dgm:cxn modelId="{DCA27E85-B396-4456-9975-3FAF0AD3F47B}" type="presOf" srcId="{CF992267-4F7A-4DD1-B66C-9BC5EFA19818}" destId="{DDA6C419-7E0F-4E2E-82CE-C21D8ADB05BA}" srcOrd="0" destOrd="0" presId="urn:microsoft.com/office/officeart/2005/8/layout/hProcess9"/>
    <dgm:cxn modelId="{93F4C398-BA6E-42B8-819E-473F3238DF3B}" type="presOf" srcId="{C80CC461-E247-4AD1-975E-DEEFE53FA238}" destId="{F2A57611-0099-40E4-AE21-DD2DC1F1048D}" srcOrd="0" destOrd="0" presId="urn:microsoft.com/office/officeart/2005/8/layout/hProcess9"/>
    <dgm:cxn modelId="{165920B4-8848-4233-9C99-3728F12D466E}" srcId="{4CC704B5-A780-48D4-BD90-37E61AD46EDF}" destId="{CF992267-4F7A-4DD1-B66C-9BC5EFA19818}" srcOrd="1" destOrd="0" parTransId="{67827662-7441-4C3B-9316-D26A45BCF805}" sibTransId="{C82558C4-8BEA-451D-A8B7-524F4A36B674}"/>
    <dgm:cxn modelId="{B43EA6CC-9A3A-4D10-9659-35AE63BBA74D}" srcId="{4CC704B5-A780-48D4-BD90-37E61AD46EDF}" destId="{C80CC461-E247-4AD1-975E-DEEFE53FA238}" srcOrd="2" destOrd="0" parTransId="{1E34EDD8-2519-4F8C-BA96-0E1A8CA44393}" sibTransId="{91092258-1416-4F9D-87E0-2564AA2F5964}"/>
    <dgm:cxn modelId="{706D7BF6-ABCC-4EF3-A18E-48A1EABB5186}" type="presOf" srcId="{DB6CB545-675C-46E7-A2D6-2DB35D252D2A}" destId="{0AC8D2E7-28A8-472C-8A35-BA7FA2465313}" srcOrd="0" destOrd="0" presId="urn:microsoft.com/office/officeart/2005/8/layout/hProcess9"/>
    <dgm:cxn modelId="{05B5FA5C-91D8-4588-8A07-C5B2B5FEC8CF}" type="presParOf" srcId="{8F02DD9F-0E7F-42C1-ABAD-EA4CFFF7D605}" destId="{557F8596-BEE3-445C-BF60-86B6888A96E6}" srcOrd="0" destOrd="0" presId="urn:microsoft.com/office/officeart/2005/8/layout/hProcess9"/>
    <dgm:cxn modelId="{94EB0C47-780D-44C2-9096-C22789DEFDB5}" type="presParOf" srcId="{8F02DD9F-0E7F-42C1-ABAD-EA4CFFF7D605}" destId="{5E8133CE-740F-41AA-9CE8-F92F1147CC93}" srcOrd="1" destOrd="0" presId="urn:microsoft.com/office/officeart/2005/8/layout/hProcess9"/>
    <dgm:cxn modelId="{2959FF05-2E07-423B-BF5E-8D99FE95E67F}" type="presParOf" srcId="{5E8133CE-740F-41AA-9CE8-F92F1147CC93}" destId="{0AC8D2E7-28A8-472C-8A35-BA7FA2465313}" srcOrd="0" destOrd="0" presId="urn:microsoft.com/office/officeart/2005/8/layout/hProcess9"/>
    <dgm:cxn modelId="{F0B376A9-0D77-4182-BEAC-7C2D30591087}" type="presParOf" srcId="{5E8133CE-740F-41AA-9CE8-F92F1147CC93}" destId="{13E26E8A-225E-45F1-84C4-8F549B89DE84}" srcOrd="1" destOrd="0" presId="urn:microsoft.com/office/officeart/2005/8/layout/hProcess9"/>
    <dgm:cxn modelId="{D27E2505-C7AE-4DF8-8E20-408715F59512}" type="presParOf" srcId="{5E8133CE-740F-41AA-9CE8-F92F1147CC93}" destId="{DDA6C419-7E0F-4E2E-82CE-C21D8ADB05BA}" srcOrd="2" destOrd="0" presId="urn:microsoft.com/office/officeart/2005/8/layout/hProcess9"/>
    <dgm:cxn modelId="{512A511E-8071-4A86-BFA3-594584993F35}" type="presParOf" srcId="{5E8133CE-740F-41AA-9CE8-F92F1147CC93}" destId="{E0B8052A-9003-44F9-B91B-1C47DCB2BF8F}" srcOrd="3" destOrd="0" presId="urn:microsoft.com/office/officeart/2005/8/layout/hProcess9"/>
    <dgm:cxn modelId="{8C4E6157-F6FD-4EBC-9FE4-BB1E366251C6}" type="presParOf" srcId="{5E8133CE-740F-41AA-9CE8-F92F1147CC93}" destId="{F2A57611-0099-40E4-AE21-DD2DC1F1048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AD9AA4-0A0C-4799-88DB-5B63F8F0B711}" type="doc">
      <dgm:prSet loTypeId="urn:microsoft.com/office/officeart/2005/8/layout/hProcess9" loCatId="process" qsTypeId="urn:microsoft.com/office/officeart/2005/8/quickstyle/simple1" qsCatId="simple" csTypeId="urn:microsoft.com/office/officeart/2005/8/colors/accent1_2" csCatId="accent1" phldr="1"/>
      <dgm:spPr/>
    </dgm:pt>
    <dgm:pt modelId="{46AF64D8-607E-4EA2-A7C5-FC1CE90CBFE7}">
      <dgm:prSet phldrT="[Text]" custT="1"/>
      <dgm:spPr/>
      <dgm:t>
        <a:bodyPr/>
        <a:lstStyle/>
        <a:p>
          <a:r>
            <a:rPr lang="en-US" sz="3600" b="1" dirty="0">
              <a:solidFill>
                <a:srgbClr val="C00000"/>
              </a:solidFill>
            </a:rPr>
            <a:t>Serotonin</a:t>
          </a:r>
        </a:p>
        <a:p>
          <a:r>
            <a:rPr lang="en-US" sz="2000" dirty="0"/>
            <a:t>NT for Mood and Digestion </a:t>
          </a:r>
        </a:p>
      </dgm:t>
    </dgm:pt>
    <dgm:pt modelId="{80961542-B31F-4F24-92DD-52F81999E500}" type="parTrans" cxnId="{E26D88CA-EF77-40FB-9392-7FC83A1B2A66}">
      <dgm:prSet/>
      <dgm:spPr/>
      <dgm:t>
        <a:bodyPr/>
        <a:lstStyle/>
        <a:p>
          <a:endParaRPr lang="en-US"/>
        </a:p>
      </dgm:t>
    </dgm:pt>
    <dgm:pt modelId="{E679D73F-9184-447E-B7A5-6189942EDA9B}" type="sibTrans" cxnId="{E26D88CA-EF77-40FB-9392-7FC83A1B2A66}">
      <dgm:prSet/>
      <dgm:spPr/>
      <dgm:t>
        <a:bodyPr/>
        <a:lstStyle/>
        <a:p>
          <a:endParaRPr lang="en-US"/>
        </a:p>
      </dgm:t>
    </dgm:pt>
    <dgm:pt modelId="{D16141D1-2695-481A-BB33-45D20FB91EC4}">
      <dgm:prSet phldrT="[Text]"/>
      <dgm:spPr/>
      <dgm:t>
        <a:bodyPr/>
        <a:lstStyle/>
        <a:p>
          <a:r>
            <a:rPr lang="en-US" dirty="0"/>
            <a:t>Created in brain to stabilize mood and anxiety, but mostly in stomach. </a:t>
          </a:r>
        </a:p>
      </dgm:t>
    </dgm:pt>
    <dgm:pt modelId="{02476AB3-9CD2-4D7E-86D7-6F19D1F416EF}" type="parTrans" cxnId="{630261A7-605F-4B86-B7F5-65F00B408BC2}">
      <dgm:prSet/>
      <dgm:spPr/>
      <dgm:t>
        <a:bodyPr/>
        <a:lstStyle/>
        <a:p>
          <a:endParaRPr lang="en-US"/>
        </a:p>
      </dgm:t>
    </dgm:pt>
    <dgm:pt modelId="{B398D569-EF6E-4B8B-8648-4CD251EF5573}" type="sibTrans" cxnId="{630261A7-605F-4B86-B7F5-65F00B408BC2}">
      <dgm:prSet/>
      <dgm:spPr/>
      <dgm:t>
        <a:bodyPr/>
        <a:lstStyle/>
        <a:p>
          <a:endParaRPr lang="en-US"/>
        </a:p>
      </dgm:t>
    </dgm:pt>
    <dgm:pt modelId="{6CF7DC76-26A1-4F0F-A100-F600B446F8B5}">
      <dgm:prSet phldrT="[Text]"/>
      <dgm:spPr/>
      <dgm:t>
        <a:bodyPr/>
        <a:lstStyle/>
        <a:p>
          <a:r>
            <a:rPr lang="en-US" dirty="0"/>
            <a:t>NT controls sleeping, eating, and digestion </a:t>
          </a:r>
        </a:p>
      </dgm:t>
    </dgm:pt>
    <dgm:pt modelId="{DD47DB6F-6B00-45FF-A6A0-7C958FC299A0}" type="parTrans" cxnId="{9B1DE0DE-0747-458B-AC41-8A3BC9046B44}">
      <dgm:prSet/>
      <dgm:spPr/>
      <dgm:t>
        <a:bodyPr/>
        <a:lstStyle/>
        <a:p>
          <a:endParaRPr lang="en-US"/>
        </a:p>
      </dgm:t>
    </dgm:pt>
    <dgm:pt modelId="{23A99A2B-C7BC-4C5E-ACED-88D529DEB8D4}" type="sibTrans" cxnId="{9B1DE0DE-0747-458B-AC41-8A3BC9046B44}">
      <dgm:prSet/>
      <dgm:spPr/>
      <dgm:t>
        <a:bodyPr/>
        <a:lstStyle/>
        <a:p>
          <a:endParaRPr lang="en-US"/>
        </a:p>
      </dgm:t>
    </dgm:pt>
    <dgm:pt modelId="{BF34CE31-1F9A-41EA-858C-01EB41BE7E71}">
      <dgm:prSet/>
      <dgm:spPr/>
      <dgm:t>
        <a:bodyPr/>
        <a:lstStyle/>
        <a:p>
          <a:r>
            <a:rPr lang="en-US" dirty="0"/>
            <a:t>Increase in NT will decrease libido, appetite, sleep, and will increase nausea</a:t>
          </a:r>
        </a:p>
      </dgm:t>
    </dgm:pt>
    <dgm:pt modelId="{3E823D59-45C1-41ED-ACBC-B161640C02C5}" type="parTrans" cxnId="{D5F649E0-1873-4262-A5CE-B7E8F85B5083}">
      <dgm:prSet/>
      <dgm:spPr/>
      <dgm:t>
        <a:bodyPr/>
        <a:lstStyle/>
        <a:p>
          <a:endParaRPr lang="en-US"/>
        </a:p>
      </dgm:t>
    </dgm:pt>
    <dgm:pt modelId="{D7F2774E-49D4-4635-9BFF-DD85766EF4D4}" type="sibTrans" cxnId="{D5F649E0-1873-4262-A5CE-B7E8F85B5083}">
      <dgm:prSet/>
      <dgm:spPr/>
      <dgm:t>
        <a:bodyPr/>
        <a:lstStyle/>
        <a:p>
          <a:endParaRPr lang="en-US"/>
        </a:p>
      </dgm:t>
    </dgm:pt>
    <dgm:pt modelId="{73389790-D0B0-49D2-826C-3F84B1E1634E}" type="pres">
      <dgm:prSet presAssocID="{49AD9AA4-0A0C-4799-88DB-5B63F8F0B711}" presName="CompostProcess" presStyleCnt="0">
        <dgm:presLayoutVars>
          <dgm:dir/>
          <dgm:resizeHandles val="exact"/>
        </dgm:presLayoutVars>
      </dgm:prSet>
      <dgm:spPr/>
    </dgm:pt>
    <dgm:pt modelId="{2C24EE44-801E-4302-82FB-C3891EE0DB68}" type="pres">
      <dgm:prSet presAssocID="{49AD9AA4-0A0C-4799-88DB-5B63F8F0B711}" presName="arrow" presStyleLbl="bgShp" presStyleIdx="0" presStyleCnt="1"/>
      <dgm:spPr/>
    </dgm:pt>
    <dgm:pt modelId="{21EAF1FC-3BB5-4C66-8740-214529D292F9}" type="pres">
      <dgm:prSet presAssocID="{49AD9AA4-0A0C-4799-88DB-5B63F8F0B711}" presName="linearProcess" presStyleCnt="0"/>
      <dgm:spPr/>
    </dgm:pt>
    <dgm:pt modelId="{4DF9D6D9-E994-4669-9CFB-112DCE55A079}" type="pres">
      <dgm:prSet presAssocID="{46AF64D8-607E-4EA2-A7C5-FC1CE90CBFE7}" presName="textNode" presStyleLbl="node1" presStyleIdx="0" presStyleCnt="4">
        <dgm:presLayoutVars>
          <dgm:bulletEnabled val="1"/>
        </dgm:presLayoutVars>
      </dgm:prSet>
      <dgm:spPr/>
    </dgm:pt>
    <dgm:pt modelId="{9F749546-FC08-42DF-82A3-8F3070EA2257}" type="pres">
      <dgm:prSet presAssocID="{E679D73F-9184-447E-B7A5-6189942EDA9B}" presName="sibTrans" presStyleCnt="0"/>
      <dgm:spPr/>
    </dgm:pt>
    <dgm:pt modelId="{5E3E3630-D234-4D4F-B37C-86A626B53CB5}" type="pres">
      <dgm:prSet presAssocID="{D16141D1-2695-481A-BB33-45D20FB91EC4}" presName="textNode" presStyleLbl="node1" presStyleIdx="1" presStyleCnt="4">
        <dgm:presLayoutVars>
          <dgm:bulletEnabled val="1"/>
        </dgm:presLayoutVars>
      </dgm:prSet>
      <dgm:spPr/>
    </dgm:pt>
    <dgm:pt modelId="{CC5FFCEF-EE56-4BAE-8465-4F585B42D841}" type="pres">
      <dgm:prSet presAssocID="{B398D569-EF6E-4B8B-8648-4CD251EF5573}" presName="sibTrans" presStyleCnt="0"/>
      <dgm:spPr/>
    </dgm:pt>
    <dgm:pt modelId="{3CCFCB5A-E022-492F-BE8F-4F67DDBEB2F7}" type="pres">
      <dgm:prSet presAssocID="{6CF7DC76-26A1-4F0F-A100-F600B446F8B5}" presName="textNode" presStyleLbl="node1" presStyleIdx="2" presStyleCnt="4">
        <dgm:presLayoutVars>
          <dgm:bulletEnabled val="1"/>
        </dgm:presLayoutVars>
      </dgm:prSet>
      <dgm:spPr/>
    </dgm:pt>
    <dgm:pt modelId="{7F717474-48DF-4566-8BE7-E4ACF0D6509A}" type="pres">
      <dgm:prSet presAssocID="{23A99A2B-C7BC-4C5E-ACED-88D529DEB8D4}" presName="sibTrans" presStyleCnt="0"/>
      <dgm:spPr/>
    </dgm:pt>
    <dgm:pt modelId="{6903D8CD-BF4D-4CB5-AF64-64B16E5E972F}" type="pres">
      <dgm:prSet presAssocID="{BF34CE31-1F9A-41EA-858C-01EB41BE7E71}" presName="textNode" presStyleLbl="node1" presStyleIdx="3" presStyleCnt="4">
        <dgm:presLayoutVars>
          <dgm:bulletEnabled val="1"/>
        </dgm:presLayoutVars>
      </dgm:prSet>
      <dgm:spPr/>
    </dgm:pt>
  </dgm:ptLst>
  <dgm:cxnLst>
    <dgm:cxn modelId="{1EB70B36-922D-4EB1-9C3D-356B6C75C54B}" type="presOf" srcId="{BF34CE31-1F9A-41EA-858C-01EB41BE7E71}" destId="{6903D8CD-BF4D-4CB5-AF64-64B16E5E972F}" srcOrd="0" destOrd="0" presId="urn:microsoft.com/office/officeart/2005/8/layout/hProcess9"/>
    <dgm:cxn modelId="{B404DA73-B877-495E-94EC-F89CC2C63212}" type="presOf" srcId="{49AD9AA4-0A0C-4799-88DB-5B63F8F0B711}" destId="{73389790-D0B0-49D2-826C-3F84B1E1634E}" srcOrd="0" destOrd="0" presId="urn:microsoft.com/office/officeart/2005/8/layout/hProcess9"/>
    <dgm:cxn modelId="{5A55097A-C53F-43D4-9ECA-318A6054B6C3}" type="presOf" srcId="{46AF64D8-607E-4EA2-A7C5-FC1CE90CBFE7}" destId="{4DF9D6D9-E994-4669-9CFB-112DCE55A079}" srcOrd="0" destOrd="0" presId="urn:microsoft.com/office/officeart/2005/8/layout/hProcess9"/>
    <dgm:cxn modelId="{D89C219C-8B1D-4319-833F-33715EA4F108}" type="presOf" srcId="{D16141D1-2695-481A-BB33-45D20FB91EC4}" destId="{5E3E3630-D234-4D4F-B37C-86A626B53CB5}" srcOrd="0" destOrd="0" presId="urn:microsoft.com/office/officeart/2005/8/layout/hProcess9"/>
    <dgm:cxn modelId="{630261A7-605F-4B86-B7F5-65F00B408BC2}" srcId="{49AD9AA4-0A0C-4799-88DB-5B63F8F0B711}" destId="{D16141D1-2695-481A-BB33-45D20FB91EC4}" srcOrd="1" destOrd="0" parTransId="{02476AB3-9CD2-4D7E-86D7-6F19D1F416EF}" sibTransId="{B398D569-EF6E-4B8B-8648-4CD251EF5573}"/>
    <dgm:cxn modelId="{E26D88CA-EF77-40FB-9392-7FC83A1B2A66}" srcId="{49AD9AA4-0A0C-4799-88DB-5B63F8F0B711}" destId="{46AF64D8-607E-4EA2-A7C5-FC1CE90CBFE7}" srcOrd="0" destOrd="0" parTransId="{80961542-B31F-4F24-92DD-52F81999E500}" sibTransId="{E679D73F-9184-447E-B7A5-6189942EDA9B}"/>
    <dgm:cxn modelId="{C9C080CF-4770-4EC4-83DB-3B4D534D640D}" type="presOf" srcId="{6CF7DC76-26A1-4F0F-A100-F600B446F8B5}" destId="{3CCFCB5A-E022-492F-BE8F-4F67DDBEB2F7}" srcOrd="0" destOrd="0" presId="urn:microsoft.com/office/officeart/2005/8/layout/hProcess9"/>
    <dgm:cxn modelId="{9B1DE0DE-0747-458B-AC41-8A3BC9046B44}" srcId="{49AD9AA4-0A0C-4799-88DB-5B63F8F0B711}" destId="{6CF7DC76-26A1-4F0F-A100-F600B446F8B5}" srcOrd="2" destOrd="0" parTransId="{DD47DB6F-6B00-45FF-A6A0-7C958FC299A0}" sibTransId="{23A99A2B-C7BC-4C5E-ACED-88D529DEB8D4}"/>
    <dgm:cxn modelId="{D5F649E0-1873-4262-A5CE-B7E8F85B5083}" srcId="{49AD9AA4-0A0C-4799-88DB-5B63F8F0B711}" destId="{BF34CE31-1F9A-41EA-858C-01EB41BE7E71}" srcOrd="3" destOrd="0" parTransId="{3E823D59-45C1-41ED-ACBC-B161640C02C5}" sibTransId="{D7F2774E-49D4-4635-9BFF-DD85766EF4D4}"/>
    <dgm:cxn modelId="{4AD2B3D9-4814-411E-8F4F-351ED793BD49}" type="presParOf" srcId="{73389790-D0B0-49D2-826C-3F84B1E1634E}" destId="{2C24EE44-801E-4302-82FB-C3891EE0DB68}" srcOrd="0" destOrd="0" presId="urn:microsoft.com/office/officeart/2005/8/layout/hProcess9"/>
    <dgm:cxn modelId="{4174A746-6C07-4943-B3EC-D7C67BD99EAA}" type="presParOf" srcId="{73389790-D0B0-49D2-826C-3F84B1E1634E}" destId="{21EAF1FC-3BB5-4C66-8740-214529D292F9}" srcOrd="1" destOrd="0" presId="urn:microsoft.com/office/officeart/2005/8/layout/hProcess9"/>
    <dgm:cxn modelId="{1F2A6E2C-3F29-4E31-9A6B-43A5CD7912B9}" type="presParOf" srcId="{21EAF1FC-3BB5-4C66-8740-214529D292F9}" destId="{4DF9D6D9-E994-4669-9CFB-112DCE55A079}" srcOrd="0" destOrd="0" presId="urn:microsoft.com/office/officeart/2005/8/layout/hProcess9"/>
    <dgm:cxn modelId="{1D027A24-7504-4C46-A28D-C44A3C794DF1}" type="presParOf" srcId="{21EAF1FC-3BB5-4C66-8740-214529D292F9}" destId="{9F749546-FC08-42DF-82A3-8F3070EA2257}" srcOrd="1" destOrd="0" presId="urn:microsoft.com/office/officeart/2005/8/layout/hProcess9"/>
    <dgm:cxn modelId="{410FE053-B741-48DA-A108-C7EC12985158}" type="presParOf" srcId="{21EAF1FC-3BB5-4C66-8740-214529D292F9}" destId="{5E3E3630-D234-4D4F-B37C-86A626B53CB5}" srcOrd="2" destOrd="0" presId="urn:microsoft.com/office/officeart/2005/8/layout/hProcess9"/>
    <dgm:cxn modelId="{02CE0DB4-13F0-48B1-BF8E-6D2C5AA544BA}" type="presParOf" srcId="{21EAF1FC-3BB5-4C66-8740-214529D292F9}" destId="{CC5FFCEF-EE56-4BAE-8465-4F585B42D841}" srcOrd="3" destOrd="0" presId="urn:microsoft.com/office/officeart/2005/8/layout/hProcess9"/>
    <dgm:cxn modelId="{2F7C1D4D-665C-4B99-9F56-84BB072870AF}" type="presParOf" srcId="{21EAF1FC-3BB5-4C66-8740-214529D292F9}" destId="{3CCFCB5A-E022-492F-BE8F-4F67DDBEB2F7}" srcOrd="4" destOrd="0" presId="urn:microsoft.com/office/officeart/2005/8/layout/hProcess9"/>
    <dgm:cxn modelId="{375B44F0-D3F5-4BCE-B623-57F4F9AB5134}" type="presParOf" srcId="{21EAF1FC-3BB5-4C66-8740-214529D292F9}" destId="{7F717474-48DF-4566-8BE7-E4ACF0D6509A}" srcOrd="5" destOrd="0" presId="urn:microsoft.com/office/officeart/2005/8/layout/hProcess9"/>
    <dgm:cxn modelId="{C3C35E74-8076-4929-9BC0-9FA448E11131}" type="presParOf" srcId="{21EAF1FC-3BB5-4C66-8740-214529D292F9}" destId="{6903D8CD-BF4D-4CB5-AF64-64B16E5E972F}"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32477E-F0E1-47DE-9B3D-A7562AE9D737}"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C91D7414-9AB1-4067-8260-2A9F8CAB5118}">
      <dgm:prSet phldrT="[Text]" custT="1"/>
      <dgm:spPr/>
      <dgm:t>
        <a:bodyPr/>
        <a:lstStyle/>
        <a:p>
          <a:r>
            <a:rPr lang="en-US" sz="3600" dirty="0">
              <a:solidFill>
                <a:srgbClr val="C00000"/>
              </a:solidFill>
            </a:rPr>
            <a:t>Dopamine </a:t>
          </a:r>
        </a:p>
        <a:p>
          <a:r>
            <a:rPr lang="en-US" sz="1800" dirty="0"/>
            <a:t>The Happy NT</a:t>
          </a:r>
        </a:p>
      </dgm:t>
    </dgm:pt>
    <dgm:pt modelId="{A8453C8F-A4D6-4277-91AD-D4AB82164B70}" type="parTrans" cxnId="{4D298B79-D963-4C6C-9EF7-37094B6D7BA2}">
      <dgm:prSet/>
      <dgm:spPr/>
      <dgm:t>
        <a:bodyPr/>
        <a:lstStyle/>
        <a:p>
          <a:endParaRPr lang="en-US"/>
        </a:p>
      </dgm:t>
    </dgm:pt>
    <dgm:pt modelId="{E790E116-9E09-4DCD-88B0-93644FDCB3B7}" type="sibTrans" cxnId="{4D298B79-D963-4C6C-9EF7-37094B6D7BA2}">
      <dgm:prSet/>
      <dgm:spPr/>
      <dgm:t>
        <a:bodyPr/>
        <a:lstStyle/>
        <a:p>
          <a:endParaRPr lang="en-US"/>
        </a:p>
      </dgm:t>
    </dgm:pt>
    <dgm:pt modelId="{46E7F410-A8BF-491A-A8C9-16045820B331}">
      <dgm:prSet phldrT="[Text]"/>
      <dgm:spPr/>
      <dgm:t>
        <a:bodyPr/>
        <a:lstStyle/>
        <a:p>
          <a:r>
            <a:rPr lang="en-US" dirty="0"/>
            <a:t>In charge of the “Reward Zone” which regulated how you perceive experience and pleasure </a:t>
          </a:r>
        </a:p>
      </dgm:t>
    </dgm:pt>
    <dgm:pt modelId="{46FF43F9-9C00-4ED6-85AB-72DF19CA9570}" type="parTrans" cxnId="{6521E029-4645-46CD-A157-476D458199E6}">
      <dgm:prSet/>
      <dgm:spPr/>
      <dgm:t>
        <a:bodyPr/>
        <a:lstStyle/>
        <a:p>
          <a:endParaRPr lang="en-US"/>
        </a:p>
      </dgm:t>
    </dgm:pt>
    <dgm:pt modelId="{A3049633-1A3B-4504-B428-B65145B52F8A}" type="sibTrans" cxnId="{6521E029-4645-46CD-A157-476D458199E6}">
      <dgm:prSet/>
      <dgm:spPr/>
      <dgm:t>
        <a:bodyPr/>
        <a:lstStyle/>
        <a:p>
          <a:endParaRPr lang="en-US"/>
        </a:p>
      </dgm:t>
    </dgm:pt>
    <dgm:pt modelId="{49CB98E6-FDA6-4E9A-A9B0-EC9EFA998861}">
      <dgm:prSet phldrT="[Text]"/>
      <dgm:spPr/>
      <dgm:t>
        <a:bodyPr/>
        <a:lstStyle/>
        <a:p>
          <a:r>
            <a:rPr lang="en-US" dirty="0"/>
            <a:t>Increases focus and attention because primal instinct to aid with memory. (food, sex, </a:t>
          </a:r>
          <a:r>
            <a:rPr lang="en-US" dirty="0" err="1"/>
            <a:t>etc</a:t>
          </a:r>
          <a:r>
            <a:rPr lang="en-US" dirty="0"/>
            <a:t>) </a:t>
          </a:r>
        </a:p>
      </dgm:t>
    </dgm:pt>
    <dgm:pt modelId="{857E27C8-1EF1-49B2-9555-976A090A9FB9}" type="parTrans" cxnId="{EBE80E62-9046-402F-8647-A7577620A8BB}">
      <dgm:prSet/>
      <dgm:spPr/>
      <dgm:t>
        <a:bodyPr/>
        <a:lstStyle/>
        <a:p>
          <a:endParaRPr lang="en-US"/>
        </a:p>
      </dgm:t>
    </dgm:pt>
    <dgm:pt modelId="{3F7699C9-A3BB-4D37-9095-98A0D319F4E4}" type="sibTrans" cxnId="{EBE80E62-9046-402F-8647-A7577620A8BB}">
      <dgm:prSet/>
      <dgm:spPr/>
      <dgm:t>
        <a:bodyPr/>
        <a:lstStyle/>
        <a:p>
          <a:endParaRPr lang="en-US"/>
        </a:p>
      </dgm:t>
    </dgm:pt>
    <dgm:pt modelId="{DCAA82FD-66B4-4EB8-AE11-95B96FDB44C2}">
      <dgm:prSet/>
      <dgm:spPr/>
      <dgm:t>
        <a:bodyPr/>
        <a:lstStyle/>
        <a:p>
          <a:r>
            <a:rPr lang="en-US" b="0" u="none" dirty="0"/>
            <a:t>If you enjoy something, then dopamine increases, which in turn allows you to remember information</a:t>
          </a:r>
        </a:p>
      </dgm:t>
    </dgm:pt>
    <dgm:pt modelId="{953B9DD0-1101-4A26-B946-3A9054720BCE}" type="parTrans" cxnId="{8A386352-D4D2-4955-AEF9-EFC4CDA7D69A}">
      <dgm:prSet/>
      <dgm:spPr/>
      <dgm:t>
        <a:bodyPr/>
        <a:lstStyle/>
        <a:p>
          <a:endParaRPr lang="en-US"/>
        </a:p>
      </dgm:t>
    </dgm:pt>
    <dgm:pt modelId="{5009F186-0370-4560-9418-436EC1F01594}" type="sibTrans" cxnId="{8A386352-D4D2-4955-AEF9-EFC4CDA7D69A}">
      <dgm:prSet/>
      <dgm:spPr/>
      <dgm:t>
        <a:bodyPr/>
        <a:lstStyle/>
        <a:p>
          <a:endParaRPr lang="en-US"/>
        </a:p>
      </dgm:t>
    </dgm:pt>
    <dgm:pt modelId="{42E0ED0C-9EA6-4D10-9AF5-3B9C029881A3}" type="pres">
      <dgm:prSet presAssocID="{7432477E-F0E1-47DE-9B3D-A7562AE9D737}" presName="CompostProcess" presStyleCnt="0">
        <dgm:presLayoutVars>
          <dgm:dir/>
          <dgm:resizeHandles val="exact"/>
        </dgm:presLayoutVars>
      </dgm:prSet>
      <dgm:spPr/>
    </dgm:pt>
    <dgm:pt modelId="{C17EF5D4-ACE5-4F83-A7B4-C9CD4C95C03F}" type="pres">
      <dgm:prSet presAssocID="{7432477E-F0E1-47DE-9B3D-A7562AE9D737}" presName="arrow" presStyleLbl="bgShp" presStyleIdx="0" presStyleCnt="1"/>
      <dgm:spPr/>
    </dgm:pt>
    <dgm:pt modelId="{E4CB60B8-5322-4F1F-827D-1A91F5BA530A}" type="pres">
      <dgm:prSet presAssocID="{7432477E-F0E1-47DE-9B3D-A7562AE9D737}" presName="linearProcess" presStyleCnt="0"/>
      <dgm:spPr/>
    </dgm:pt>
    <dgm:pt modelId="{4DA468A8-E5D6-4B65-B109-CD7C8C6C48CC}" type="pres">
      <dgm:prSet presAssocID="{C91D7414-9AB1-4067-8260-2A9F8CAB5118}" presName="textNode" presStyleLbl="node1" presStyleIdx="0" presStyleCnt="4">
        <dgm:presLayoutVars>
          <dgm:bulletEnabled val="1"/>
        </dgm:presLayoutVars>
      </dgm:prSet>
      <dgm:spPr/>
    </dgm:pt>
    <dgm:pt modelId="{25CD3BA0-1313-496C-8702-6A9CDCA00DB3}" type="pres">
      <dgm:prSet presAssocID="{E790E116-9E09-4DCD-88B0-93644FDCB3B7}" presName="sibTrans" presStyleCnt="0"/>
      <dgm:spPr/>
    </dgm:pt>
    <dgm:pt modelId="{3AF26A2A-8C6F-469A-B6C9-913E8D665F64}" type="pres">
      <dgm:prSet presAssocID="{46E7F410-A8BF-491A-A8C9-16045820B331}" presName="textNode" presStyleLbl="node1" presStyleIdx="1" presStyleCnt="4">
        <dgm:presLayoutVars>
          <dgm:bulletEnabled val="1"/>
        </dgm:presLayoutVars>
      </dgm:prSet>
      <dgm:spPr/>
    </dgm:pt>
    <dgm:pt modelId="{0CF27AF0-7DC5-4953-86E1-1BC66357E32D}" type="pres">
      <dgm:prSet presAssocID="{A3049633-1A3B-4504-B428-B65145B52F8A}" presName="sibTrans" presStyleCnt="0"/>
      <dgm:spPr/>
    </dgm:pt>
    <dgm:pt modelId="{022D75C9-ADAF-4FE7-BB25-EDE6017B20E8}" type="pres">
      <dgm:prSet presAssocID="{49CB98E6-FDA6-4E9A-A9B0-EC9EFA998861}" presName="textNode" presStyleLbl="node1" presStyleIdx="2" presStyleCnt="4">
        <dgm:presLayoutVars>
          <dgm:bulletEnabled val="1"/>
        </dgm:presLayoutVars>
      </dgm:prSet>
      <dgm:spPr/>
    </dgm:pt>
    <dgm:pt modelId="{1254DFBB-F75E-459A-8D05-05B7D0521783}" type="pres">
      <dgm:prSet presAssocID="{3F7699C9-A3BB-4D37-9095-98A0D319F4E4}" presName="sibTrans" presStyleCnt="0"/>
      <dgm:spPr/>
    </dgm:pt>
    <dgm:pt modelId="{11EF705B-3DE9-4DD5-99B6-6A63C724D533}" type="pres">
      <dgm:prSet presAssocID="{DCAA82FD-66B4-4EB8-AE11-95B96FDB44C2}" presName="textNode" presStyleLbl="node1" presStyleIdx="3" presStyleCnt="4">
        <dgm:presLayoutVars>
          <dgm:bulletEnabled val="1"/>
        </dgm:presLayoutVars>
      </dgm:prSet>
      <dgm:spPr/>
    </dgm:pt>
  </dgm:ptLst>
  <dgm:cxnLst>
    <dgm:cxn modelId="{6521E029-4645-46CD-A157-476D458199E6}" srcId="{7432477E-F0E1-47DE-9B3D-A7562AE9D737}" destId="{46E7F410-A8BF-491A-A8C9-16045820B331}" srcOrd="1" destOrd="0" parTransId="{46FF43F9-9C00-4ED6-85AB-72DF19CA9570}" sibTransId="{A3049633-1A3B-4504-B428-B65145B52F8A}"/>
    <dgm:cxn modelId="{545E3039-E5AF-4633-B4AC-73E7F50087D6}" type="presOf" srcId="{7432477E-F0E1-47DE-9B3D-A7562AE9D737}" destId="{42E0ED0C-9EA6-4D10-9AF5-3B9C029881A3}" srcOrd="0" destOrd="0" presId="urn:microsoft.com/office/officeart/2005/8/layout/hProcess9"/>
    <dgm:cxn modelId="{EBE80E62-9046-402F-8647-A7577620A8BB}" srcId="{7432477E-F0E1-47DE-9B3D-A7562AE9D737}" destId="{49CB98E6-FDA6-4E9A-A9B0-EC9EFA998861}" srcOrd="2" destOrd="0" parTransId="{857E27C8-1EF1-49B2-9555-976A090A9FB9}" sibTransId="{3F7699C9-A3BB-4D37-9095-98A0D319F4E4}"/>
    <dgm:cxn modelId="{8A386352-D4D2-4955-AEF9-EFC4CDA7D69A}" srcId="{7432477E-F0E1-47DE-9B3D-A7562AE9D737}" destId="{DCAA82FD-66B4-4EB8-AE11-95B96FDB44C2}" srcOrd="3" destOrd="0" parTransId="{953B9DD0-1101-4A26-B946-3A9054720BCE}" sibTransId="{5009F186-0370-4560-9418-436EC1F01594}"/>
    <dgm:cxn modelId="{4D298B79-D963-4C6C-9EF7-37094B6D7BA2}" srcId="{7432477E-F0E1-47DE-9B3D-A7562AE9D737}" destId="{C91D7414-9AB1-4067-8260-2A9F8CAB5118}" srcOrd="0" destOrd="0" parTransId="{A8453C8F-A4D6-4277-91AD-D4AB82164B70}" sibTransId="{E790E116-9E09-4DCD-88B0-93644FDCB3B7}"/>
    <dgm:cxn modelId="{1BE9E185-18C0-4AF4-8E33-9175D57D0A1F}" type="presOf" srcId="{DCAA82FD-66B4-4EB8-AE11-95B96FDB44C2}" destId="{11EF705B-3DE9-4DD5-99B6-6A63C724D533}" srcOrd="0" destOrd="0" presId="urn:microsoft.com/office/officeart/2005/8/layout/hProcess9"/>
    <dgm:cxn modelId="{A9BC16B0-D80D-48B4-A53B-C662EBA20FEA}" type="presOf" srcId="{49CB98E6-FDA6-4E9A-A9B0-EC9EFA998861}" destId="{022D75C9-ADAF-4FE7-BB25-EDE6017B20E8}" srcOrd="0" destOrd="0" presId="urn:microsoft.com/office/officeart/2005/8/layout/hProcess9"/>
    <dgm:cxn modelId="{322448CC-CA9A-4F29-B482-F536D90001B4}" type="presOf" srcId="{C91D7414-9AB1-4067-8260-2A9F8CAB5118}" destId="{4DA468A8-E5D6-4B65-B109-CD7C8C6C48CC}" srcOrd="0" destOrd="0" presId="urn:microsoft.com/office/officeart/2005/8/layout/hProcess9"/>
    <dgm:cxn modelId="{36A524CE-C0CD-4A8A-9515-CE81834F5253}" type="presOf" srcId="{46E7F410-A8BF-491A-A8C9-16045820B331}" destId="{3AF26A2A-8C6F-469A-B6C9-913E8D665F64}" srcOrd="0" destOrd="0" presId="urn:microsoft.com/office/officeart/2005/8/layout/hProcess9"/>
    <dgm:cxn modelId="{91CBA5EE-3CE8-4205-8766-412DF475A733}" type="presParOf" srcId="{42E0ED0C-9EA6-4D10-9AF5-3B9C029881A3}" destId="{C17EF5D4-ACE5-4F83-A7B4-C9CD4C95C03F}" srcOrd="0" destOrd="0" presId="urn:microsoft.com/office/officeart/2005/8/layout/hProcess9"/>
    <dgm:cxn modelId="{BA46F166-C458-4C39-ACF4-070ACDF8232D}" type="presParOf" srcId="{42E0ED0C-9EA6-4D10-9AF5-3B9C029881A3}" destId="{E4CB60B8-5322-4F1F-827D-1A91F5BA530A}" srcOrd="1" destOrd="0" presId="urn:microsoft.com/office/officeart/2005/8/layout/hProcess9"/>
    <dgm:cxn modelId="{4DAFBB73-0FE8-4D27-8871-CBA3559A8CA6}" type="presParOf" srcId="{E4CB60B8-5322-4F1F-827D-1A91F5BA530A}" destId="{4DA468A8-E5D6-4B65-B109-CD7C8C6C48CC}" srcOrd="0" destOrd="0" presId="urn:microsoft.com/office/officeart/2005/8/layout/hProcess9"/>
    <dgm:cxn modelId="{F93A72EC-4457-4094-8558-686970D30CBD}" type="presParOf" srcId="{E4CB60B8-5322-4F1F-827D-1A91F5BA530A}" destId="{25CD3BA0-1313-496C-8702-6A9CDCA00DB3}" srcOrd="1" destOrd="0" presId="urn:microsoft.com/office/officeart/2005/8/layout/hProcess9"/>
    <dgm:cxn modelId="{5501881D-E7C0-48CC-AEF6-46AE1CA58A4F}" type="presParOf" srcId="{E4CB60B8-5322-4F1F-827D-1A91F5BA530A}" destId="{3AF26A2A-8C6F-469A-B6C9-913E8D665F64}" srcOrd="2" destOrd="0" presId="urn:microsoft.com/office/officeart/2005/8/layout/hProcess9"/>
    <dgm:cxn modelId="{6F2B84FE-0110-4449-91F7-4A76F6BAFBCC}" type="presParOf" srcId="{E4CB60B8-5322-4F1F-827D-1A91F5BA530A}" destId="{0CF27AF0-7DC5-4953-86E1-1BC66357E32D}" srcOrd="3" destOrd="0" presId="urn:microsoft.com/office/officeart/2005/8/layout/hProcess9"/>
    <dgm:cxn modelId="{6FAF6D0E-5ED2-4671-A0F9-B07045CD635C}" type="presParOf" srcId="{E4CB60B8-5322-4F1F-827D-1A91F5BA530A}" destId="{022D75C9-ADAF-4FE7-BB25-EDE6017B20E8}" srcOrd="4" destOrd="0" presId="urn:microsoft.com/office/officeart/2005/8/layout/hProcess9"/>
    <dgm:cxn modelId="{6EADFE9E-8EF3-44B5-9DBE-DF4885B285F3}" type="presParOf" srcId="{E4CB60B8-5322-4F1F-827D-1A91F5BA530A}" destId="{1254DFBB-F75E-459A-8D05-05B7D0521783}" srcOrd="5" destOrd="0" presId="urn:microsoft.com/office/officeart/2005/8/layout/hProcess9"/>
    <dgm:cxn modelId="{8B50A54E-B249-41BF-B88A-CAD730AA3D47}" type="presParOf" srcId="{E4CB60B8-5322-4F1F-827D-1A91F5BA530A}" destId="{11EF705B-3DE9-4DD5-99B6-6A63C724D533}"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A7542-801D-4343-A04F-1254FF169B90}">
      <dsp:nvSpPr>
        <dsp:cNvPr id="0" name=""/>
        <dsp:cNvSpPr/>
      </dsp:nvSpPr>
      <dsp:spPr>
        <a:xfrm>
          <a:off x="4032086" y="-34008"/>
          <a:ext cx="2090545" cy="176954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Feeling Euphoric and Focused</a:t>
          </a:r>
        </a:p>
      </dsp:txBody>
      <dsp:txXfrm>
        <a:off x="4338239" y="225136"/>
        <a:ext cx="1478239" cy="1251261"/>
      </dsp:txXfrm>
    </dsp:sp>
    <dsp:sp modelId="{510DC3D4-78AD-4C86-BEFD-ED5F91790653}">
      <dsp:nvSpPr>
        <dsp:cNvPr id="0" name=""/>
        <dsp:cNvSpPr/>
      </dsp:nvSpPr>
      <dsp:spPr>
        <a:xfrm rot="2160000">
          <a:off x="5953898" y="1315027"/>
          <a:ext cx="346932" cy="5972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963837" y="1403883"/>
        <a:ext cx="242852" cy="358334"/>
      </dsp:txXfrm>
    </dsp:sp>
    <dsp:sp modelId="{AEA6BD28-3C48-4062-A7DC-974939D78FA9}">
      <dsp:nvSpPr>
        <dsp:cNvPr id="0" name=""/>
        <dsp:cNvSpPr/>
      </dsp:nvSpPr>
      <dsp:spPr>
        <a:xfrm>
          <a:off x="6101673" y="1527288"/>
          <a:ext cx="2249256" cy="176954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t>Benzeprine</a:t>
          </a:r>
          <a:endParaRPr lang="en-US" sz="2000" kern="1200" dirty="0"/>
        </a:p>
        <a:p>
          <a:pPr marL="0" lvl="0" indent="0" algn="ctr" defTabSz="889000">
            <a:lnSpc>
              <a:spcPct val="90000"/>
            </a:lnSpc>
            <a:spcBef>
              <a:spcPct val="0"/>
            </a:spcBef>
            <a:spcAft>
              <a:spcPct val="35000"/>
            </a:spcAft>
            <a:buNone/>
          </a:pPr>
          <a:r>
            <a:rPr lang="en-US" sz="1800" kern="1200" dirty="0"/>
            <a:t>Cold &amp; Asthma</a:t>
          </a:r>
        </a:p>
        <a:p>
          <a:pPr marL="0" lvl="0" indent="0" algn="ctr" defTabSz="889000">
            <a:lnSpc>
              <a:spcPct val="90000"/>
            </a:lnSpc>
            <a:spcBef>
              <a:spcPct val="0"/>
            </a:spcBef>
            <a:spcAft>
              <a:spcPct val="35000"/>
            </a:spcAft>
            <a:buNone/>
          </a:pPr>
          <a:r>
            <a:rPr lang="en-US" sz="2000" kern="1200" dirty="0"/>
            <a:t>20’s/30’s </a:t>
          </a:r>
        </a:p>
      </dsp:txBody>
      <dsp:txXfrm>
        <a:off x="6431069" y="1786432"/>
        <a:ext cx="1590464" cy="1251261"/>
      </dsp:txXfrm>
    </dsp:sp>
    <dsp:sp modelId="{3914E89A-2DB6-46E0-974F-EE9BCF7772F2}">
      <dsp:nvSpPr>
        <dsp:cNvPr id="0" name=""/>
        <dsp:cNvSpPr/>
      </dsp:nvSpPr>
      <dsp:spPr>
        <a:xfrm rot="6480000">
          <a:off x="6591182" y="3367129"/>
          <a:ext cx="455547" cy="5972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6680630" y="3421585"/>
        <a:ext cx="318883" cy="358334"/>
      </dsp:txXfrm>
    </dsp:sp>
    <dsp:sp modelId="{BFD72F5C-2484-4D02-90AE-1D157C8FE680}">
      <dsp:nvSpPr>
        <dsp:cNvPr id="0" name=""/>
        <dsp:cNvSpPr/>
      </dsp:nvSpPr>
      <dsp:spPr>
        <a:xfrm>
          <a:off x="5385996" y="4053521"/>
          <a:ext cx="2038962" cy="176954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“War &amp; Drugs” </a:t>
          </a:r>
        </a:p>
        <a:p>
          <a:pPr marL="0" lvl="0" indent="0" algn="ctr" defTabSz="755650">
            <a:lnSpc>
              <a:spcPct val="90000"/>
            </a:lnSpc>
            <a:spcBef>
              <a:spcPct val="0"/>
            </a:spcBef>
            <a:spcAft>
              <a:spcPct val="35000"/>
            </a:spcAft>
            <a:buNone/>
          </a:pPr>
          <a:r>
            <a:rPr lang="en-US" sz="1700" kern="1200" dirty="0"/>
            <a:t>30/40’s</a:t>
          </a:r>
        </a:p>
      </dsp:txBody>
      <dsp:txXfrm>
        <a:off x="5684595" y="4312665"/>
        <a:ext cx="1441764" cy="1251261"/>
      </dsp:txXfrm>
    </dsp:sp>
    <dsp:sp modelId="{283D6991-2284-4411-8F1C-3ABE55246CDD}">
      <dsp:nvSpPr>
        <dsp:cNvPr id="0" name=""/>
        <dsp:cNvSpPr/>
      </dsp:nvSpPr>
      <dsp:spPr>
        <a:xfrm rot="10800000">
          <a:off x="5084409" y="4639684"/>
          <a:ext cx="213121" cy="5972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5148345" y="4759128"/>
        <a:ext cx="149185" cy="358334"/>
      </dsp:txXfrm>
    </dsp:sp>
    <dsp:sp modelId="{4791FCCD-64E5-4450-94E8-C213335B2FE5}">
      <dsp:nvSpPr>
        <dsp:cNvPr id="0" name=""/>
        <dsp:cNvSpPr/>
      </dsp:nvSpPr>
      <dsp:spPr>
        <a:xfrm>
          <a:off x="2514599" y="3982111"/>
          <a:ext cx="2469281" cy="191236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dirty="0"/>
        </a:p>
        <a:p>
          <a:pPr marL="0" lvl="0" indent="0" algn="ctr" defTabSz="755650">
            <a:lnSpc>
              <a:spcPct val="90000"/>
            </a:lnSpc>
            <a:spcBef>
              <a:spcPct val="0"/>
            </a:spcBef>
            <a:spcAft>
              <a:spcPct val="35000"/>
            </a:spcAft>
            <a:buNone/>
          </a:pPr>
          <a:r>
            <a:rPr lang="en-US" sz="1700" kern="1200" dirty="0"/>
            <a:t>“Happy Wife, Happy Life”</a:t>
          </a:r>
        </a:p>
        <a:p>
          <a:pPr marL="0" lvl="0" indent="0" algn="ctr" defTabSz="755650">
            <a:lnSpc>
              <a:spcPct val="90000"/>
            </a:lnSpc>
            <a:spcBef>
              <a:spcPct val="0"/>
            </a:spcBef>
            <a:spcAft>
              <a:spcPct val="35000"/>
            </a:spcAft>
            <a:buNone/>
          </a:pPr>
          <a:r>
            <a:rPr lang="en-US" sz="1700" kern="1200" dirty="0"/>
            <a:t>60’S</a:t>
          </a:r>
        </a:p>
        <a:p>
          <a:pPr marL="0" lvl="0" indent="0" algn="ctr" defTabSz="755650">
            <a:lnSpc>
              <a:spcPct val="90000"/>
            </a:lnSpc>
            <a:spcBef>
              <a:spcPct val="0"/>
            </a:spcBef>
            <a:spcAft>
              <a:spcPct val="35000"/>
            </a:spcAft>
            <a:buNone/>
          </a:pPr>
          <a:r>
            <a:rPr lang="en-US" sz="1700" kern="1200" dirty="0"/>
            <a:t>Too Much Party</a:t>
          </a:r>
        </a:p>
      </dsp:txBody>
      <dsp:txXfrm>
        <a:off x="2876217" y="4262171"/>
        <a:ext cx="1746045" cy="1352249"/>
      </dsp:txXfrm>
    </dsp:sp>
    <dsp:sp modelId="{D41FAE90-3744-4DCB-B3DE-1541295DF070}">
      <dsp:nvSpPr>
        <dsp:cNvPr id="0" name=""/>
        <dsp:cNvSpPr/>
      </dsp:nvSpPr>
      <dsp:spPr>
        <a:xfrm rot="15120000">
          <a:off x="3125762" y="3354194"/>
          <a:ext cx="411594" cy="5972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3206579" y="3532355"/>
        <a:ext cx="288116" cy="358334"/>
      </dsp:txXfrm>
    </dsp:sp>
    <dsp:sp modelId="{098005A3-855C-4800-9D27-7C6D37DC9AC2}">
      <dsp:nvSpPr>
        <dsp:cNvPr id="0" name=""/>
        <dsp:cNvSpPr/>
      </dsp:nvSpPr>
      <dsp:spPr>
        <a:xfrm>
          <a:off x="1729839" y="1527288"/>
          <a:ext cx="2397155" cy="176954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ADHD</a:t>
          </a:r>
        </a:p>
        <a:p>
          <a:pPr marL="0" lvl="0" indent="0" algn="ctr" defTabSz="755650">
            <a:lnSpc>
              <a:spcPct val="90000"/>
            </a:lnSpc>
            <a:spcBef>
              <a:spcPct val="0"/>
            </a:spcBef>
            <a:spcAft>
              <a:spcPct val="35000"/>
            </a:spcAft>
            <a:buNone/>
          </a:pPr>
          <a:r>
            <a:rPr lang="en-US" sz="1700" kern="1200" dirty="0"/>
            <a:t>90’s/2000’S</a:t>
          </a:r>
        </a:p>
      </dsp:txBody>
      <dsp:txXfrm>
        <a:off x="2080894" y="1786432"/>
        <a:ext cx="1695045" cy="1251261"/>
      </dsp:txXfrm>
    </dsp:sp>
    <dsp:sp modelId="{DBFFABB4-96C4-4C91-980D-66A826849FC5}">
      <dsp:nvSpPr>
        <dsp:cNvPr id="0" name=""/>
        <dsp:cNvSpPr/>
      </dsp:nvSpPr>
      <dsp:spPr>
        <a:xfrm rot="19440000">
          <a:off x="3861615" y="1316083"/>
          <a:ext cx="328571" cy="5972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871028" y="1464496"/>
        <a:ext cx="230000" cy="3583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1276F-C3B6-4C3C-AF55-05B8B3A64FD7}">
      <dsp:nvSpPr>
        <dsp:cNvPr id="0" name=""/>
        <dsp:cNvSpPr/>
      </dsp:nvSpPr>
      <dsp:spPr>
        <a:xfrm>
          <a:off x="1221978" y="2645"/>
          <a:ext cx="2706687" cy="162401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CNS Stimulant </a:t>
          </a:r>
        </a:p>
      </dsp:txBody>
      <dsp:txXfrm>
        <a:off x="1221978" y="2645"/>
        <a:ext cx="2706687" cy="1624012"/>
      </dsp:txXfrm>
    </dsp:sp>
    <dsp:sp modelId="{DF2BE9BC-050C-44DF-BB64-0921F15BB752}">
      <dsp:nvSpPr>
        <dsp:cNvPr id="0" name=""/>
        <dsp:cNvSpPr/>
      </dsp:nvSpPr>
      <dsp:spPr>
        <a:xfrm>
          <a:off x="4199334" y="2645"/>
          <a:ext cx="2706687" cy="162401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Combo of </a:t>
          </a:r>
        </a:p>
        <a:p>
          <a:pPr marL="0" lvl="0" indent="0" algn="ctr" defTabSz="1066800">
            <a:lnSpc>
              <a:spcPct val="90000"/>
            </a:lnSpc>
            <a:spcBef>
              <a:spcPct val="0"/>
            </a:spcBef>
            <a:spcAft>
              <a:spcPct val="35000"/>
            </a:spcAft>
            <a:buNone/>
          </a:pPr>
          <a:r>
            <a:rPr lang="en-US" sz="2400" kern="1200" dirty="0"/>
            <a:t>amphetamine-</a:t>
          </a:r>
          <a:r>
            <a:rPr lang="en-US" sz="2400" kern="1200" dirty="0" err="1"/>
            <a:t>dextroamphetamine</a:t>
          </a:r>
          <a:r>
            <a:rPr lang="en-US" sz="2400" kern="1200" dirty="0"/>
            <a:t> </a:t>
          </a:r>
        </a:p>
      </dsp:txBody>
      <dsp:txXfrm>
        <a:off x="4199334" y="2645"/>
        <a:ext cx="2706687" cy="1624012"/>
      </dsp:txXfrm>
    </dsp:sp>
    <dsp:sp modelId="{933CA4F8-26DA-4490-8197-FC3B3B41BAD5}">
      <dsp:nvSpPr>
        <dsp:cNvPr id="0" name=""/>
        <dsp:cNvSpPr/>
      </dsp:nvSpPr>
      <dsp:spPr>
        <a:xfrm>
          <a:off x="1221978" y="1897327"/>
          <a:ext cx="2706687" cy="162401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Treatment for ADD/ADHD</a:t>
          </a:r>
        </a:p>
      </dsp:txBody>
      <dsp:txXfrm>
        <a:off x="1221978" y="1897327"/>
        <a:ext cx="2706687" cy="1624012"/>
      </dsp:txXfrm>
    </dsp:sp>
    <dsp:sp modelId="{D3CAEC1C-E7BD-4344-90A3-26BDD0727D32}">
      <dsp:nvSpPr>
        <dsp:cNvPr id="0" name=""/>
        <dsp:cNvSpPr/>
      </dsp:nvSpPr>
      <dsp:spPr>
        <a:xfrm>
          <a:off x="4199334" y="1897327"/>
          <a:ext cx="2706687" cy="162401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Increases</a:t>
          </a:r>
        </a:p>
        <a:p>
          <a:pPr marL="0" lvl="0" indent="0" algn="ctr" defTabSz="1066800">
            <a:lnSpc>
              <a:spcPct val="90000"/>
            </a:lnSpc>
            <a:spcBef>
              <a:spcPct val="0"/>
            </a:spcBef>
            <a:spcAft>
              <a:spcPct val="35000"/>
            </a:spcAft>
            <a:buNone/>
          </a:pPr>
          <a:r>
            <a:rPr lang="en-US" sz="2400" kern="1200" dirty="0"/>
            <a:t>serotonin, dopamine, and norepinephrine</a:t>
          </a:r>
        </a:p>
      </dsp:txBody>
      <dsp:txXfrm>
        <a:off x="4199334" y="1897327"/>
        <a:ext cx="2706687" cy="1624012"/>
      </dsp:txXfrm>
    </dsp:sp>
    <dsp:sp modelId="{22E15A12-FF90-47F3-9A16-AF326BAE6AF3}">
      <dsp:nvSpPr>
        <dsp:cNvPr id="0" name=""/>
        <dsp:cNvSpPr/>
      </dsp:nvSpPr>
      <dsp:spPr>
        <a:xfrm>
          <a:off x="2710656" y="3792008"/>
          <a:ext cx="2706687" cy="162401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Balances Chemical Imbalances, but…</a:t>
          </a:r>
        </a:p>
      </dsp:txBody>
      <dsp:txXfrm>
        <a:off x="2710656" y="3792008"/>
        <a:ext cx="2706687" cy="16240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AECB91-8867-4659-9D5E-659CA28C7BC2}">
      <dsp:nvSpPr>
        <dsp:cNvPr id="0" name=""/>
        <dsp:cNvSpPr/>
      </dsp:nvSpPr>
      <dsp:spPr>
        <a:xfrm>
          <a:off x="1749028" y="0"/>
          <a:ext cx="2045208" cy="1136226"/>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Chemical Imbalances</a:t>
          </a:r>
        </a:p>
      </dsp:txBody>
      <dsp:txXfrm>
        <a:off x="1782307" y="33279"/>
        <a:ext cx="1978650" cy="1069668"/>
      </dsp:txXfrm>
    </dsp:sp>
    <dsp:sp modelId="{1D6CBB15-F5D9-48F5-8C4B-BCD90E9FCF58}">
      <dsp:nvSpPr>
        <dsp:cNvPr id="0" name=""/>
        <dsp:cNvSpPr/>
      </dsp:nvSpPr>
      <dsp:spPr>
        <a:xfrm>
          <a:off x="4703217" y="0"/>
          <a:ext cx="2045208" cy="1136226"/>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Key Players</a:t>
          </a:r>
        </a:p>
      </dsp:txBody>
      <dsp:txXfrm>
        <a:off x="4736496" y="33279"/>
        <a:ext cx="1978650" cy="1069668"/>
      </dsp:txXfrm>
    </dsp:sp>
    <dsp:sp modelId="{F7888A57-5F1D-4F91-9BE3-3286986E6237}">
      <dsp:nvSpPr>
        <dsp:cNvPr id="0" name=""/>
        <dsp:cNvSpPr/>
      </dsp:nvSpPr>
      <dsp:spPr>
        <a:xfrm>
          <a:off x="3822641" y="4828963"/>
          <a:ext cx="852170" cy="852170"/>
        </a:xfrm>
        <a:prstGeom prst="triangle">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19FEAC-E933-4FA8-ADB4-94EA9041E92B}">
      <dsp:nvSpPr>
        <dsp:cNvPr id="0" name=""/>
        <dsp:cNvSpPr/>
      </dsp:nvSpPr>
      <dsp:spPr>
        <a:xfrm rot="240000">
          <a:off x="1691435" y="4463799"/>
          <a:ext cx="5114582" cy="357646"/>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7D148A-AD8C-4123-805B-EF64133C3131}">
      <dsp:nvSpPr>
        <dsp:cNvPr id="0" name=""/>
        <dsp:cNvSpPr/>
      </dsp:nvSpPr>
      <dsp:spPr>
        <a:xfrm rot="240000">
          <a:off x="4762298" y="3569595"/>
          <a:ext cx="2040670" cy="95074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Dopamine</a:t>
          </a:r>
        </a:p>
      </dsp:txBody>
      <dsp:txXfrm>
        <a:off x="4808709" y="3616006"/>
        <a:ext cx="1947848" cy="857921"/>
      </dsp:txXfrm>
    </dsp:sp>
    <dsp:sp modelId="{1578CF66-6F5B-4C20-ADE8-B9D29D0AE2C7}">
      <dsp:nvSpPr>
        <dsp:cNvPr id="0" name=""/>
        <dsp:cNvSpPr/>
      </dsp:nvSpPr>
      <dsp:spPr>
        <a:xfrm rot="240000">
          <a:off x="4836152" y="2546991"/>
          <a:ext cx="2040670" cy="95074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Serotonin</a:t>
          </a:r>
        </a:p>
      </dsp:txBody>
      <dsp:txXfrm>
        <a:off x="4882563" y="2593402"/>
        <a:ext cx="1947848" cy="857921"/>
      </dsp:txXfrm>
    </dsp:sp>
    <dsp:sp modelId="{CD8AB27B-1336-4268-8F70-4532C7C9AA5D}">
      <dsp:nvSpPr>
        <dsp:cNvPr id="0" name=""/>
        <dsp:cNvSpPr/>
      </dsp:nvSpPr>
      <dsp:spPr>
        <a:xfrm rot="240000">
          <a:off x="4910007" y="1547111"/>
          <a:ext cx="2040670" cy="95074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Norepineprhine</a:t>
          </a:r>
          <a:endParaRPr lang="en-US" sz="2200" kern="1200" dirty="0"/>
        </a:p>
      </dsp:txBody>
      <dsp:txXfrm>
        <a:off x="4956418" y="1593522"/>
        <a:ext cx="1947848" cy="857921"/>
      </dsp:txXfrm>
    </dsp:sp>
    <dsp:sp modelId="{C28A18D8-C2A9-4835-9E40-9E36E0714B4D}">
      <dsp:nvSpPr>
        <dsp:cNvPr id="0" name=""/>
        <dsp:cNvSpPr/>
      </dsp:nvSpPr>
      <dsp:spPr>
        <a:xfrm rot="240000">
          <a:off x="1836514" y="3365074"/>
          <a:ext cx="2040670" cy="95074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Diagnosis</a:t>
          </a:r>
        </a:p>
      </dsp:txBody>
      <dsp:txXfrm>
        <a:off x="1882925" y="3411485"/>
        <a:ext cx="1947848" cy="857921"/>
      </dsp:txXfrm>
    </dsp:sp>
    <dsp:sp modelId="{25442DF5-E24A-4E11-881E-78A9041CC6D1}">
      <dsp:nvSpPr>
        <dsp:cNvPr id="0" name=""/>
        <dsp:cNvSpPr/>
      </dsp:nvSpPr>
      <dsp:spPr>
        <a:xfrm rot="240000">
          <a:off x="1910368" y="2342470"/>
          <a:ext cx="2040670" cy="95074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Symptoms</a:t>
          </a:r>
        </a:p>
      </dsp:txBody>
      <dsp:txXfrm>
        <a:off x="1956779" y="2388881"/>
        <a:ext cx="1947848" cy="8579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F8596-BEE3-445C-BF60-86B6888A96E6}">
      <dsp:nvSpPr>
        <dsp:cNvPr id="0" name=""/>
        <dsp:cNvSpPr/>
      </dsp:nvSpPr>
      <dsp:spPr>
        <a:xfrm>
          <a:off x="742949" y="0"/>
          <a:ext cx="8420100" cy="354171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C8D2E7-28A8-472C-8A35-BA7FA2465313}">
      <dsp:nvSpPr>
        <dsp:cNvPr id="0" name=""/>
        <dsp:cNvSpPr/>
      </dsp:nvSpPr>
      <dsp:spPr>
        <a:xfrm>
          <a:off x="10641" y="1062513"/>
          <a:ext cx="3188493" cy="141668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FF0000"/>
              </a:solidFill>
            </a:rPr>
            <a:t>Norepinephrine</a:t>
          </a:r>
        </a:p>
        <a:p>
          <a:pPr marL="0" lvl="0" indent="0" algn="ctr" defTabSz="1422400">
            <a:lnSpc>
              <a:spcPct val="90000"/>
            </a:lnSpc>
            <a:spcBef>
              <a:spcPct val="0"/>
            </a:spcBef>
            <a:spcAft>
              <a:spcPct val="35000"/>
            </a:spcAft>
            <a:buNone/>
          </a:pPr>
          <a:r>
            <a:rPr lang="en-US" sz="2200" kern="1200" dirty="0"/>
            <a:t>NT responds to stress</a:t>
          </a:r>
        </a:p>
      </dsp:txBody>
      <dsp:txXfrm>
        <a:off x="79798" y="1131670"/>
        <a:ext cx="3050179" cy="1278370"/>
      </dsp:txXfrm>
    </dsp:sp>
    <dsp:sp modelId="{DDA6C419-7E0F-4E2E-82CE-C21D8ADB05BA}">
      <dsp:nvSpPr>
        <dsp:cNvPr id="0" name=""/>
        <dsp:cNvSpPr/>
      </dsp:nvSpPr>
      <dsp:spPr>
        <a:xfrm>
          <a:off x="3358753" y="1062513"/>
          <a:ext cx="3188493" cy="141668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Increases heart rate, blood glucose, and blood flow to muscle</a:t>
          </a:r>
        </a:p>
      </dsp:txBody>
      <dsp:txXfrm>
        <a:off x="3427910" y="1131670"/>
        <a:ext cx="3050179" cy="1278370"/>
      </dsp:txXfrm>
    </dsp:sp>
    <dsp:sp modelId="{F2A57611-0099-40E4-AE21-DD2DC1F1048D}">
      <dsp:nvSpPr>
        <dsp:cNvPr id="0" name=""/>
        <dsp:cNvSpPr/>
      </dsp:nvSpPr>
      <dsp:spPr>
        <a:xfrm>
          <a:off x="6706865" y="1062513"/>
          <a:ext cx="3188493" cy="141668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Triggers flight/fight by increasing alertness, arousal, and speeds up reaction time </a:t>
          </a:r>
        </a:p>
      </dsp:txBody>
      <dsp:txXfrm>
        <a:off x="6776022" y="1131670"/>
        <a:ext cx="3050179" cy="12783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4EE44-801E-4302-82FB-C3891EE0DB68}">
      <dsp:nvSpPr>
        <dsp:cNvPr id="0" name=""/>
        <dsp:cNvSpPr/>
      </dsp:nvSpPr>
      <dsp:spPr>
        <a:xfrm>
          <a:off x="742949" y="0"/>
          <a:ext cx="8420100" cy="354171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F9D6D9-E994-4669-9CFB-112DCE55A079}">
      <dsp:nvSpPr>
        <dsp:cNvPr id="0" name=""/>
        <dsp:cNvSpPr/>
      </dsp:nvSpPr>
      <dsp:spPr>
        <a:xfrm>
          <a:off x="4957" y="1062513"/>
          <a:ext cx="2384598" cy="141668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C00000"/>
              </a:solidFill>
            </a:rPr>
            <a:t>Serotonin</a:t>
          </a:r>
        </a:p>
        <a:p>
          <a:pPr marL="0" lvl="0" indent="0" algn="ctr" defTabSz="1600200">
            <a:lnSpc>
              <a:spcPct val="90000"/>
            </a:lnSpc>
            <a:spcBef>
              <a:spcPct val="0"/>
            </a:spcBef>
            <a:spcAft>
              <a:spcPct val="35000"/>
            </a:spcAft>
            <a:buNone/>
          </a:pPr>
          <a:r>
            <a:rPr lang="en-US" sz="2000" kern="1200" dirty="0"/>
            <a:t>NT for Mood and Digestion </a:t>
          </a:r>
        </a:p>
      </dsp:txBody>
      <dsp:txXfrm>
        <a:off x="74114" y="1131670"/>
        <a:ext cx="2246284" cy="1278370"/>
      </dsp:txXfrm>
    </dsp:sp>
    <dsp:sp modelId="{5E3E3630-D234-4D4F-B37C-86A626B53CB5}">
      <dsp:nvSpPr>
        <dsp:cNvPr id="0" name=""/>
        <dsp:cNvSpPr/>
      </dsp:nvSpPr>
      <dsp:spPr>
        <a:xfrm>
          <a:off x="2508786" y="1062513"/>
          <a:ext cx="2384598" cy="141668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Created in brain to stabilize mood and anxiety, but mostly in stomach. </a:t>
          </a:r>
        </a:p>
      </dsp:txBody>
      <dsp:txXfrm>
        <a:off x="2577943" y="1131670"/>
        <a:ext cx="2246284" cy="1278370"/>
      </dsp:txXfrm>
    </dsp:sp>
    <dsp:sp modelId="{3CCFCB5A-E022-492F-BE8F-4F67DDBEB2F7}">
      <dsp:nvSpPr>
        <dsp:cNvPr id="0" name=""/>
        <dsp:cNvSpPr/>
      </dsp:nvSpPr>
      <dsp:spPr>
        <a:xfrm>
          <a:off x="5012614" y="1062513"/>
          <a:ext cx="2384598" cy="141668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NT controls sleeping, eating, and digestion </a:t>
          </a:r>
        </a:p>
      </dsp:txBody>
      <dsp:txXfrm>
        <a:off x="5081771" y="1131670"/>
        <a:ext cx="2246284" cy="1278370"/>
      </dsp:txXfrm>
    </dsp:sp>
    <dsp:sp modelId="{6903D8CD-BF4D-4CB5-AF64-64B16E5E972F}">
      <dsp:nvSpPr>
        <dsp:cNvPr id="0" name=""/>
        <dsp:cNvSpPr/>
      </dsp:nvSpPr>
      <dsp:spPr>
        <a:xfrm>
          <a:off x="7516443" y="1062513"/>
          <a:ext cx="2384598" cy="141668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Increase in NT will decrease libido, appetite, sleep, and will increase nausea</a:t>
          </a:r>
        </a:p>
      </dsp:txBody>
      <dsp:txXfrm>
        <a:off x="7585600" y="1131670"/>
        <a:ext cx="2246284" cy="12783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EF5D4-ACE5-4F83-A7B4-C9CD4C95C03F}">
      <dsp:nvSpPr>
        <dsp:cNvPr id="0" name=""/>
        <dsp:cNvSpPr/>
      </dsp:nvSpPr>
      <dsp:spPr>
        <a:xfrm>
          <a:off x="770604" y="0"/>
          <a:ext cx="8733522" cy="387927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A468A8-E5D6-4B65-B109-CD7C8C6C48CC}">
      <dsp:nvSpPr>
        <dsp:cNvPr id="0" name=""/>
        <dsp:cNvSpPr/>
      </dsp:nvSpPr>
      <dsp:spPr>
        <a:xfrm>
          <a:off x="5142" y="1163781"/>
          <a:ext cx="2473360" cy="155170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C00000"/>
              </a:solidFill>
            </a:rPr>
            <a:t>Dopamine </a:t>
          </a:r>
        </a:p>
        <a:p>
          <a:pPr marL="0" lvl="0" indent="0" algn="ctr" defTabSz="1600200">
            <a:lnSpc>
              <a:spcPct val="90000"/>
            </a:lnSpc>
            <a:spcBef>
              <a:spcPct val="0"/>
            </a:spcBef>
            <a:spcAft>
              <a:spcPct val="35000"/>
            </a:spcAft>
            <a:buNone/>
          </a:pPr>
          <a:r>
            <a:rPr lang="en-US" sz="1800" kern="1200" dirty="0"/>
            <a:t>The Happy NT</a:t>
          </a:r>
        </a:p>
      </dsp:txBody>
      <dsp:txXfrm>
        <a:off x="80890" y="1239529"/>
        <a:ext cx="2321864" cy="1400213"/>
      </dsp:txXfrm>
    </dsp:sp>
    <dsp:sp modelId="{3AF26A2A-8C6F-469A-B6C9-913E8D665F64}">
      <dsp:nvSpPr>
        <dsp:cNvPr id="0" name=""/>
        <dsp:cNvSpPr/>
      </dsp:nvSpPr>
      <dsp:spPr>
        <a:xfrm>
          <a:off x="2602171" y="1163781"/>
          <a:ext cx="2473360" cy="155170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 charge of the “Reward Zone” which regulated how you perceive experience and pleasure </a:t>
          </a:r>
        </a:p>
      </dsp:txBody>
      <dsp:txXfrm>
        <a:off x="2677919" y="1239529"/>
        <a:ext cx="2321864" cy="1400213"/>
      </dsp:txXfrm>
    </dsp:sp>
    <dsp:sp modelId="{022D75C9-ADAF-4FE7-BB25-EDE6017B20E8}">
      <dsp:nvSpPr>
        <dsp:cNvPr id="0" name=""/>
        <dsp:cNvSpPr/>
      </dsp:nvSpPr>
      <dsp:spPr>
        <a:xfrm>
          <a:off x="5199200" y="1163781"/>
          <a:ext cx="2473360" cy="155170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Increases focus and attention because primal instinct to aid with memory. (food, sex, </a:t>
          </a:r>
          <a:r>
            <a:rPr lang="en-US" sz="1800" kern="1200" dirty="0" err="1"/>
            <a:t>etc</a:t>
          </a:r>
          <a:r>
            <a:rPr lang="en-US" sz="1800" kern="1200" dirty="0"/>
            <a:t>) </a:t>
          </a:r>
        </a:p>
      </dsp:txBody>
      <dsp:txXfrm>
        <a:off x="5274948" y="1239529"/>
        <a:ext cx="2321864" cy="1400213"/>
      </dsp:txXfrm>
    </dsp:sp>
    <dsp:sp modelId="{11EF705B-3DE9-4DD5-99B6-6A63C724D533}">
      <dsp:nvSpPr>
        <dsp:cNvPr id="0" name=""/>
        <dsp:cNvSpPr/>
      </dsp:nvSpPr>
      <dsp:spPr>
        <a:xfrm>
          <a:off x="7796228" y="1163781"/>
          <a:ext cx="2473360" cy="155170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u="none" kern="1200" dirty="0"/>
            <a:t>If you enjoy something, then dopamine increases, which in turn allows you to remember information</a:t>
          </a:r>
        </a:p>
      </dsp:txBody>
      <dsp:txXfrm>
        <a:off x="7871976" y="1239529"/>
        <a:ext cx="2321864" cy="140021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7/14/2020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7/14/2020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www.recovery.org/topics/dual-diagnosis-recovery/" TargetMode="External"/><Relationship Id="rId3" Type="http://schemas.openxmlformats.org/officeDocument/2006/relationships/hyperlink" Target="https://www.recovery.org/topics/choosing-a-28-or-30-day-addiction-recovery-program/" TargetMode="External"/><Relationship Id="rId7" Type="http://schemas.openxmlformats.org/officeDocument/2006/relationships/hyperlink" Target="http://www.pillsanonymous.org/" TargetMode="External"/><Relationship Id="rId2" Type="http://schemas.openxmlformats.org/officeDocument/2006/relationships/hyperlink" Target="https://www.recovery.org/topics/find-the-best-residential-inpatient-rehab-center/" TargetMode="External"/><Relationship Id="rId1" Type="http://schemas.openxmlformats.org/officeDocument/2006/relationships/slideLayout" Target="../slideLayouts/slideLayout2.xml"/><Relationship Id="rId6" Type="http://schemas.openxmlformats.org/officeDocument/2006/relationships/hyperlink" Target="https://www.recovery.org/topics/12-step-substance-abuse-recovery-programs/" TargetMode="External"/><Relationship Id="rId5" Type="http://schemas.openxmlformats.org/officeDocument/2006/relationships/hyperlink" Target="https://www.recovery.org/topics/find-the-best-outpatient-rehab-center/" TargetMode="External"/><Relationship Id="rId4" Type="http://schemas.openxmlformats.org/officeDocument/2006/relationships/hyperlink" Target="https://www.recovery.org/topics/choosing-a-90-day-addiction-recovery-program/" TargetMode="External"/><Relationship Id="rId9" Type="http://schemas.openxmlformats.org/officeDocument/2006/relationships/hyperlink" Target="http://www.samhsa.gov/find-help/national-helplin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mentalhealthdaily.com/2015/04/01/high-dopamine-levels-symptoms-adverse-reactions/" TargetMode="External"/><Relationship Id="rId3" Type="http://schemas.openxmlformats.org/officeDocument/2006/relationships/hyperlink" Target="https://drugabuse.com/featured/rise-of-the-study-drug-adderall/#.Wv3XfU2Wyzc" TargetMode="External"/><Relationship Id="rId7" Type="http://schemas.openxmlformats.org/officeDocument/2006/relationships/hyperlink" Target="https://blog.cognifit.com/functions-of-dopamine-serve-you/" TargetMode="External"/><Relationship Id="rId2" Type="http://schemas.openxmlformats.org/officeDocument/2006/relationships/hyperlink" Target="https://www.attn.com/stories/2000/history-amphetamines-united-states" TargetMode="External"/><Relationship Id="rId1" Type="http://schemas.openxmlformats.org/officeDocument/2006/relationships/slideLayout" Target="../slideLayouts/slideLayout2.xml"/><Relationship Id="rId6" Type="http://schemas.openxmlformats.org/officeDocument/2006/relationships/hyperlink" Target="https://www.dea.gov/druginfo/ds.shtml" TargetMode="External"/><Relationship Id="rId5" Type="http://schemas.openxmlformats.org/officeDocument/2006/relationships/hyperlink" Target="https://www.addictioncenter.com/stimulants/Adderall/" TargetMode="External"/><Relationship Id="rId4" Type="http://schemas.openxmlformats.org/officeDocument/2006/relationships/hyperlink" Target="http://www.center4research.org/study-drug-abuse-college-student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8800" dirty="0"/>
              <a:t>Adderall</a:t>
            </a:r>
          </a:p>
        </p:txBody>
      </p:sp>
      <p:sp>
        <p:nvSpPr>
          <p:cNvPr id="3" name="Subtitle 2"/>
          <p:cNvSpPr>
            <a:spLocks noGrp="1"/>
          </p:cNvSpPr>
          <p:nvPr>
            <p:ph type="subTitle" idx="1"/>
          </p:nvPr>
        </p:nvSpPr>
        <p:spPr>
          <a:xfrm>
            <a:off x="1510145" y="3602037"/>
            <a:ext cx="9573491" cy="2313853"/>
          </a:xfrm>
        </p:spPr>
        <p:txBody>
          <a:bodyPr>
            <a:normAutofit lnSpcReduction="10000"/>
          </a:bodyPr>
          <a:lstStyle/>
          <a:p>
            <a:pPr algn="ctr"/>
            <a:r>
              <a:rPr lang="en-US" sz="3600" dirty="0"/>
              <a:t>The Catch 22 of Adderall’s therapeutic use and abuse. </a:t>
            </a:r>
          </a:p>
          <a:p>
            <a:pPr algn="ctr"/>
            <a:r>
              <a:rPr lang="en-US" sz="1800" dirty="0"/>
              <a:t>Presented by </a:t>
            </a:r>
          </a:p>
          <a:p>
            <a:pPr algn="ctr"/>
            <a:r>
              <a:rPr lang="en-US" sz="1800" dirty="0" err="1"/>
              <a:t>Zoila</a:t>
            </a:r>
            <a:r>
              <a:rPr lang="en-US" sz="1800" dirty="0"/>
              <a:t> Navales, RN </a:t>
            </a:r>
          </a:p>
        </p:txBody>
      </p:sp>
    </p:spTree>
    <p:extLst>
      <p:ext uri="{BB962C8B-B14F-4D97-AF65-F5344CB8AC3E}">
        <p14:creationId xmlns:p14="http://schemas.microsoft.com/office/powerpoint/2010/main" val="16467863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2" y="0"/>
            <a:ext cx="9905998" cy="1478570"/>
          </a:xfrm>
        </p:spPr>
        <p:txBody>
          <a:bodyPr/>
          <a:lstStyle/>
          <a:p>
            <a:pPr algn="ctr"/>
            <a:r>
              <a:rPr lang="en-US" b="1" dirty="0">
                <a:solidFill>
                  <a:schemeClr val="bg1"/>
                </a:solidFill>
                <a:latin typeface="Times New Roman" panose="02020603050405020304" pitchFamily="18" charset="0"/>
                <a:cs typeface="Times New Roman" panose="02020603050405020304" pitchFamily="18" charset="0"/>
              </a:rPr>
              <a:t>Uses for Adderall</a:t>
            </a:r>
            <a:r>
              <a:rPr lang="en-US" dirty="0">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a:xfrm>
            <a:off x="836612" y="1122219"/>
            <a:ext cx="10163897" cy="5292436"/>
          </a:xfrm>
        </p:spPr>
        <p:txBody>
          <a:bodyPr>
            <a:normAutofit fontScale="92500" lnSpcReduction="10000"/>
          </a:bodyPr>
          <a:lstStyle/>
          <a:p>
            <a:pPr algn="ctr"/>
            <a:r>
              <a:rPr lang="en-US" b="1" u="sng" dirty="0">
                <a:solidFill>
                  <a:schemeClr val="bg1"/>
                </a:solidFill>
                <a:latin typeface="Times New Roman" panose="02020603050405020304" pitchFamily="18" charset="0"/>
                <a:cs typeface="Times New Roman" panose="02020603050405020304" pitchFamily="18" charset="0"/>
              </a:rPr>
              <a:t>Therapeutic: </a:t>
            </a:r>
          </a:p>
          <a:p>
            <a:pPr marL="457200" lvl="1" indent="0" algn="ctr">
              <a:buNone/>
            </a:pPr>
            <a:r>
              <a:rPr lang="en-US" dirty="0">
                <a:latin typeface="Times New Roman" panose="02020603050405020304" pitchFamily="18" charset="0"/>
                <a:cs typeface="Times New Roman" panose="02020603050405020304" pitchFamily="18" charset="0"/>
              </a:rPr>
              <a:t>Stimulant used to focus for ADHD</a:t>
            </a:r>
          </a:p>
          <a:p>
            <a:pPr marL="457200" lvl="1" indent="0" algn="ctr">
              <a:buNone/>
            </a:pPr>
            <a:r>
              <a:rPr lang="en-US" dirty="0">
                <a:latin typeface="Times New Roman" panose="02020603050405020304" pitchFamily="18" charset="0"/>
                <a:cs typeface="Times New Roman" panose="02020603050405020304" pitchFamily="18" charset="0"/>
              </a:rPr>
              <a:t>Asthmatics</a:t>
            </a:r>
          </a:p>
          <a:p>
            <a:pPr marL="457200" lvl="1" indent="0" algn="ctr">
              <a:buNone/>
            </a:pPr>
            <a:r>
              <a:rPr lang="en-US" dirty="0">
                <a:latin typeface="Times New Roman" panose="02020603050405020304" pitchFamily="18" charset="0"/>
                <a:cs typeface="Times New Roman" panose="02020603050405020304" pitchFamily="18" charset="0"/>
              </a:rPr>
              <a:t>Cold medicine</a:t>
            </a:r>
          </a:p>
          <a:p>
            <a:pPr marL="457200" lvl="1" indent="0" algn="ctr">
              <a:buNone/>
            </a:pPr>
            <a:r>
              <a:rPr lang="en-US" dirty="0">
                <a:latin typeface="Times New Roman" panose="02020603050405020304" pitchFamily="18" charset="0"/>
                <a:cs typeface="Times New Roman" panose="02020603050405020304" pitchFamily="18" charset="0"/>
              </a:rPr>
              <a:t>Narcolepsy </a:t>
            </a:r>
          </a:p>
          <a:p>
            <a:pPr algn="ctr"/>
            <a:r>
              <a:rPr lang="en-US" b="1" u="sng" dirty="0">
                <a:solidFill>
                  <a:schemeClr val="bg1"/>
                </a:solidFill>
                <a:latin typeface="Times New Roman" panose="02020603050405020304" pitchFamily="18" charset="0"/>
                <a:cs typeface="Times New Roman" panose="02020603050405020304" pitchFamily="18" charset="0"/>
              </a:rPr>
              <a:t>Recreational: </a:t>
            </a:r>
          </a:p>
          <a:p>
            <a:pPr marL="457200" lvl="1" indent="0" algn="ctr">
              <a:buNone/>
            </a:pPr>
            <a:r>
              <a:rPr lang="en-US" dirty="0">
                <a:latin typeface="Times New Roman" panose="02020603050405020304" pitchFamily="18" charset="0"/>
                <a:cs typeface="Times New Roman" panose="02020603050405020304" pitchFamily="18" charset="0"/>
              </a:rPr>
              <a:t>Study Buddy/”Academic Steroid” </a:t>
            </a:r>
          </a:p>
          <a:p>
            <a:pPr marL="457200" lvl="1" indent="0" algn="ctr">
              <a:buNone/>
            </a:pPr>
            <a:r>
              <a:rPr lang="en-US" dirty="0">
                <a:latin typeface="Times New Roman" panose="02020603050405020304" pitchFamily="18" charset="0"/>
                <a:cs typeface="Times New Roman" panose="02020603050405020304" pitchFamily="18" charset="0"/>
              </a:rPr>
              <a:t>Weight loss </a:t>
            </a:r>
          </a:p>
          <a:p>
            <a:pPr marL="457200" lvl="1" indent="0" algn="ctr">
              <a:buNone/>
            </a:pPr>
            <a:r>
              <a:rPr lang="en-US" dirty="0">
                <a:latin typeface="Times New Roman" panose="02020603050405020304" pitchFamily="18" charset="0"/>
                <a:cs typeface="Times New Roman" panose="02020603050405020304" pitchFamily="18" charset="0"/>
              </a:rPr>
              <a:t>Energy and focus</a:t>
            </a:r>
          </a:p>
          <a:p>
            <a:pPr algn="ctr"/>
            <a:r>
              <a:rPr lang="en-US" b="1" u="sng" dirty="0">
                <a:solidFill>
                  <a:schemeClr val="bg1"/>
                </a:solidFill>
                <a:latin typeface="Times New Roman" panose="02020603050405020304" pitchFamily="18" charset="0"/>
                <a:cs typeface="Times New Roman" panose="02020603050405020304" pitchFamily="18" charset="0"/>
              </a:rPr>
              <a:t>Dependency/Addiction:</a:t>
            </a:r>
          </a:p>
          <a:p>
            <a:pPr marL="457200" lvl="1" indent="0" algn="ctr">
              <a:buNone/>
            </a:pPr>
            <a:r>
              <a:rPr lang="en-US" dirty="0">
                <a:latin typeface="Times New Roman" panose="02020603050405020304" pitchFamily="18" charset="0"/>
                <a:cs typeface="Times New Roman" panose="02020603050405020304" pitchFamily="18" charset="0"/>
              </a:rPr>
              <a:t>Highly addictive</a:t>
            </a:r>
          </a:p>
          <a:p>
            <a:pPr marL="457200" lvl="1" indent="0" algn="ctr">
              <a:buNone/>
            </a:pPr>
            <a:r>
              <a:rPr lang="en-US" dirty="0">
                <a:latin typeface="Times New Roman" panose="02020603050405020304" pitchFamily="18" charset="0"/>
                <a:cs typeface="Times New Roman" panose="02020603050405020304" pitchFamily="18" charset="0"/>
              </a:rPr>
              <a:t>Unable to function/focus without it </a:t>
            </a:r>
          </a:p>
          <a:p>
            <a:pPr marL="457200" lvl="1" indent="0" algn="ctr">
              <a:buNone/>
            </a:pPr>
            <a:r>
              <a:rPr lang="en-US" dirty="0">
                <a:latin typeface="Times New Roman" panose="02020603050405020304" pitchFamily="18" charset="0"/>
                <a:cs typeface="Times New Roman" panose="02020603050405020304" pitchFamily="18" charset="0"/>
              </a:rPr>
              <a:t>Easy to build tolerance, which is an early sign of addiction </a:t>
            </a:r>
          </a:p>
        </p:txBody>
      </p:sp>
    </p:spTree>
    <p:extLst>
      <p:ext uri="{BB962C8B-B14F-4D97-AF65-F5344CB8AC3E}">
        <p14:creationId xmlns:p14="http://schemas.microsoft.com/office/powerpoint/2010/main" val="2448938915"/>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02846820"/>
              </p:ext>
            </p:extLst>
          </p:nvPr>
        </p:nvGraphicFramePr>
        <p:xfrm>
          <a:off x="1054026" y="471056"/>
          <a:ext cx="10080769" cy="5860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013756" y="3144981"/>
            <a:ext cx="2161308" cy="1446550"/>
          </a:xfrm>
          <a:prstGeom prst="rect">
            <a:avLst/>
          </a:prstGeom>
          <a:noFill/>
        </p:spPr>
        <p:txBody>
          <a:bodyPr wrap="square" rtlCol="0">
            <a:spAutoFit/>
          </a:bodyPr>
          <a:lstStyle/>
          <a:p>
            <a:r>
              <a:rPr lang="en-US" sz="4400" dirty="0"/>
              <a:t>Adderall</a:t>
            </a:r>
          </a:p>
          <a:p>
            <a:endParaRPr lang="en-US" sz="4400" dirty="0"/>
          </a:p>
        </p:txBody>
      </p:sp>
      <p:sp>
        <p:nvSpPr>
          <p:cNvPr id="6" name="Oval Callout 5"/>
          <p:cNvSpPr/>
          <p:nvPr/>
        </p:nvSpPr>
        <p:spPr>
          <a:xfrm>
            <a:off x="9283626" y="4028394"/>
            <a:ext cx="2092036" cy="1316182"/>
          </a:xfrm>
          <a:prstGeom prst="wedgeEllipseCallou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698182" y="4270986"/>
            <a:ext cx="1899153" cy="830997"/>
          </a:xfrm>
          <a:prstGeom prst="rect">
            <a:avLst/>
          </a:prstGeom>
          <a:noFill/>
        </p:spPr>
        <p:txBody>
          <a:bodyPr wrap="square" rtlCol="0">
            <a:spAutoFit/>
          </a:bodyPr>
          <a:lstStyle/>
          <a:p>
            <a:r>
              <a:rPr lang="en-US" sz="2400" dirty="0">
                <a:solidFill>
                  <a:srgbClr val="FF0000"/>
                </a:solidFill>
              </a:rPr>
              <a:t>This Feels Amazing!</a:t>
            </a:r>
          </a:p>
        </p:txBody>
      </p:sp>
      <p:sp>
        <p:nvSpPr>
          <p:cNvPr id="8" name="TextBox 7"/>
          <p:cNvSpPr txBox="1"/>
          <p:nvPr/>
        </p:nvSpPr>
        <p:spPr>
          <a:xfrm>
            <a:off x="9131225" y="5653386"/>
            <a:ext cx="2244437" cy="369332"/>
          </a:xfrm>
          <a:prstGeom prst="rect">
            <a:avLst/>
          </a:prstGeom>
          <a:noFill/>
        </p:spPr>
        <p:txBody>
          <a:bodyPr wrap="square" rtlCol="0">
            <a:spAutoFit/>
          </a:bodyPr>
          <a:lstStyle/>
          <a:p>
            <a:r>
              <a:rPr lang="en-US" dirty="0"/>
              <a:t>Gordon </a:t>
            </a:r>
            <a:r>
              <a:rPr lang="en-US" dirty="0" err="1"/>
              <a:t>Alles</a:t>
            </a:r>
            <a:r>
              <a:rPr lang="en-US" dirty="0"/>
              <a:t>, 1929</a:t>
            </a:r>
          </a:p>
        </p:txBody>
      </p:sp>
      <p:sp>
        <p:nvSpPr>
          <p:cNvPr id="10" name="Cloud Callout 9"/>
          <p:cNvSpPr/>
          <p:nvPr/>
        </p:nvSpPr>
        <p:spPr>
          <a:xfrm>
            <a:off x="1054026" y="215491"/>
            <a:ext cx="2854036" cy="1690255"/>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393462" y="592907"/>
            <a:ext cx="2175164" cy="1015663"/>
          </a:xfrm>
          <a:prstGeom prst="rect">
            <a:avLst/>
          </a:prstGeom>
          <a:noFill/>
        </p:spPr>
        <p:txBody>
          <a:bodyPr wrap="square" rtlCol="0">
            <a:spAutoFit/>
          </a:bodyPr>
          <a:lstStyle/>
          <a:p>
            <a:pPr algn="ctr"/>
            <a:r>
              <a:rPr lang="en-US" sz="2000" i="1" dirty="0">
                <a:solidFill>
                  <a:schemeClr val="bg1"/>
                </a:solidFill>
              </a:rPr>
              <a:t>Amphetamines… I think I got something</a:t>
            </a:r>
          </a:p>
        </p:txBody>
      </p:sp>
      <p:sp>
        <p:nvSpPr>
          <p:cNvPr id="12" name="TextBox 11"/>
          <p:cNvSpPr txBox="1"/>
          <p:nvPr/>
        </p:nvSpPr>
        <p:spPr>
          <a:xfrm>
            <a:off x="313061" y="2240292"/>
            <a:ext cx="2577613" cy="646331"/>
          </a:xfrm>
          <a:prstGeom prst="rect">
            <a:avLst/>
          </a:prstGeom>
          <a:noFill/>
        </p:spPr>
        <p:txBody>
          <a:bodyPr wrap="square" rtlCol="0">
            <a:spAutoFit/>
          </a:bodyPr>
          <a:lstStyle/>
          <a:p>
            <a:pPr algn="ctr"/>
            <a:r>
              <a:rPr lang="en-US" dirty="0"/>
              <a:t>-Romanian Chemist, </a:t>
            </a:r>
            <a:r>
              <a:rPr lang="en-US" dirty="0" err="1"/>
              <a:t>Lazăr</a:t>
            </a:r>
            <a:r>
              <a:rPr lang="en-US" dirty="0"/>
              <a:t> </a:t>
            </a:r>
            <a:r>
              <a:rPr lang="en-US" dirty="0" err="1"/>
              <a:t>Edeleanu</a:t>
            </a:r>
            <a:r>
              <a:rPr lang="en-US" dirty="0"/>
              <a:t> in 1887</a:t>
            </a:r>
          </a:p>
        </p:txBody>
      </p:sp>
    </p:spTree>
    <p:extLst>
      <p:ext uri="{BB962C8B-B14F-4D97-AF65-F5344CB8AC3E}">
        <p14:creationId xmlns:p14="http://schemas.microsoft.com/office/powerpoint/2010/main" val="2557426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9959" y="0"/>
            <a:ext cx="9905998" cy="1478570"/>
          </a:xfrm>
        </p:spPr>
        <p:txBody>
          <a:bodyPr>
            <a:normAutofit/>
          </a:bodyPr>
          <a:lstStyle/>
          <a:p>
            <a:pPr algn="ctr"/>
            <a:r>
              <a:rPr lang="en-US" sz="4800" b="1" u="sng" dirty="0">
                <a:latin typeface="Times New Roman" panose="02020603050405020304" pitchFamily="18" charset="0"/>
                <a:cs typeface="Times New Roman" panose="02020603050405020304" pitchFamily="18" charset="0"/>
              </a:rPr>
              <a:t>Let’s talk terms</a:t>
            </a:r>
          </a:p>
        </p:txBody>
      </p:sp>
      <p:sp>
        <p:nvSpPr>
          <p:cNvPr id="5" name="Content Placeholder 4"/>
          <p:cNvSpPr>
            <a:spLocks noGrp="1"/>
          </p:cNvSpPr>
          <p:nvPr>
            <p:ph idx="1"/>
          </p:nvPr>
        </p:nvSpPr>
        <p:spPr>
          <a:xfrm>
            <a:off x="1141412" y="1302327"/>
            <a:ext cx="9905999" cy="4724400"/>
          </a:xfrm>
        </p:spPr>
        <p:txBody>
          <a:bodyPr>
            <a:normAutofit lnSpcReduction="10000"/>
          </a:bodyPr>
          <a:lstStyle/>
          <a:p>
            <a:r>
              <a:rPr lang="en-US" b="1" u="sng" dirty="0" err="1">
                <a:solidFill>
                  <a:schemeClr val="bg2"/>
                </a:solidFill>
                <a:latin typeface="Times New Roman" panose="02020603050405020304" pitchFamily="18" charset="0"/>
                <a:cs typeface="Times New Roman" panose="02020603050405020304" pitchFamily="18" charset="0"/>
              </a:rPr>
              <a:t>Therapuetic</a:t>
            </a:r>
            <a:r>
              <a:rPr lang="en-US" b="1" u="sng" dirty="0">
                <a:solidFill>
                  <a:schemeClr val="bg2"/>
                </a:solidFill>
                <a:latin typeface="Times New Roman" panose="02020603050405020304" pitchFamily="18" charset="0"/>
                <a:cs typeface="Times New Roman" panose="02020603050405020304" pitchFamily="18" charset="0"/>
              </a:rPr>
              <a:t> Use:</a:t>
            </a:r>
            <a:r>
              <a:rPr lang="en-US" dirty="0">
                <a:solidFill>
                  <a:schemeClr val="bg2"/>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Uses of chemicals which affect the course of conditions, diseases, syndromes or pathology to benefit the health of an individual. </a:t>
            </a:r>
          </a:p>
          <a:p>
            <a:r>
              <a:rPr lang="en-US" b="1" u="sng" dirty="0">
                <a:solidFill>
                  <a:schemeClr val="bg2"/>
                </a:solidFill>
                <a:latin typeface="Times New Roman" panose="02020603050405020304" pitchFamily="18" charset="0"/>
                <a:cs typeface="Times New Roman" panose="02020603050405020304" pitchFamily="18" charset="0"/>
              </a:rPr>
              <a:t>Tolerance:  </a:t>
            </a:r>
            <a:r>
              <a:rPr lang="en-US" dirty="0">
                <a:latin typeface="Times New Roman" panose="02020603050405020304" pitchFamily="18" charset="0"/>
                <a:cs typeface="Times New Roman" panose="02020603050405020304" pitchFamily="18" charset="0"/>
              </a:rPr>
              <a:t>which means needing more of the drug to obtain the same result. Often, as use increases, it becomes impossible to ever recreate the initial high.</a:t>
            </a:r>
          </a:p>
          <a:p>
            <a:r>
              <a:rPr lang="en-US" dirty="0">
                <a:solidFill>
                  <a:schemeClr val="bg2"/>
                </a:solidFill>
                <a:latin typeface="Times New Roman" panose="02020603050405020304" pitchFamily="18" charset="0"/>
                <a:cs typeface="Times New Roman" panose="02020603050405020304" pitchFamily="18" charset="0"/>
              </a:rPr>
              <a:t> </a:t>
            </a:r>
            <a:r>
              <a:rPr lang="en-US" b="1" u="sng" dirty="0">
                <a:solidFill>
                  <a:schemeClr val="bg2"/>
                </a:solidFill>
                <a:latin typeface="Times New Roman" panose="02020603050405020304" pitchFamily="18" charset="0"/>
                <a:cs typeface="Times New Roman" panose="02020603050405020304" pitchFamily="18" charset="0"/>
              </a:rPr>
              <a:t>Dependency:  </a:t>
            </a:r>
            <a:r>
              <a:rPr lang="en-US" dirty="0">
                <a:latin typeface="Times New Roman" panose="02020603050405020304" pitchFamily="18" charset="0"/>
                <a:cs typeface="Times New Roman" panose="02020603050405020304" pitchFamily="18" charset="0"/>
              </a:rPr>
              <a:t>which means that after some time your body will function sub-optimally without the drug present in your system.</a:t>
            </a:r>
          </a:p>
          <a:p>
            <a:r>
              <a:rPr lang="en-US" dirty="0">
                <a:solidFill>
                  <a:schemeClr val="bg2"/>
                </a:solidFill>
                <a:latin typeface="Times New Roman" panose="02020603050405020304" pitchFamily="18" charset="0"/>
                <a:cs typeface="Times New Roman" panose="02020603050405020304" pitchFamily="18" charset="0"/>
              </a:rPr>
              <a:t> </a:t>
            </a:r>
            <a:r>
              <a:rPr lang="en-US" b="1" u="sng" dirty="0">
                <a:solidFill>
                  <a:schemeClr val="bg2"/>
                </a:solidFill>
                <a:latin typeface="Times New Roman" panose="02020603050405020304" pitchFamily="18" charset="0"/>
                <a:cs typeface="Times New Roman" panose="02020603050405020304" pitchFamily="18" charset="0"/>
              </a:rPr>
              <a:t>Addiction:  </a:t>
            </a:r>
            <a:r>
              <a:rPr lang="en-US" dirty="0">
                <a:latin typeface="Times New Roman" panose="02020603050405020304" pitchFamily="18" charset="0"/>
                <a:cs typeface="Times New Roman" panose="02020603050405020304" pitchFamily="18" charset="0"/>
              </a:rPr>
              <a:t>which means that compulsive drug seeking behavior and persistent drug use continue despite full knowledge of the risks and negative life consequences that have developed.</a:t>
            </a:r>
          </a:p>
          <a:p>
            <a:endParaRPr lang="en-US" dirty="0"/>
          </a:p>
        </p:txBody>
      </p:sp>
    </p:spTree>
    <p:extLst>
      <p:ext uri="{BB962C8B-B14F-4D97-AF65-F5344CB8AC3E}">
        <p14:creationId xmlns:p14="http://schemas.microsoft.com/office/powerpoint/2010/main" val="715116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u="sng" dirty="0">
                <a:latin typeface="Times New Roman" panose="02020603050405020304" pitchFamily="18" charset="0"/>
                <a:cs typeface="Times New Roman" panose="02020603050405020304" pitchFamily="18" charset="0"/>
              </a:rPr>
              <a:t>Addiction</a:t>
            </a:r>
            <a:r>
              <a:rPr lang="en-US" sz="4000" b="1" u="sng" dirty="0">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p:txBody>
          <a:bodyPr>
            <a:normAutofit/>
          </a:bodyPr>
          <a:lstStyle/>
          <a:p>
            <a:pPr algn="ctr"/>
            <a:r>
              <a:rPr lang="en-US" sz="3200" dirty="0">
                <a:latin typeface="Times New Roman" panose="02020603050405020304" pitchFamily="18" charset="0"/>
                <a:cs typeface="Times New Roman" panose="02020603050405020304" pitchFamily="18" charset="0"/>
              </a:rPr>
              <a:t>Addiction implies an intense desire for something, loss of control of its use, and continuing to use it in spite of the negative consequences it implies. Addiction changes brain structure and modifies how the brain registers pleasure.</a:t>
            </a:r>
          </a:p>
        </p:txBody>
      </p:sp>
    </p:spTree>
    <p:extLst>
      <p:ext uri="{BB962C8B-B14F-4D97-AF65-F5344CB8AC3E}">
        <p14:creationId xmlns:p14="http://schemas.microsoft.com/office/powerpoint/2010/main" val="25810374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0" y="175173"/>
            <a:ext cx="9905998" cy="1478570"/>
          </a:xfrm>
        </p:spPr>
        <p:txBody>
          <a:bodyPr>
            <a:normAutofit/>
          </a:bodyPr>
          <a:lstStyle/>
          <a:p>
            <a:pPr algn="ctr"/>
            <a:r>
              <a:rPr lang="en-US" sz="4400" b="1" u="sng" dirty="0">
                <a:latin typeface="Times New Roman" panose="02020603050405020304" pitchFamily="18" charset="0"/>
                <a:cs typeface="Times New Roman" panose="02020603050405020304" pitchFamily="18" charset="0"/>
              </a:rPr>
              <a:t>Epidemic in Schools</a:t>
            </a:r>
          </a:p>
        </p:txBody>
      </p:sp>
      <p:sp>
        <p:nvSpPr>
          <p:cNvPr id="3" name="Content Placeholder 2"/>
          <p:cNvSpPr>
            <a:spLocks noGrp="1"/>
          </p:cNvSpPr>
          <p:nvPr>
            <p:ph sz="half" idx="1"/>
          </p:nvPr>
        </p:nvSpPr>
        <p:spPr>
          <a:xfrm>
            <a:off x="1030573" y="1777195"/>
            <a:ext cx="5134699" cy="4014005"/>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Before drugs was an escape from school, now it’s used to succeed in school</a:t>
            </a:r>
          </a:p>
          <a:p>
            <a:r>
              <a:rPr lang="en-US" dirty="0">
                <a:latin typeface="Times New Roman" panose="02020603050405020304" pitchFamily="18" charset="0"/>
                <a:cs typeface="Times New Roman" panose="02020603050405020304" pitchFamily="18" charset="0"/>
              </a:rPr>
              <a:t>ADD was first introduced in DSM in 1987, exclusively in kids.  </a:t>
            </a:r>
          </a:p>
          <a:p>
            <a:r>
              <a:rPr lang="en-US" dirty="0">
                <a:latin typeface="Times New Roman" panose="02020603050405020304" pitchFamily="18" charset="0"/>
                <a:cs typeface="Times New Roman" panose="02020603050405020304" pitchFamily="18" charset="0"/>
              </a:rPr>
              <a:t>Mainly 18-to-25-year-olds who are inappropriately taking Adderall without a prescription. </a:t>
            </a:r>
          </a:p>
          <a:p>
            <a:r>
              <a:rPr lang="en-US" dirty="0">
                <a:latin typeface="Times New Roman" panose="02020603050405020304" pitchFamily="18" charset="0"/>
                <a:cs typeface="Times New Roman" panose="02020603050405020304" pitchFamily="18" charset="0"/>
              </a:rPr>
              <a:t>Mid 2000’s, adults between 20-39 is the fastest growing group receiving drug</a:t>
            </a:r>
          </a:p>
        </p:txBody>
      </p:sp>
      <p:pic>
        <p:nvPicPr>
          <p:cNvPr id="6" name="Content Placeholder 5"/>
          <p:cNvPicPr>
            <a:picLocks noGrp="1" noChangeAspect="1"/>
          </p:cNvPicPr>
          <p:nvPr>
            <p:ph sz="half" idx="2"/>
          </p:nvPr>
        </p:nvPicPr>
        <p:blipFill>
          <a:blip r:embed="rId2"/>
          <a:stretch>
            <a:fillRect/>
          </a:stretch>
        </p:blipFill>
        <p:spPr>
          <a:xfrm>
            <a:off x="6545168" y="1777195"/>
            <a:ext cx="4502240" cy="3861605"/>
          </a:xfrm>
          <a:prstGeom prst="rect">
            <a:avLst/>
          </a:prstGeom>
        </p:spPr>
      </p:pic>
    </p:spTree>
    <p:extLst>
      <p:ext uri="{BB962C8B-B14F-4D97-AF65-F5344CB8AC3E}">
        <p14:creationId xmlns:p14="http://schemas.microsoft.com/office/powerpoint/2010/main" val="4098669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605447" y="263237"/>
            <a:ext cx="8892083" cy="2977440"/>
          </a:xfrm>
          <a:prstGeom prst="rect">
            <a:avLst/>
          </a:prstGeom>
        </p:spPr>
      </p:pic>
      <p:pic>
        <p:nvPicPr>
          <p:cNvPr id="10" name="Picture 9"/>
          <p:cNvPicPr>
            <a:picLocks noChangeAspect="1"/>
          </p:cNvPicPr>
          <p:nvPr/>
        </p:nvPicPr>
        <p:blipFill>
          <a:blip r:embed="rId3"/>
          <a:stretch>
            <a:fillRect/>
          </a:stretch>
        </p:blipFill>
        <p:spPr>
          <a:xfrm>
            <a:off x="1605447" y="3587331"/>
            <a:ext cx="8892083" cy="2993577"/>
          </a:xfrm>
          <a:prstGeom prst="rect">
            <a:avLst/>
          </a:prstGeom>
        </p:spPr>
      </p:pic>
    </p:spTree>
    <p:extLst>
      <p:ext uri="{BB962C8B-B14F-4D97-AF65-F5344CB8AC3E}">
        <p14:creationId xmlns:p14="http://schemas.microsoft.com/office/powerpoint/2010/main" val="1716162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6249" y="2375125"/>
            <a:ext cx="9085689" cy="3069712"/>
          </a:xfrm>
          <a:prstGeom prst="rect">
            <a:avLst/>
          </a:prstGeom>
        </p:spPr>
      </p:pic>
      <p:sp>
        <p:nvSpPr>
          <p:cNvPr id="3" name="TextBox 2"/>
          <p:cNvSpPr txBox="1"/>
          <p:nvPr/>
        </p:nvSpPr>
        <p:spPr>
          <a:xfrm>
            <a:off x="2764057" y="484909"/>
            <a:ext cx="6470072" cy="1015663"/>
          </a:xfrm>
          <a:prstGeom prst="rect">
            <a:avLst/>
          </a:prstGeom>
          <a:noFill/>
        </p:spPr>
        <p:txBody>
          <a:bodyPr wrap="square" rtlCol="0">
            <a:spAutoFit/>
          </a:bodyPr>
          <a:lstStyle/>
          <a:p>
            <a:r>
              <a:rPr lang="en-US" sz="6000" dirty="0">
                <a:solidFill>
                  <a:schemeClr val="tx2">
                    <a:lumMod val="40000"/>
                    <a:lumOff val="60000"/>
                  </a:schemeClr>
                </a:solidFill>
              </a:rPr>
              <a:t>What do you notice?</a:t>
            </a:r>
          </a:p>
        </p:txBody>
      </p:sp>
    </p:spTree>
    <p:extLst>
      <p:ext uri="{BB962C8B-B14F-4D97-AF65-F5344CB8AC3E}">
        <p14:creationId xmlns:p14="http://schemas.microsoft.com/office/powerpoint/2010/main" val="288022764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260764"/>
          </a:xfrm>
        </p:spPr>
        <p:txBody>
          <a:bodyPr>
            <a:normAutofit/>
          </a:bodyPr>
          <a:lstStyle/>
          <a:p>
            <a:pPr algn="ctr"/>
            <a:r>
              <a:rPr lang="en-US" sz="4400" b="1" u="sng" dirty="0">
                <a:latin typeface="Times New Roman" panose="02020603050405020304" pitchFamily="18" charset="0"/>
                <a:cs typeface="Times New Roman" panose="02020603050405020304" pitchFamily="18" charset="0"/>
              </a:rPr>
              <a:t>Amber’s Story</a:t>
            </a:r>
          </a:p>
        </p:txBody>
      </p:sp>
      <p:sp>
        <p:nvSpPr>
          <p:cNvPr id="3" name="Content Placeholder 2"/>
          <p:cNvSpPr>
            <a:spLocks noGrp="1"/>
          </p:cNvSpPr>
          <p:nvPr>
            <p:ph idx="1"/>
          </p:nvPr>
        </p:nvSpPr>
        <p:spPr>
          <a:xfrm>
            <a:off x="928255" y="1108364"/>
            <a:ext cx="10557163" cy="5361709"/>
          </a:xfrm>
        </p:spPr>
        <p:txBody>
          <a:bodyPr>
            <a:normAutofit lnSpcReduction="10000"/>
          </a:bodyPr>
          <a:lstStyle/>
          <a:p>
            <a:r>
              <a:rPr lang="en-US" sz="2300" dirty="0">
                <a:latin typeface="Times New Roman" panose="02020603050405020304" pitchFamily="18" charset="0"/>
                <a:cs typeface="Times New Roman" panose="02020603050405020304" pitchFamily="18" charset="0"/>
              </a:rPr>
              <a:t>Amber knew before she even started college that she wanted to be a doctor, and she was working hard in her pre-med classes at Santa Clara University. But… </a:t>
            </a:r>
          </a:p>
          <a:p>
            <a:r>
              <a:rPr lang="en-US" sz="2300" dirty="0">
                <a:latin typeface="Times New Roman" panose="02020603050405020304" pitchFamily="18" charset="0"/>
                <a:cs typeface="Times New Roman" panose="02020603050405020304" pitchFamily="18" charset="0"/>
              </a:rPr>
              <a:t>“That night, I took it for the first time to study for exams, and man, I remember feeling like I’ve never felt before,” says Amber, now 21… </a:t>
            </a:r>
          </a:p>
          <a:p>
            <a:pPr marL="0" marR="0">
              <a:spcBef>
                <a:spcPts val="0"/>
              </a:spcBef>
              <a:spcAft>
                <a:spcPts val="0"/>
              </a:spcAft>
            </a:pPr>
            <a:r>
              <a:rPr lang="en-US" sz="2300" dirty="0">
                <a:latin typeface="Times New Roman" panose="02020603050405020304" pitchFamily="18" charset="0"/>
                <a:cs typeface="Times New Roman" panose="02020603050405020304" pitchFamily="18" charset="0"/>
              </a:rPr>
              <a:t>So from then on, I would take it only on occasions where I really needed to study for exams.”</a:t>
            </a:r>
          </a:p>
          <a:p>
            <a:pPr marL="0" marR="0">
              <a:spcBef>
                <a:spcPts val="0"/>
              </a:spcBef>
              <a:spcAft>
                <a:spcPts val="0"/>
              </a:spcAft>
            </a:pPr>
            <a:r>
              <a:rPr lang="en-US" sz="2300" dirty="0">
                <a:latin typeface="Times New Roman" panose="02020603050405020304" pitchFamily="18" charset="0"/>
                <a:cs typeface="Times New Roman" panose="02020603050405020304" pitchFamily="18" charset="0"/>
              </a:rPr>
              <a:t>At first, Amber was swallowing one 20-mg pill, once every week or two…It didn’t take long for her to feel like she needed the drug — and not just to study. </a:t>
            </a:r>
          </a:p>
          <a:p>
            <a:pPr marL="0" marR="0">
              <a:spcBef>
                <a:spcPts val="0"/>
              </a:spcBef>
              <a:spcAft>
                <a:spcPts val="0"/>
              </a:spcAft>
            </a:pPr>
            <a:r>
              <a:rPr lang="en-US" sz="2300" dirty="0">
                <a:latin typeface="Times New Roman" panose="02020603050405020304" pitchFamily="18" charset="0"/>
                <a:cs typeface="Times New Roman" panose="02020603050405020304" pitchFamily="18" charset="0"/>
              </a:rPr>
              <a:t>“Next thing you know, I’m literally popping up to 120 mg in a day to chase that Adderall high that I love more than anything, even more than myself. I now have to take high doses every day just to feel normal.” </a:t>
            </a:r>
          </a:p>
          <a:p>
            <a:pPr marL="0" marR="0">
              <a:spcBef>
                <a:spcPts val="0"/>
              </a:spcBef>
              <a:spcAft>
                <a:spcPts val="0"/>
              </a:spcAft>
            </a:pPr>
            <a:r>
              <a:rPr lang="en-US" sz="2300" dirty="0">
                <a:latin typeface="Times New Roman" panose="02020603050405020304" pitchFamily="18" charset="0"/>
                <a:cs typeface="Times New Roman" panose="02020603050405020304" pitchFamily="18" charset="0"/>
              </a:rPr>
              <a:t>“Yet I can’t stop. I don’t care to stop. And I don’t want to stop.”</a:t>
            </a:r>
          </a:p>
          <a:p>
            <a:pPr marL="0" marR="0" indent="0" algn="r">
              <a:spcBef>
                <a:spcPts val="0"/>
              </a:spcBef>
              <a:spcAft>
                <a:spcPts val="0"/>
              </a:spcAft>
              <a:buNone/>
            </a:pPr>
            <a:r>
              <a:rPr lang="en-US" sz="1400" dirty="0"/>
              <a:t>-Huffington Post, “The United States of Adderall”</a:t>
            </a:r>
          </a:p>
        </p:txBody>
      </p:sp>
    </p:spTree>
    <p:extLst>
      <p:ext uri="{BB962C8B-B14F-4D97-AF65-F5344CB8AC3E}">
        <p14:creationId xmlns:p14="http://schemas.microsoft.com/office/powerpoint/2010/main" val="5626600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80109"/>
            <a:ext cx="9905998" cy="1478570"/>
          </a:xfrm>
        </p:spPr>
        <p:txBody>
          <a:bodyPr>
            <a:normAutofit/>
          </a:bodyPr>
          <a:lstStyle/>
          <a:p>
            <a:pPr algn="ctr"/>
            <a:r>
              <a:rPr lang="en-US" sz="4000" b="1" u="sng" dirty="0">
                <a:latin typeface="Times New Roman" panose="02020603050405020304" pitchFamily="18" charset="0"/>
                <a:cs typeface="Times New Roman" panose="02020603050405020304" pitchFamily="18" charset="0"/>
              </a:rPr>
              <a:t>Why?</a:t>
            </a:r>
          </a:p>
        </p:txBody>
      </p:sp>
      <p:sp>
        <p:nvSpPr>
          <p:cNvPr id="3" name="Content Placeholder 2"/>
          <p:cNvSpPr>
            <a:spLocks noGrp="1"/>
          </p:cNvSpPr>
          <p:nvPr>
            <p:ph idx="1"/>
          </p:nvPr>
        </p:nvSpPr>
        <p:spPr>
          <a:xfrm>
            <a:off x="1141413" y="1052945"/>
            <a:ext cx="10053060" cy="5403273"/>
          </a:xfrm>
        </p:spPr>
        <p:txBody>
          <a:bodyPr>
            <a:normAutofit fontScale="92500" lnSpcReduction="20000"/>
          </a:bodyPr>
          <a:lstStyle/>
          <a:p>
            <a:r>
              <a:rPr lang="en-US" dirty="0"/>
              <a:t>Hyper-glamorized?</a:t>
            </a:r>
          </a:p>
          <a:p>
            <a:pPr lvl="1"/>
            <a:r>
              <a:rPr lang="en-US" dirty="0"/>
              <a:t>Social Media, Songs, etc. </a:t>
            </a:r>
          </a:p>
          <a:p>
            <a:pPr lvl="1"/>
            <a:r>
              <a:rPr lang="en-US" dirty="0"/>
              <a:t>Movies like Limitless </a:t>
            </a:r>
          </a:p>
          <a:p>
            <a:r>
              <a:rPr lang="en-US" dirty="0"/>
              <a:t>Normalcy/Not typical addict look? </a:t>
            </a:r>
          </a:p>
          <a:p>
            <a:pPr lvl="1"/>
            <a:r>
              <a:rPr lang="en-US" dirty="0"/>
              <a:t>Dealer looks like me? Shows create normalcy (Roseanne)</a:t>
            </a:r>
          </a:p>
          <a:p>
            <a:pPr lvl="1"/>
            <a:r>
              <a:rPr lang="en-US" dirty="0"/>
              <a:t>If coke or meth produced the same outcome, but with physical signs of abuse, will you still be ok with it?</a:t>
            </a:r>
          </a:p>
          <a:p>
            <a:r>
              <a:rPr lang="en-US" dirty="0"/>
              <a:t>Money</a:t>
            </a:r>
          </a:p>
          <a:p>
            <a:pPr lvl="1"/>
            <a:r>
              <a:rPr lang="en-US" dirty="0"/>
              <a:t>$5-20/pill with Inflation </a:t>
            </a:r>
          </a:p>
          <a:p>
            <a:pPr lvl="1"/>
            <a:r>
              <a:rPr lang="en-US" dirty="0"/>
              <a:t>Alternative for people without insurance</a:t>
            </a:r>
          </a:p>
          <a:p>
            <a:r>
              <a:rPr lang="en-US" dirty="0"/>
              <a:t>Academic Steroid/Enhancer </a:t>
            </a:r>
          </a:p>
          <a:p>
            <a:pPr lvl="1"/>
            <a:r>
              <a:rPr lang="en-US" dirty="0"/>
              <a:t>Belief that it increases competitive production, but at what cost?</a:t>
            </a:r>
          </a:p>
          <a:p>
            <a:pPr lvl="1"/>
            <a:r>
              <a:rPr lang="en-US" dirty="0"/>
              <a:t>Quick fix, not willing to put in the time to allow our bodies to react and adjust, instead we manually take control to force the desired result. </a:t>
            </a:r>
          </a:p>
        </p:txBody>
      </p:sp>
    </p:spTree>
    <p:extLst>
      <p:ext uri="{BB962C8B-B14F-4D97-AF65-F5344CB8AC3E}">
        <p14:creationId xmlns:p14="http://schemas.microsoft.com/office/powerpoint/2010/main" val="3825379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84180" y="607002"/>
            <a:ext cx="2124075" cy="2152650"/>
          </a:xfrm>
          <a:prstGeom prst="rect">
            <a:avLst/>
          </a:prstGeom>
        </p:spPr>
      </p:pic>
      <p:pic>
        <p:nvPicPr>
          <p:cNvPr id="5" name="Picture 4"/>
          <p:cNvPicPr>
            <a:picLocks noChangeAspect="1"/>
          </p:cNvPicPr>
          <p:nvPr/>
        </p:nvPicPr>
        <p:blipFill>
          <a:blip r:embed="rId3"/>
          <a:stretch>
            <a:fillRect/>
          </a:stretch>
        </p:blipFill>
        <p:spPr>
          <a:xfrm>
            <a:off x="7471343" y="607002"/>
            <a:ext cx="3661198" cy="5461288"/>
          </a:xfrm>
          <a:prstGeom prst="rect">
            <a:avLst/>
          </a:prstGeom>
        </p:spPr>
      </p:pic>
      <p:pic>
        <p:nvPicPr>
          <p:cNvPr id="6" name="Picture 5"/>
          <p:cNvPicPr>
            <a:picLocks noChangeAspect="1"/>
          </p:cNvPicPr>
          <p:nvPr/>
        </p:nvPicPr>
        <p:blipFill>
          <a:blip r:embed="rId4"/>
          <a:stretch>
            <a:fillRect/>
          </a:stretch>
        </p:blipFill>
        <p:spPr>
          <a:xfrm>
            <a:off x="1584180" y="3726874"/>
            <a:ext cx="2645041" cy="2468706"/>
          </a:xfrm>
          <a:prstGeom prst="rect">
            <a:avLst/>
          </a:prstGeom>
        </p:spPr>
      </p:pic>
      <p:pic>
        <p:nvPicPr>
          <p:cNvPr id="7" name="Picture 6"/>
          <p:cNvPicPr>
            <a:picLocks noChangeAspect="1"/>
          </p:cNvPicPr>
          <p:nvPr/>
        </p:nvPicPr>
        <p:blipFill>
          <a:blip r:embed="rId5"/>
          <a:stretch>
            <a:fillRect/>
          </a:stretch>
        </p:blipFill>
        <p:spPr>
          <a:xfrm>
            <a:off x="4218199" y="607002"/>
            <a:ext cx="2743200" cy="2743200"/>
          </a:xfrm>
          <a:prstGeom prst="rect">
            <a:avLst/>
          </a:prstGeom>
        </p:spPr>
      </p:pic>
      <p:pic>
        <p:nvPicPr>
          <p:cNvPr id="8" name="Picture 7"/>
          <p:cNvPicPr>
            <a:picLocks noChangeAspect="1"/>
          </p:cNvPicPr>
          <p:nvPr/>
        </p:nvPicPr>
        <p:blipFill>
          <a:blip r:embed="rId6"/>
          <a:stretch>
            <a:fillRect/>
          </a:stretch>
        </p:blipFill>
        <p:spPr>
          <a:xfrm>
            <a:off x="4614206" y="4052454"/>
            <a:ext cx="2143125" cy="2143125"/>
          </a:xfrm>
          <a:prstGeom prst="rect">
            <a:avLst/>
          </a:prstGeom>
        </p:spPr>
      </p:pic>
    </p:spTree>
    <p:extLst>
      <p:ext uri="{BB962C8B-B14F-4D97-AF65-F5344CB8AC3E}">
        <p14:creationId xmlns:p14="http://schemas.microsoft.com/office/powerpoint/2010/main" val="163019553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410700"/>
            <a:ext cx="9905998" cy="1478570"/>
          </a:xfrm>
        </p:spPr>
        <p:txBody>
          <a:bodyPr>
            <a:normAutofit/>
          </a:bodyPr>
          <a:lstStyle/>
          <a:p>
            <a:pPr algn="ctr"/>
            <a:r>
              <a:rPr lang="en-US" sz="4800" b="1" u="sng" dirty="0">
                <a:latin typeface="Times New Roman" panose="02020603050405020304" pitchFamily="18" charset="0"/>
                <a:cs typeface="Times New Roman" panose="02020603050405020304" pitchFamily="18" charset="0"/>
              </a:rPr>
              <a:t>What’s the plan?</a:t>
            </a:r>
          </a:p>
        </p:txBody>
      </p:sp>
      <p:sp>
        <p:nvSpPr>
          <p:cNvPr id="3" name="Content Placeholder 2"/>
          <p:cNvSpPr>
            <a:spLocks noGrp="1"/>
          </p:cNvSpPr>
          <p:nvPr>
            <p:ph idx="1"/>
          </p:nvPr>
        </p:nvSpPr>
        <p:spPr>
          <a:xfrm>
            <a:off x="1141412" y="1773382"/>
            <a:ext cx="9905999" cy="4253346"/>
          </a:xfrm>
        </p:spPr>
        <p:txBody>
          <a:bodyPr/>
          <a:lstStyle/>
          <a:p>
            <a:pPr marL="0" indent="0" algn="ctr">
              <a:buNone/>
            </a:pPr>
            <a:r>
              <a:rPr lang="en-US" sz="2800" b="1" dirty="0">
                <a:solidFill>
                  <a:schemeClr val="tx2">
                    <a:lumMod val="40000"/>
                    <a:lumOff val="60000"/>
                  </a:schemeClr>
                </a:solidFill>
                <a:latin typeface="Times New Roman" panose="02020603050405020304" pitchFamily="18" charset="0"/>
                <a:cs typeface="Times New Roman" panose="02020603050405020304" pitchFamily="18" charset="0"/>
              </a:rPr>
              <a:t>Intro / Terminology</a:t>
            </a:r>
          </a:p>
          <a:p>
            <a:pPr marL="0" indent="0" algn="ctr">
              <a:buNone/>
            </a:pPr>
            <a:r>
              <a:rPr lang="en-US" sz="2800" b="1" dirty="0">
                <a:solidFill>
                  <a:schemeClr val="tx2">
                    <a:lumMod val="40000"/>
                    <a:lumOff val="60000"/>
                  </a:schemeClr>
                </a:solidFill>
                <a:latin typeface="Times New Roman" panose="02020603050405020304" pitchFamily="18" charset="0"/>
                <a:cs typeface="Times New Roman" panose="02020603050405020304" pitchFamily="18" charset="0"/>
              </a:rPr>
              <a:t>Public Perception of Adderall </a:t>
            </a:r>
          </a:p>
          <a:p>
            <a:pPr marL="0" indent="0" algn="ctr">
              <a:buNone/>
            </a:pPr>
            <a:r>
              <a:rPr lang="en-US" sz="2800" b="1" dirty="0">
                <a:solidFill>
                  <a:schemeClr val="tx2">
                    <a:lumMod val="40000"/>
                    <a:lumOff val="60000"/>
                  </a:schemeClr>
                </a:solidFill>
                <a:latin typeface="Times New Roman" panose="02020603050405020304" pitchFamily="18" charset="0"/>
                <a:cs typeface="Times New Roman" panose="02020603050405020304" pitchFamily="18" charset="0"/>
              </a:rPr>
              <a:t>Brief History </a:t>
            </a:r>
          </a:p>
          <a:p>
            <a:pPr marL="0" indent="0" algn="ctr">
              <a:buNone/>
            </a:pPr>
            <a:r>
              <a:rPr lang="en-US" sz="2800" b="1" dirty="0">
                <a:solidFill>
                  <a:schemeClr val="tx2">
                    <a:lumMod val="40000"/>
                    <a:lumOff val="60000"/>
                  </a:schemeClr>
                </a:solidFill>
                <a:latin typeface="Times New Roman" panose="02020603050405020304" pitchFamily="18" charset="0"/>
                <a:cs typeface="Times New Roman" panose="02020603050405020304" pitchFamily="18" charset="0"/>
              </a:rPr>
              <a:t>Popularity </a:t>
            </a:r>
          </a:p>
          <a:p>
            <a:pPr marL="0" indent="0" algn="ctr">
              <a:buNone/>
            </a:pPr>
            <a:r>
              <a:rPr lang="en-US" sz="2800" b="1" dirty="0">
                <a:solidFill>
                  <a:schemeClr val="tx2">
                    <a:lumMod val="40000"/>
                    <a:lumOff val="60000"/>
                  </a:schemeClr>
                </a:solidFill>
                <a:latin typeface="Times New Roman" panose="02020603050405020304" pitchFamily="18" charset="0"/>
                <a:cs typeface="Times New Roman" panose="02020603050405020304" pitchFamily="18" charset="0"/>
              </a:rPr>
              <a:t>Risks, benefits, and consequences </a:t>
            </a:r>
          </a:p>
          <a:p>
            <a:pPr marL="0" indent="0" algn="ctr">
              <a:buNone/>
            </a:pPr>
            <a:r>
              <a:rPr lang="en-US" sz="2800" b="1" dirty="0">
                <a:solidFill>
                  <a:schemeClr val="tx2">
                    <a:lumMod val="40000"/>
                    <a:lumOff val="60000"/>
                  </a:schemeClr>
                </a:solidFill>
                <a:latin typeface="Times New Roman" panose="02020603050405020304" pitchFamily="18" charset="0"/>
                <a:cs typeface="Times New Roman" panose="02020603050405020304" pitchFamily="18" charset="0"/>
              </a:rPr>
              <a:t>Open Discussion </a:t>
            </a:r>
          </a:p>
          <a:p>
            <a:endParaRPr lang="en-US" dirty="0"/>
          </a:p>
          <a:p>
            <a:endParaRPr lang="en-US" dirty="0"/>
          </a:p>
        </p:txBody>
      </p:sp>
    </p:spTree>
    <p:extLst>
      <p:ext uri="{BB962C8B-B14F-4D97-AF65-F5344CB8AC3E}">
        <p14:creationId xmlns:p14="http://schemas.microsoft.com/office/powerpoint/2010/main" val="3769318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53345" y="748147"/>
            <a:ext cx="3014425" cy="1911927"/>
          </a:xfrm>
          <a:prstGeom prst="rect">
            <a:avLst/>
          </a:prstGeom>
        </p:spPr>
      </p:pic>
      <p:pic>
        <p:nvPicPr>
          <p:cNvPr id="3" name="Picture 2"/>
          <p:cNvPicPr>
            <a:picLocks noChangeAspect="1"/>
          </p:cNvPicPr>
          <p:nvPr/>
        </p:nvPicPr>
        <p:blipFill>
          <a:blip r:embed="rId3"/>
          <a:stretch>
            <a:fillRect/>
          </a:stretch>
        </p:blipFill>
        <p:spPr>
          <a:xfrm>
            <a:off x="6774873" y="3697432"/>
            <a:ext cx="3904936" cy="2620212"/>
          </a:xfrm>
          <a:prstGeom prst="rect">
            <a:avLst/>
          </a:prstGeom>
        </p:spPr>
      </p:pic>
      <p:pic>
        <p:nvPicPr>
          <p:cNvPr id="5" name="Picture 4"/>
          <p:cNvPicPr>
            <a:picLocks noChangeAspect="1"/>
          </p:cNvPicPr>
          <p:nvPr/>
        </p:nvPicPr>
        <p:blipFill>
          <a:blip r:embed="rId4"/>
          <a:stretch>
            <a:fillRect/>
          </a:stretch>
        </p:blipFill>
        <p:spPr>
          <a:xfrm>
            <a:off x="1399310" y="3697433"/>
            <a:ext cx="4658155" cy="2620212"/>
          </a:xfrm>
          <a:prstGeom prst="rect">
            <a:avLst/>
          </a:prstGeom>
        </p:spPr>
      </p:pic>
      <p:pic>
        <p:nvPicPr>
          <p:cNvPr id="6" name="Picture 5"/>
          <p:cNvPicPr>
            <a:picLocks noChangeAspect="1"/>
          </p:cNvPicPr>
          <p:nvPr/>
        </p:nvPicPr>
        <p:blipFill>
          <a:blip r:embed="rId5"/>
          <a:stretch>
            <a:fillRect/>
          </a:stretch>
        </p:blipFill>
        <p:spPr>
          <a:xfrm>
            <a:off x="1288474" y="748146"/>
            <a:ext cx="2549237" cy="1911928"/>
          </a:xfrm>
          <a:prstGeom prst="rect">
            <a:avLst/>
          </a:prstGeom>
        </p:spPr>
      </p:pic>
      <p:pic>
        <p:nvPicPr>
          <p:cNvPr id="7" name="Picture 6"/>
          <p:cNvPicPr>
            <a:picLocks noChangeAspect="1"/>
          </p:cNvPicPr>
          <p:nvPr/>
        </p:nvPicPr>
        <p:blipFill>
          <a:blip r:embed="rId6"/>
          <a:stretch>
            <a:fillRect/>
          </a:stretch>
        </p:blipFill>
        <p:spPr>
          <a:xfrm>
            <a:off x="7683404" y="748146"/>
            <a:ext cx="2873116" cy="1911928"/>
          </a:xfrm>
          <a:prstGeom prst="rect">
            <a:avLst/>
          </a:prstGeom>
        </p:spPr>
      </p:pic>
    </p:spTree>
    <p:extLst>
      <p:ext uri="{BB962C8B-B14F-4D97-AF65-F5344CB8AC3E}">
        <p14:creationId xmlns:p14="http://schemas.microsoft.com/office/powerpoint/2010/main" val="390496629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3320" y="305667"/>
            <a:ext cx="2819400" cy="1314450"/>
          </a:xfrm>
          <a:prstGeom prst="rect">
            <a:avLst/>
          </a:prstGeom>
        </p:spPr>
      </p:pic>
      <p:pic>
        <p:nvPicPr>
          <p:cNvPr id="3" name="Picture 2"/>
          <p:cNvPicPr>
            <a:picLocks noChangeAspect="1"/>
          </p:cNvPicPr>
          <p:nvPr/>
        </p:nvPicPr>
        <p:blipFill>
          <a:blip r:embed="rId3"/>
          <a:stretch>
            <a:fillRect/>
          </a:stretch>
        </p:blipFill>
        <p:spPr>
          <a:xfrm>
            <a:off x="1163783" y="1827935"/>
            <a:ext cx="4098474" cy="4722668"/>
          </a:xfrm>
          <a:prstGeom prst="rect">
            <a:avLst/>
          </a:prstGeom>
        </p:spPr>
      </p:pic>
      <p:pic>
        <p:nvPicPr>
          <p:cNvPr id="6" name="Picture 5"/>
          <p:cNvPicPr>
            <a:picLocks noChangeAspect="1"/>
          </p:cNvPicPr>
          <p:nvPr/>
        </p:nvPicPr>
        <p:blipFill>
          <a:blip r:embed="rId4"/>
          <a:stretch>
            <a:fillRect/>
          </a:stretch>
        </p:blipFill>
        <p:spPr>
          <a:xfrm>
            <a:off x="6153150" y="305667"/>
            <a:ext cx="4762500" cy="2143125"/>
          </a:xfrm>
          <a:prstGeom prst="rect">
            <a:avLst/>
          </a:prstGeom>
        </p:spPr>
      </p:pic>
      <p:pic>
        <p:nvPicPr>
          <p:cNvPr id="7" name="Picture 6"/>
          <p:cNvPicPr>
            <a:picLocks noChangeAspect="1"/>
          </p:cNvPicPr>
          <p:nvPr/>
        </p:nvPicPr>
        <p:blipFill>
          <a:blip r:embed="rId5"/>
          <a:stretch>
            <a:fillRect/>
          </a:stretch>
        </p:blipFill>
        <p:spPr>
          <a:xfrm>
            <a:off x="7323007" y="2580584"/>
            <a:ext cx="2236630" cy="3970019"/>
          </a:xfrm>
          <a:prstGeom prst="rect">
            <a:avLst/>
          </a:prstGeom>
        </p:spPr>
      </p:pic>
    </p:spTree>
    <p:extLst>
      <p:ext uri="{BB962C8B-B14F-4D97-AF65-F5344CB8AC3E}">
        <p14:creationId xmlns:p14="http://schemas.microsoft.com/office/powerpoint/2010/main" val="253449753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1090" y="226980"/>
            <a:ext cx="8562109" cy="6415460"/>
          </a:xfrm>
          <a:prstGeom prst="rect">
            <a:avLst/>
          </a:prstGeom>
        </p:spPr>
      </p:pic>
    </p:spTree>
    <p:extLst>
      <p:ext uri="{BB962C8B-B14F-4D97-AF65-F5344CB8AC3E}">
        <p14:creationId xmlns:p14="http://schemas.microsoft.com/office/powerpoint/2010/main" val="4192071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86546" y="117763"/>
            <a:ext cx="5763490" cy="6607616"/>
          </a:xfrm>
          <a:prstGeom prst="rect">
            <a:avLst/>
          </a:prstGeom>
        </p:spPr>
      </p:pic>
    </p:spTree>
    <p:extLst>
      <p:ext uri="{BB962C8B-B14F-4D97-AF65-F5344CB8AC3E}">
        <p14:creationId xmlns:p14="http://schemas.microsoft.com/office/powerpoint/2010/main" val="1820913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145299">
            <a:off x="1432358" y="2493819"/>
            <a:ext cx="10233169" cy="1459778"/>
          </a:xfrm>
        </p:spPr>
        <p:txBody>
          <a:bodyPr>
            <a:normAutofit/>
          </a:bodyPr>
          <a:lstStyle/>
          <a:p>
            <a:r>
              <a:rPr lang="en-US" sz="8800" dirty="0"/>
              <a:t>Who is dealing?</a:t>
            </a:r>
          </a:p>
        </p:txBody>
      </p:sp>
    </p:spTree>
    <p:extLst>
      <p:ext uri="{BB962C8B-B14F-4D97-AF65-F5344CB8AC3E}">
        <p14:creationId xmlns:p14="http://schemas.microsoft.com/office/powerpoint/2010/main" val="2510394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ere Do Young Adults Get Prescription Stimula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523" y="459220"/>
            <a:ext cx="7152986" cy="558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515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703" y="0"/>
            <a:ext cx="9905998" cy="1478570"/>
          </a:xfrm>
        </p:spPr>
        <p:txBody>
          <a:bodyPr/>
          <a:lstStyle/>
          <a:p>
            <a:r>
              <a:rPr lang="en-US" dirty="0"/>
              <a:t>I can control it… it’s safe </a:t>
            </a:r>
            <a:r>
              <a:rPr lang="en-US" dirty="0" err="1"/>
              <a:t>bc</a:t>
            </a:r>
            <a:r>
              <a:rPr lang="en-US" dirty="0"/>
              <a:t> it’s prescribed</a:t>
            </a:r>
          </a:p>
        </p:txBody>
      </p:sp>
      <p:pic>
        <p:nvPicPr>
          <p:cNvPr id="4" name="Content Placeholder 3"/>
          <p:cNvPicPr>
            <a:picLocks noGrp="1" noChangeAspect="1"/>
          </p:cNvPicPr>
          <p:nvPr>
            <p:ph idx="1"/>
          </p:nvPr>
        </p:nvPicPr>
        <p:blipFill>
          <a:blip r:embed="rId2"/>
          <a:stretch>
            <a:fillRect/>
          </a:stretch>
        </p:blipFill>
        <p:spPr>
          <a:xfrm>
            <a:off x="1413165" y="1307378"/>
            <a:ext cx="2802650" cy="5314520"/>
          </a:xfrm>
          <a:prstGeom prst="rect">
            <a:avLst/>
          </a:prstGeom>
        </p:spPr>
      </p:pic>
      <p:pic>
        <p:nvPicPr>
          <p:cNvPr id="5" name="Picture 4"/>
          <p:cNvPicPr>
            <a:picLocks noChangeAspect="1"/>
          </p:cNvPicPr>
          <p:nvPr/>
        </p:nvPicPr>
        <p:blipFill>
          <a:blip r:embed="rId3"/>
          <a:stretch>
            <a:fillRect/>
          </a:stretch>
        </p:blipFill>
        <p:spPr>
          <a:xfrm>
            <a:off x="4515277" y="1804523"/>
            <a:ext cx="7017104" cy="3913971"/>
          </a:xfrm>
          <a:prstGeom prst="rect">
            <a:avLst/>
          </a:prstGeom>
        </p:spPr>
      </p:pic>
    </p:spTree>
    <p:extLst>
      <p:ext uri="{BB962C8B-B14F-4D97-AF65-F5344CB8AC3E}">
        <p14:creationId xmlns:p14="http://schemas.microsoft.com/office/powerpoint/2010/main" val="3690743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3085" y="1491354"/>
            <a:ext cx="9789823" cy="2928246"/>
          </a:xfrm>
        </p:spPr>
        <p:txBody>
          <a:bodyPr/>
          <a:lstStyle/>
          <a:p>
            <a:pPr algn="ctr"/>
            <a:r>
              <a:rPr lang="en-US" dirty="0"/>
              <a:t>So let’s get to know each other… </a:t>
            </a:r>
            <a:br>
              <a:rPr lang="en-US" dirty="0"/>
            </a:br>
            <a:r>
              <a:rPr lang="en-US" dirty="0"/>
              <a:t>on a chemical level</a:t>
            </a:r>
            <a:br>
              <a:rPr lang="en-US" dirty="0"/>
            </a:br>
            <a:br>
              <a:rPr lang="en-US" dirty="0"/>
            </a:br>
            <a:r>
              <a:rPr lang="en-US" dirty="0"/>
              <a:t>Why do you do what you do?</a:t>
            </a:r>
          </a:p>
        </p:txBody>
      </p:sp>
    </p:spTree>
    <p:extLst>
      <p:ext uri="{BB962C8B-B14F-4D97-AF65-F5344CB8AC3E}">
        <p14:creationId xmlns:p14="http://schemas.microsoft.com/office/powerpoint/2010/main" val="139344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How does it work? </a:t>
            </a:r>
          </a:p>
        </p:txBody>
      </p:sp>
      <p:sp>
        <p:nvSpPr>
          <p:cNvPr id="3" name="Content Placeholder 2"/>
          <p:cNvSpPr>
            <a:spLocks noGrp="1"/>
          </p:cNvSpPr>
          <p:nvPr>
            <p:ph idx="1"/>
          </p:nvPr>
        </p:nvSpPr>
        <p:spPr/>
        <p:txBody>
          <a:bodyPr/>
          <a:lstStyle/>
          <a:p>
            <a:r>
              <a:rPr lang="en-US" dirty="0"/>
              <a:t>Both </a:t>
            </a:r>
            <a:r>
              <a:rPr lang="en-US" b="1" dirty="0"/>
              <a:t>Adderall</a:t>
            </a:r>
            <a:r>
              <a:rPr lang="en-US" dirty="0"/>
              <a:t> and Ritalin are central nervous system (CNS) stimulants. They </a:t>
            </a:r>
            <a:r>
              <a:rPr lang="en-US" b="1" dirty="0"/>
              <a:t>work</a:t>
            </a:r>
            <a:r>
              <a:rPr lang="en-US" dirty="0"/>
              <a:t> by increasing the availability of the neurotransmitters norepinephrine and dopamine in your CNS connections. This speeds up your brain activity. Ritalin works sooner and reaches peak performance more quickly than </a:t>
            </a:r>
            <a:r>
              <a:rPr lang="en-US" b="1" dirty="0"/>
              <a:t>Adderall does</a:t>
            </a:r>
            <a:endParaRPr lang="en-US" dirty="0"/>
          </a:p>
        </p:txBody>
      </p:sp>
    </p:spTree>
    <p:extLst>
      <p:ext uri="{BB962C8B-B14F-4D97-AF65-F5344CB8AC3E}">
        <p14:creationId xmlns:p14="http://schemas.microsoft.com/office/powerpoint/2010/main" val="1538046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65208438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50614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129628"/>
            <a:ext cx="9905998" cy="1478570"/>
          </a:xfrm>
        </p:spPr>
        <p:txBody>
          <a:bodyPr/>
          <a:lstStyle/>
          <a:p>
            <a:pPr algn="ctr"/>
            <a:r>
              <a:rPr lang="en-US" sz="4800" b="1" u="sng" dirty="0">
                <a:latin typeface="Times New Roman" panose="02020603050405020304" pitchFamily="18" charset="0"/>
                <a:cs typeface="Times New Roman" panose="02020603050405020304" pitchFamily="18" charset="0"/>
              </a:rPr>
              <a:t>Scheduling</a:t>
            </a:r>
            <a:r>
              <a:rPr lang="en-US" dirty="0"/>
              <a:t> </a:t>
            </a:r>
          </a:p>
        </p:txBody>
      </p:sp>
      <p:sp>
        <p:nvSpPr>
          <p:cNvPr id="7" name="Content Placeholder 6"/>
          <p:cNvSpPr>
            <a:spLocks noGrp="1"/>
          </p:cNvSpPr>
          <p:nvPr>
            <p:ph sz="half" idx="1"/>
          </p:nvPr>
        </p:nvSpPr>
        <p:spPr>
          <a:xfrm>
            <a:off x="1141410" y="1348942"/>
            <a:ext cx="4878389" cy="4442258"/>
          </a:xfrm>
        </p:spPr>
        <p:txBody>
          <a:bodyPr>
            <a:normAutofit/>
          </a:bodyPr>
          <a:lstStyle/>
          <a:p>
            <a:r>
              <a:rPr lang="en-US" dirty="0">
                <a:solidFill>
                  <a:schemeClr val="accent2">
                    <a:lumMod val="20000"/>
                    <a:lumOff val="80000"/>
                  </a:schemeClr>
                </a:solidFill>
                <a:latin typeface="Times New Roman" panose="02020603050405020304" pitchFamily="18" charset="0"/>
                <a:cs typeface="Times New Roman" panose="02020603050405020304" pitchFamily="18" charset="0"/>
              </a:rPr>
              <a:t>Drugs, substances, and certain chemicals used to make drugs are classified into five (5) distinct categories or schedules depending upon the drug’s acceptable medical use and the drug’s abuse or dependency potential. </a:t>
            </a:r>
          </a:p>
          <a:p>
            <a:endParaRPr lang="en-US" dirty="0"/>
          </a:p>
        </p:txBody>
      </p:sp>
      <p:sp>
        <p:nvSpPr>
          <p:cNvPr id="8" name="Content Placeholder 7"/>
          <p:cNvSpPr>
            <a:spLocks noGrp="1"/>
          </p:cNvSpPr>
          <p:nvPr>
            <p:ph sz="half" idx="2"/>
          </p:nvPr>
        </p:nvSpPr>
        <p:spPr>
          <a:xfrm>
            <a:off x="6172200" y="1348942"/>
            <a:ext cx="4875211" cy="4442258"/>
          </a:xfrm>
        </p:spPr>
        <p:txBody>
          <a:bodyPr>
            <a:normAutofit/>
          </a:bodyPr>
          <a:lstStyle/>
          <a:p>
            <a:r>
              <a:rPr lang="en-US" dirty="0">
                <a:solidFill>
                  <a:schemeClr val="accent2">
                    <a:lumMod val="20000"/>
                    <a:lumOff val="80000"/>
                  </a:schemeClr>
                </a:solidFill>
                <a:latin typeface="Times New Roman" panose="02020603050405020304" pitchFamily="18" charset="0"/>
                <a:cs typeface="Times New Roman" panose="02020603050405020304" pitchFamily="18" charset="0"/>
              </a:rPr>
              <a:t>The abuse rate is a determinate factor in the scheduling of the drug</a:t>
            </a:r>
          </a:p>
          <a:p>
            <a:r>
              <a:rPr lang="en-US" dirty="0">
                <a:solidFill>
                  <a:schemeClr val="accent2">
                    <a:lumMod val="20000"/>
                    <a:lumOff val="80000"/>
                  </a:schemeClr>
                </a:solidFill>
                <a:latin typeface="Times New Roman" panose="02020603050405020304" pitchFamily="18" charset="0"/>
                <a:cs typeface="Times New Roman" panose="02020603050405020304" pitchFamily="18" charset="0"/>
              </a:rPr>
              <a:t>Rating is from Schedule 1 (most) to 5 (least) </a:t>
            </a:r>
          </a:p>
          <a:p>
            <a:endParaRPr lang="en-US" dirty="0"/>
          </a:p>
        </p:txBody>
      </p:sp>
    </p:spTree>
    <p:extLst>
      <p:ext uri="{BB962C8B-B14F-4D97-AF65-F5344CB8AC3E}">
        <p14:creationId xmlns:p14="http://schemas.microsoft.com/office/powerpoint/2010/main" val="2492593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343236273"/>
              </p:ext>
            </p:extLst>
          </p:nvPr>
        </p:nvGraphicFramePr>
        <p:xfrm>
          <a:off x="1754910" y="678102"/>
          <a:ext cx="8497454" cy="5681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rot="239887">
            <a:off x="4890652" y="5167745"/>
            <a:ext cx="2881745" cy="369332"/>
          </a:xfrm>
          <a:prstGeom prst="rect">
            <a:avLst/>
          </a:prstGeom>
          <a:noFill/>
        </p:spPr>
        <p:txBody>
          <a:bodyPr wrap="square" rtlCol="0">
            <a:spAutoFit/>
          </a:bodyPr>
          <a:lstStyle/>
          <a:p>
            <a:r>
              <a:rPr lang="en-US" b="1" dirty="0">
                <a:solidFill>
                  <a:schemeClr val="bg1"/>
                </a:solidFill>
              </a:rPr>
              <a:t>Determining Factors</a:t>
            </a:r>
          </a:p>
        </p:txBody>
      </p:sp>
    </p:spTree>
    <p:extLst>
      <p:ext uri="{BB962C8B-B14F-4D97-AF65-F5344CB8AC3E}">
        <p14:creationId xmlns:p14="http://schemas.microsoft.com/office/powerpoint/2010/main" val="1893457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The Role of Norepinephrine…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90109971"/>
              </p:ext>
            </p:extLst>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7319553"/>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u="sng" dirty="0"/>
              <a:t>The Role of Serotonin…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10318676"/>
              </p:ext>
            </p:extLst>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3587758"/>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The Role of Dopamine…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80993779"/>
              </p:ext>
            </p:extLst>
          </p:nvPr>
        </p:nvGraphicFramePr>
        <p:xfrm>
          <a:off x="957046" y="1911927"/>
          <a:ext cx="10274732" cy="38792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5897807"/>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396845"/>
            <a:ext cx="9905998" cy="1478570"/>
          </a:xfrm>
        </p:spPr>
        <p:txBody>
          <a:bodyPr>
            <a:normAutofit/>
          </a:bodyPr>
          <a:lstStyle/>
          <a:p>
            <a:pPr algn="ctr"/>
            <a:r>
              <a:rPr lang="en-US" sz="4800" b="1" dirty="0"/>
              <a:t>Dopamine continued….. </a:t>
            </a:r>
          </a:p>
        </p:txBody>
      </p:sp>
      <p:sp>
        <p:nvSpPr>
          <p:cNvPr id="3" name="Content Placeholder 2"/>
          <p:cNvSpPr>
            <a:spLocks noGrp="1"/>
          </p:cNvSpPr>
          <p:nvPr>
            <p:ph sz="half" idx="1"/>
          </p:nvPr>
        </p:nvSpPr>
        <p:spPr>
          <a:xfrm>
            <a:off x="1141410" y="1910049"/>
            <a:ext cx="4878389" cy="4088969"/>
          </a:xfrm>
        </p:spPr>
        <p:txBody>
          <a:bodyPr>
            <a:normAutofit fontScale="92500" lnSpcReduction="20000"/>
          </a:bodyPr>
          <a:lstStyle/>
          <a:p>
            <a:r>
              <a:rPr lang="en-US" sz="2800" dirty="0">
                <a:latin typeface="Times New Roman" panose="02020603050405020304" pitchFamily="18" charset="0"/>
                <a:cs typeface="Times New Roman" panose="02020603050405020304" pitchFamily="18" charset="0"/>
              </a:rPr>
              <a:t>It enhances concentration, boost mood, and have a pro-social effect</a:t>
            </a:r>
          </a:p>
          <a:p>
            <a:r>
              <a:rPr lang="en-US" sz="2800" dirty="0">
                <a:latin typeface="Times New Roman" panose="02020603050405020304" pitchFamily="18" charset="0"/>
                <a:cs typeface="Times New Roman" panose="02020603050405020304" pitchFamily="18" charset="0"/>
              </a:rPr>
              <a:t>Dopamine also helps with fine motor functions. </a:t>
            </a:r>
          </a:p>
          <a:p>
            <a:r>
              <a:rPr lang="en-US" sz="2800" dirty="0">
                <a:latin typeface="Times New Roman" panose="02020603050405020304" pitchFamily="18" charset="0"/>
                <a:cs typeface="Times New Roman" panose="02020603050405020304" pitchFamily="18" charset="0"/>
              </a:rPr>
              <a:t>Adderall increases the amount of dopamine available in the brain, despite limited amounts of receptors. </a:t>
            </a:r>
          </a:p>
        </p:txBody>
      </p:sp>
      <p:sp>
        <p:nvSpPr>
          <p:cNvPr id="4" name="Content Placeholder 3"/>
          <p:cNvSpPr>
            <a:spLocks noGrp="1"/>
          </p:cNvSpPr>
          <p:nvPr>
            <p:ph sz="half" idx="2"/>
          </p:nvPr>
        </p:nvSpPr>
        <p:spPr>
          <a:xfrm>
            <a:off x="6172200" y="1910049"/>
            <a:ext cx="5077691" cy="4220587"/>
          </a:xfrm>
        </p:spPr>
        <p:txBody>
          <a:bodyPr>
            <a:normAutofit fontScale="92500" lnSpcReduction="20000"/>
          </a:bodyPr>
          <a:lstStyle/>
          <a:p>
            <a:r>
              <a:rPr lang="en-US" sz="2300" b="1" u="sng" dirty="0">
                <a:latin typeface="Times New Roman" panose="02020603050405020304" pitchFamily="18" charset="0"/>
                <a:cs typeface="Times New Roman" panose="02020603050405020304" pitchFamily="18" charset="0"/>
              </a:rPr>
              <a:t>High levels can cause: </a:t>
            </a:r>
            <a:r>
              <a:rPr lang="en-US" sz="2300" dirty="0">
                <a:latin typeface="Times New Roman" panose="02020603050405020304" pitchFamily="18" charset="0"/>
                <a:cs typeface="Times New Roman" panose="02020603050405020304" pitchFamily="18" charset="0"/>
              </a:rPr>
              <a:t>Agitation, Feelings of pleasure, High Energy, Anxiety, Cognitive Acuity, Hyperactivity, Insomnia, Learning, Mania, Paranoia, Stress, Social Seeking. </a:t>
            </a:r>
          </a:p>
          <a:p>
            <a:r>
              <a:rPr lang="en-US" sz="2300" b="1" u="sng" dirty="0">
                <a:latin typeface="Times New Roman" panose="02020603050405020304" pitchFamily="18" charset="0"/>
                <a:cs typeface="Times New Roman" panose="02020603050405020304" pitchFamily="18" charset="0"/>
              </a:rPr>
              <a:t>Adverse Reactions to High Levels: </a:t>
            </a:r>
            <a:r>
              <a:rPr lang="en-US" sz="2300" dirty="0">
                <a:latin typeface="Times New Roman" panose="02020603050405020304" pitchFamily="18" charset="0"/>
                <a:cs typeface="Times New Roman" panose="02020603050405020304" pitchFamily="18" charset="0"/>
              </a:rPr>
              <a:t>Aggression:, Bizarre posturing, Delusions, Digestive tract problems, Hallucinations,  Muscle twitching, Nausea, Salivation, Suspicious thinking:</a:t>
            </a:r>
          </a:p>
          <a:p>
            <a:endParaRPr lang="en-US" dirty="0"/>
          </a:p>
          <a:p>
            <a:endParaRPr lang="en-US" dirty="0"/>
          </a:p>
          <a:p>
            <a:endParaRPr lang="en-US" dirty="0"/>
          </a:p>
        </p:txBody>
      </p:sp>
    </p:spTree>
    <p:extLst>
      <p:ext uri="{BB962C8B-B14F-4D97-AF65-F5344CB8AC3E}">
        <p14:creationId xmlns:p14="http://schemas.microsoft.com/office/powerpoint/2010/main" val="1891879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7875" y="523875"/>
            <a:ext cx="8096250" cy="5810250"/>
          </a:xfrm>
          <a:prstGeom prst="rect">
            <a:avLst/>
          </a:prstGeom>
        </p:spPr>
      </p:pic>
    </p:spTree>
    <p:extLst>
      <p:ext uri="{BB962C8B-B14F-4D97-AF65-F5344CB8AC3E}">
        <p14:creationId xmlns:p14="http://schemas.microsoft.com/office/powerpoint/2010/main" val="2499087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latin typeface="Times New Roman" panose="02020603050405020304" pitchFamily="18" charset="0"/>
                <a:cs typeface="Times New Roman" panose="02020603050405020304" pitchFamily="18" charset="0"/>
              </a:rPr>
              <a:t>The Final word</a:t>
            </a:r>
          </a:p>
        </p:txBody>
      </p:sp>
      <p:sp>
        <p:nvSpPr>
          <p:cNvPr id="3" name="Content Placeholder 2"/>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The accumulation of dopamine in the brain makes it continue to create new dopamine receptors. Over time, the brain adapts and dopamine stops having the same effect as it did originally, which causes us to search/use for more of what we crave. </a:t>
            </a:r>
          </a:p>
          <a:p>
            <a:r>
              <a:rPr lang="en-US" dirty="0">
                <a:latin typeface="Times New Roman" panose="02020603050405020304" pitchFamily="18" charset="0"/>
                <a:cs typeface="Times New Roman" panose="02020603050405020304" pitchFamily="18" charset="0"/>
              </a:rPr>
              <a:t>This effect is called </a:t>
            </a:r>
            <a:r>
              <a:rPr lang="en-US" b="1" u="sng" dirty="0">
                <a:solidFill>
                  <a:srgbClr val="C00000"/>
                </a:solidFill>
                <a:latin typeface="Times New Roman" panose="02020603050405020304" pitchFamily="18" charset="0"/>
                <a:cs typeface="Times New Roman" panose="02020603050405020304" pitchFamily="18" charset="0"/>
              </a:rPr>
              <a:t>tolerance</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However, now there are more receptors, you won’t find that same “high”. </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9987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u="sng" dirty="0">
                <a:latin typeface="Times New Roman" panose="02020603050405020304" pitchFamily="18" charset="0"/>
                <a:cs typeface="Times New Roman" panose="02020603050405020304" pitchFamily="18" charset="0"/>
              </a:rPr>
              <a:t>The hard questions</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Is it cheating? (doping?)</a:t>
            </a:r>
          </a:p>
          <a:p>
            <a:r>
              <a:rPr lang="en-US" dirty="0">
                <a:latin typeface="Times New Roman" panose="02020603050405020304" pitchFamily="18" charset="0"/>
                <a:cs typeface="Times New Roman" panose="02020603050405020304" pitchFamily="18" charset="0"/>
              </a:rPr>
              <a:t>If we exchanged  the drug “Adderall” with another schedule 2 drug, methadone, and it shares similar effects, will it be received just the same?</a:t>
            </a:r>
          </a:p>
          <a:p>
            <a:r>
              <a:rPr lang="en-US" dirty="0">
                <a:latin typeface="Times New Roman" panose="02020603050405020304" pitchFamily="18" charset="0"/>
                <a:cs typeface="Times New Roman" panose="02020603050405020304" pitchFamily="18" charset="0"/>
              </a:rPr>
              <a:t>How can we differentiate between therapeutic use and dependence/abuse? </a:t>
            </a:r>
          </a:p>
          <a:p>
            <a:r>
              <a:rPr lang="en-US" dirty="0">
                <a:latin typeface="Times New Roman" panose="02020603050405020304" pitchFamily="18" charset="0"/>
                <a:cs typeface="Times New Roman" panose="02020603050405020304" pitchFamily="18" charset="0"/>
              </a:rPr>
              <a:t>What do we do if we see someone selling/ingesting Adderall? </a:t>
            </a:r>
          </a:p>
          <a:p>
            <a:r>
              <a:rPr lang="en-US" dirty="0">
                <a:latin typeface="Times New Roman" panose="02020603050405020304" pitchFamily="18" charset="0"/>
                <a:cs typeface="Times New Roman" panose="02020603050405020304" pitchFamily="18" charset="0"/>
              </a:rPr>
              <a:t>Appears to be overdosing?</a:t>
            </a:r>
          </a:p>
          <a:p>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85052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01918"/>
            <a:ext cx="9905998" cy="1478570"/>
          </a:xfrm>
        </p:spPr>
        <p:txBody>
          <a:bodyPr/>
          <a:lstStyle/>
          <a:p>
            <a:pPr algn="ctr"/>
            <a:r>
              <a:rPr lang="en-US" dirty="0"/>
              <a:t>Consequences</a:t>
            </a:r>
          </a:p>
        </p:txBody>
      </p:sp>
      <p:sp>
        <p:nvSpPr>
          <p:cNvPr id="3" name="Content Placeholder 2"/>
          <p:cNvSpPr>
            <a:spLocks noGrp="1"/>
          </p:cNvSpPr>
          <p:nvPr>
            <p:ph idx="1"/>
          </p:nvPr>
        </p:nvSpPr>
        <p:spPr>
          <a:xfrm>
            <a:off x="1141412" y="1080655"/>
            <a:ext cx="9905999" cy="5140036"/>
          </a:xfrm>
        </p:spPr>
        <p:txBody>
          <a:bodyPr>
            <a:normAutofit/>
          </a:bodyPr>
          <a:lstStyle/>
          <a:p>
            <a:r>
              <a:rPr lang="en-US" b="1" dirty="0"/>
              <a:t>Mixing Adderall with Alcohol</a:t>
            </a:r>
          </a:p>
          <a:p>
            <a:pPr lvl="1"/>
            <a:r>
              <a:rPr lang="en-US" dirty="0"/>
              <a:t>Severe risk </a:t>
            </a:r>
          </a:p>
          <a:p>
            <a:pPr lvl="1"/>
            <a:r>
              <a:rPr lang="en-US" dirty="0"/>
              <a:t>Adderall disguises some of the common signs of excessive alcohol consumption like slurred speech and lethargy, it is very </a:t>
            </a:r>
            <a:r>
              <a:rPr lang="en-US" b="1" dirty="0"/>
              <a:t>easy to experience alcohol poisoning without noticing the warning signs </a:t>
            </a:r>
            <a:r>
              <a:rPr lang="en-US" dirty="0"/>
              <a:t>leading up to it.</a:t>
            </a:r>
          </a:p>
          <a:p>
            <a:pPr lvl="1"/>
            <a:r>
              <a:rPr lang="en-US" dirty="0"/>
              <a:t>Both Adderall and alcohol have </a:t>
            </a:r>
            <a:r>
              <a:rPr lang="en-US" b="1" dirty="0"/>
              <a:t>dehydrating properties</a:t>
            </a:r>
            <a:r>
              <a:rPr lang="en-US" dirty="0"/>
              <a:t>.</a:t>
            </a:r>
          </a:p>
          <a:p>
            <a:pPr lvl="1"/>
            <a:r>
              <a:rPr lang="en-US" dirty="0"/>
              <a:t>Alcohol is a </a:t>
            </a:r>
            <a:r>
              <a:rPr lang="en-US" b="1" dirty="0"/>
              <a:t>depressant</a:t>
            </a:r>
            <a:r>
              <a:rPr lang="en-US" dirty="0"/>
              <a:t>, which can further exacerbate potential issues associated with withdrawal.</a:t>
            </a:r>
          </a:p>
          <a:p>
            <a:r>
              <a:rPr lang="en-US" b="1" dirty="0"/>
              <a:t>Effects: </a:t>
            </a:r>
            <a:r>
              <a:rPr lang="en-US" dirty="0"/>
              <a:t>Increased body temperature, High blood pressure, Rapid heart rate, Cardiac complications, Seizures, </a:t>
            </a:r>
            <a:r>
              <a:rPr lang="en-US" b="1" dirty="0"/>
              <a:t>Stroke, Sudden death.</a:t>
            </a:r>
          </a:p>
        </p:txBody>
      </p:sp>
    </p:spTree>
    <p:extLst>
      <p:ext uri="{BB962C8B-B14F-4D97-AF65-F5344CB8AC3E}">
        <p14:creationId xmlns:p14="http://schemas.microsoft.com/office/powerpoint/2010/main" val="31549265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0" y="0"/>
            <a:ext cx="9905998" cy="1478570"/>
          </a:xfrm>
        </p:spPr>
        <p:txBody>
          <a:bodyPr/>
          <a:lstStyle/>
          <a:p>
            <a:pPr algn="ctr"/>
            <a:r>
              <a:rPr lang="en-US" b="1" u="sng" dirty="0">
                <a:latin typeface="Times New Roman" panose="02020603050405020304" pitchFamily="18" charset="0"/>
                <a:cs typeface="Times New Roman" panose="02020603050405020304" pitchFamily="18" charset="0"/>
              </a:rPr>
              <a:t>Withdrawals</a:t>
            </a:r>
          </a:p>
        </p:txBody>
      </p:sp>
      <p:sp>
        <p:nvSpPr>
          <p:cNvPr id="3" name="Content Placeholder 2"/>
          <p:cNvSpPr>
            <a:spLocks noGrp="1"/>
          </p:cNvSpPr>
          <p:nvPr>
            <p:ph sz="half" idx="1"/>
          </p:nvPr>
        </p:nvSpPr>
        <p:spPr>
          <a:xfrm>
            <a:off x="1141410" y="1478570"/>
            <a:ext cx="4878389" cy="4447309"/>
          </a:xfrm>
        </p:spPr>
        <p:txBody>
          <a:bodyPr>
            <a:normAutofit/>
          </a:bodyPr>
          <a:lstStyle/>
          <a:p>
            <a:r>
              <a:rPr lang="en-US" sz="2800" dirty="0">
                <a:latin typeface="Times New Roman" panose="02020603050405020304" pitchFamily="18" charset="0"/>
                <a:cs typeface="Times New Roman" panose="02020603050405020304" pitchFamily="18" charset="0"/>
              </a:rPr>
              <a:t>Mild: </a:t>
            </a:r>
          </a:p>
          <a:p>
            <a:pPr lvl="1"/>
            <a:r>
              <a:rPr lang="en-US" sz="2800" dirty="0">
                <a:latin typeface="Times New Roman" panose="02020603050405020304" pitchFamily="18" charset="0"/>
                <a:cs typeface="Times New Roman" panose="02020603050405020304" pitchFamily="18" charset="0"/>
              </a:rPr>
              <a:t>NVD </a:t>
            </a:r>
          </a:p>
          <a:p>
            <a:pPr lvl="1"/>
            <a:r>
              <a:rPr lang="en-US" sz="2800" dirty="0">
                <a:latin typeface="Times New Roman" panose="02020603050405020304" pitchFamily="18" charset="0"/>
                <a:cs typeface="Times New Roman" panose="02020603050405020304" pitchFamily="18" charset="0"/>
              </a:rPr>
              <a:t>Blurred vision</a:t>
            </a:r>
          </a:p>
          <a:p>
            <a:pPr lvl="1"/>
            <a:r>
              <a:rPr lang="en-US" sz="2800" dirty="0">
                <a:latin typeface="Times New Roman" panose="02020603050405020304" pitchFamily="18" charset="0"/>
                <a:cs typeface="Times New Roman" panose="02020603050405020304" pitchFamily="18" charset="0"/>
              </a:rPr>
              <a:t>Stomach Cramps</a:t>
            </a:r>
          </a:p>
          <a:p>
            <a:pPr lvl="1"/>
            <a:r>
              <a:rPr lang="en-US" sz="2800" dirty="0">
                <a:latin typeface="Times New Roman" panose="02020603050405020304" pitchFamily="18" charset="0"/>
                <a:cs typeface="Times New Roman" panose="02020603050405020304" pitchFamily="18" charset="0"/>
              </a:rPr>
              <a:t>Aches and Pain</a:t>
            </a:r>
          </a:p>
        </p:txBody>
      </p:sp>
      <p:sp>
        <p:nvSpPr>
          <p:cNvPr id="4" name="Content Placeholder 3"/>
          <p:cNvSpPr>
            <a:spLocks noGrp="1"/>
          </p:cNvSpPr>
          <p:nvPr>
            <p:ph sz="half" idx="2"/>
          </p:nvPr>
        </p:nvSpPr>
        <p:spPr>
          <a:xfrm>
            <a:off x="6269182" y="1593273"/>
            <a:ext cx="4875211" cy="4447309"/>
          </a:xfrm>
        </p:spPr>
        <p:txBody>
          <a:bodyPr>
            <a:normAutofit/>
          </a:bodyPr>
          <a:lstStyle/>
          <a:p>
            <a:r>
              <a:rPr lang="en-US" dirty="0">
                <a:latin typeface="Times New Roman" panose="02020603050405020304" pitchFamily="18" charset="0"/>
                <a:cs typeface="Times New Roman" panose="02020603050405020304" pitchFamily="18" charset="0"/>
              </a:rPr>
              <a:t>Serious: </a:t>
            </a:r>
          </a:p>
          <a:p>
            <a:pPr lvl="1"/>
            <a:r>
              <a:rPr lang="en-US" sz="2400" dirty="0">
                <a:latin typeface="Times New Roman" panose="02020603050405020304" pitchFamily="18" charset="0"/>
                <a:cs typeface="Times New Roman" panose="02020603050405020304" pitchFamily="18" charset="0"/>
              </a:rPr>
              <a:t>Hypertension</a:t>
            </a:r>
          </a:p>
          <a:p>
            <a:pPr lvl="1"/>
            <a:r>
              <a:rPr lang="en-US" sz="2400" dirty="0">
                <a:latin typeface="Times New Roman" panose="02020603050405020304" pitchFamily="18" charset="0"/>
                <a:cs typeface="Times New Roman" panose="02020603050405020304" pitchFamily="18" charset="0"/>
              </a:rPr>
              <a:t>Seizure </a:t>
            </a:r>
          </a:p>
          <a:p>
            <a:pPr lvl="1"/>
            <a:r>
              <a:rPr lang="en-US" sz="2400" dirty="0">
                <a:latin typeface="Times New Roman" panose="02020603050405020304" pitchFamily="18" charset="0"/>
                <a:cs typeface="Times New Roman" panose="02020603050405020304" pitchFamily="18" charset="0"/>
              </a:rPr>
              <a:t>Vision Loss </a:t>
            </a:r>
          </a:p>
          <a:p>
            <a:pPr lvl="1"/>
            <a:r>
              <a:rPr lang="en-US" sz="2400" dirty="0">
                <a:latin typeface="Times New Roman" panose="02020603050405020304" pitchFamily="18" charset="0"/>
                <a:cs typeface="Times New Roman" panose="02020603050405020304" pitchFamily="18" charset="0"/>
              </a:rPr>
              <a:t>Kidney/Liver Damage </a:t>
            </a:r>
          </a:p>
        </p:txBody>
      </p:sp>
    </p:spTree>
    <p:extLst>
      <p:ext uri="{BB962C8B-B14F-4D97-AF65-F5344CB8AC3E}">
        <p14:creationId xmlns:p14="http://schemas.microsoft.com/office/powerpoint/2010/main" val="2742182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latin typeface="Times New Roman" panose="02020603050405020304" pitchFamily="18" charset="0"/>
                <a:cs typeface="Times New Roman" panose="02020603050405020304" pitchFamily="18" charset="0"/>
              </a:rPr>
              <a:t>Guessing Game:</a:t>
            </a:r>
          </a:p>
        </p:txBody>
      </p:sp>
      <p:sp>
        <p:nvSpPr>
          <p:cNvPr id="3" name="Content Placeholder 2"/>
          <p:cNvSpPr>
            <a:spLocks noGrp="1"/>
          </p:cNvSpPr>
          <p:nvPr>
            <p:ph idx="1"/>
          </p:nvPr>
        </p:nvSpPr>
        <p:spPr/>
        <p:txBody>
          <a:bodyPr/>
          <a:lstStyle/>
          <a:p>
            <a:pPr marL="457200" lvl="1" indent="0" algn="ctr">
              <a:buNone/>
            </a:pPr>
            <a:r>
              <a:rPr lang="en-US" sz="2800" dirty="0">
                <a:solidFill>
                  <a:schemeClr val="accent2">
                    <a:lumMod val="20000"/>
                    <a:lumOff val="80000"/>
                  </a:schemeClr>
                </a:solidFill>
                <a:latin typeface="Times New Roman" panose="02020603050405020304" pitchFamily="18" charset="0"/>
                <a:cs typeface="Times New Roman" panose="02020603050405020304" pitchFamily="18" charset="0"/>
              </a:rPr>
              <a:t>Name which schedule category each drug should be under:</a:t>
            </a:r>
          </a:p>
          <a:p>
            <a:pPr lvl="1" algn="ctr"/>
            <a:r>
              <a:rPr lang="en-US" sz="2800" dirty="0">
                <a:solidFill>
                  <a:schemeClr val="accent2">
                    <a:lumMod val="20000"/>
                    <a:lumOff val="80000"/>
                  </a:schemeClr>
                </a:solidFill>
                <a:latin typeface="Times New Roman" panose="02020603050405020304" pitchFamily="18" charset="0"/>
                <a:cs typeface="Times New Roman" panose="02020603050405020304" pitchFamily="18" charset="0"/>
              </a:rPr>
              <a:t>Tramadol, Xanax</a:t>
            </a:r>
          </a:p>
          <a:p>
            <a:pPr lvl="1" algn="ctr"/>
            <a:r>
              <a:rPr lang="en-US" sz="2800" dirty="0">
                <a:solidFill>
                  <a:schemeClr val="accent2">
                    <a:lumMod val="20000"/>
                    <a:lumOff val="80000"/>
                  </a:schemeClr>
                </a:solidFill>
                <a:latin typeface="Times New Roman" panose="02020603050405020304" pitchFamily="18" charset="0"/>
                <a:cs typeface="Times New Roman" panose="02020603050405020304" pitchFamily="18" charset="0"/>
              </a:rPr>
              <a:t> Robitussin </a:t>
            </a:r>
          </a:p>
          <a:p>
            <a:pPr lvl="1" algn="ctr"/>
            <a:r>
              <a:rPr lang="en-US" sz="2800" dirty="0">
                <a:solidFill>
                  <a:schemeClr val="accent2">
                    <a:lumMod val="20000"/>
                    <a:lumOff val="80000"/>
                  </a:schemeClr>
                </a:solidFill>
                <a:latin typeface="Times New Roman" panose="02020603050405020304" pitchFamily="18" charset="0"/>
                <a:cs typeface="Times New Roman" panose="02020603050405020304" pitchFamily="18" charset="0"/>
              </a:rPr>
              <a:t>Heroin </a:t>
            </a:r>
          </a:p>
          <a:p>
            <a:pPr lvl="1" algn="ctr"/>
            <a:r>
              <a:rPr lang="en-US" sz="2800" dirty="0">
                <a:solidFill>
                  <a:schemeClr val="accent2">
                    <a:lumMod val="20000"/>
                    <a:lumOff val="80000"/>
                  </a:schemeClr>
                </a:solidFill>
                <a:latin typeface="Times New Roman" panose="02020603050405020304" pitchFamily="18" charset="0"/>
                <a:cs typeface="Times New Roman" panose="02020603050405020304" pitchFamily="18" charset="0"/>
              </a:rPr>
              <a:t>Codeine</a:t>
            </a:r>
          </a:p>
          <a:p>
            <a:pPr lvl="1" algn="ctr"/>
            <a:r>
              <a:rPr lang="en-US" sz="2800" dirty="0">
                <a:solidFill>
                  <a:schemeClr val="accent2">
                    <a:lumMod val="20000"/>
                    <a:lumOff val="80000"/>
                  </a:schemeClr>
                </a:solidFill>
                <a:latin typeface="Times New Roman" panose="02020603050405020304" pitchFamily="18" charset="0"/>
                <a:cs typeface="Times New Roman" panose="02020603050405020304" pitchFamily="18" charset="0"/>
              </a:rPr>
              <a:t>Vicodin </a:t>
            </a:r>
          </a:p>
          <a:p>
            <a:pPr lvl="1"/>
            <a:endParaRPr lang="en-US" dirty="0">
              <a:solidFill>
                <a:schemeClr val="accent2">
                  <a:lumMod val="20000"/>
                  <a:lumOff val="80000"/>
                </a:schemeClr>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30540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104" y="0"/>
            <a:ext cx="9905998" cy="1478570"/>
          </a:xfrm>
        </p:spPr>
        <p:txBody>
          <a:bodyPr/>
          <a:lstStyle/>
          <a:p>
            <a:pPr algn="ctr"/>
            <a:r>
              <a:rPr lang="en-US" dirty="0"/>
              <a:t>Help and rehab </a:t>
            </a:r>
          </a:p>
        </p:txBody>
      </p:sp>
      <p:sp>
        <p:nvSpPr>
          <p:cNvPr id="3" name="Content Placeholder 2"/>
          <p:cNvSpPr>
            <a:spLocks noGrp="1"/>
          </p:cNvSpPr>
          <p:nvPr>
            <p:ph idx="1"/>
          </p:nvPr>
        </p:nvSpPr>
        <p:spPr>
          <a:xfrm>
            <a:off x="1141412" y="1246909"/>
            <a:ext cx="9905999" cy="5278582"/>
          </a:xfrm>
        </p:spPr>
        <p:txBody>
          <a:bodyPr>
            <a:normAutofit lnSpcReduction="10000"/>
          </a:bodyPr>
          <a:lstStyle/>
          <a:p>
            <a:r>
              <a:rPr lang="en-US" dirty="0">
                <a:hlinkClick r:id="rId2"/>
              </a:rPr>
              <a:t>Inpatient/residential</a:t>
            </a:r>
            <a:r>
              <a:rPr lang="en-US" dirty="0"/>
              <a:t>: Anywhere from </a:t>
            </a:r>
            <a:r>
              <a:rPr lang="en-US" dirty="0">
                <a:hlinkClick r:id="rId3"/>
              </a:rPr>
              <a:t>30 days</a:t>
            </a:r>
            <a:r>
              <a:rPr lang="en-US" dirty="0"/>
              <a:t> to </a:t>
            </a:r>
            <a:r>
              <a:rPr lang="en-US" dirty="0">
                <a:hlinkClick r:id="rId4"/>
              </a:rPr>
              <a:t>90 days</a:t>
            </a:r>
            <a:r>
              <a:rPr lang="en-US" dirty="0"/>
              <a:t> or longer. </a:t>
            </a:r>
          </a:p>
          <a:p>
            <a:r>
              <a:rPr lang="en-US" dirty="0">
                <a:hlinkClick r:id="rId5"/>
              </a:rPr>
              <a:t>Outpatient </a:t>
            </a:r>
            <a:r>
              <a:rPr lang="en-US" dirty="0"/>
              <a:t>. This type of treatment does not involve living at the rehabilitation program. </a:t>
            </a:r>
          </a:p>
          <a:p>
            <a:r>
              <a:rPr lang="en-US" dirty="0">
                <a:hlinkClick r:id="rId6"/>
              </a:rPr>
              <a:t>12-step programs</a:t>
            </a:r>
            <a:r>
              <a:rPr lang="en-US" dirty="0"/>
              <a:t>. Twelve-step programs such as </a:t>
            </a:r>
            <a:r>
              <a:rPr lang="en-US" dirty="0">
                <a:hlinkClick r:id="rId7"/>
              </a:rPr>
              <a:t>Pills Anonymous</a:t>
            </a:r>
            <a:r>
              <a:rPr lang="en-US" dirty="0"/>
              <a:t> </a:t>
            </a:r>
          </a:p>
          <a:p>
            <a:r>
              <a:rPr lang="en-US" dirty="0">
                <a:hlinkClick r:id="rId8"/>
              </a:rPr>
              <a:t>Dual diagnosis</a:t>
            </a:r>
            <a:r>
              <a:rPr lang="en-US" dirty="0"/>
              <a:t>. Dual diagnosis facilities can treat an Adderall addiction in addition to any mental health problems you or your loved may be struggling with. </a:t>
            </a:r>
          </a:p>
          <a:p>
            <a:r>
              <a:rPr lang="en-US" b="1" dirty="0"/>
              <a:t>How to Pay</a:t>
            </a:r>
          </a:p>
          <a:p>
            <a:pPr lvl="1"/>
            <a:r>
              <a:rPr lang="en-US" b="1" dirty="0"/>
              <a:t>Insurance</a:t>
            </a:r>
          </a:p>
          <a:p>
            <a:pPr lvl="1"/>
            <a:r>
              <a:rPr lang="en-US" dirty="0"/>
              <a:t>MSAMHSA (</a:t>
            </a:r>
            <a:r>
              <a:rPr lang="en-US" dirty="0">
                <a:hlinkClick r:id="rId9"/>
              </a:rPr>
              <a:t>Substance Abuse and Mental Health Services Administration’s helpline</a:t>
            </a:r>
            <a:r>
              <a:rPr lang="en-US" dirty="0"/>
              <a:t>): 1-800-662-HELP (4357), </a:t>
            </a:r>
          </a:p>
        </p:txBody>
      </p:sp>
    </p:spTree>
    <p:extLst>
      <p:ext uri="{BB962C8B-B14F-4D97-AF65-F5344CB8AC3E}">
        <p14:creationId xmlns:p14="http://schemas.microsoft.com/office/powerpoint/2010/main" val="5996924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104" y="0"/>
            <a:ext cx="9905998" cy="1478570"/>
          </a:xfrm>
        </p:spPr>
        <p:txBody>
          <a:bodyPr/>
          <a:lstStyle/>
          <a:p>
            <a:pPr algn="ctr"/>
            <a:r>
              <a:rPr lang="en-US" b="1" u="sng" dirty="0"/>
              <a:t>To Sum it up… </a:t>
            </a:r>
          </a:p>
        </p:txBody>
      </p:sp>
      <p:sp>
        <p:nvSpPr>
          <p:cNvPr id="3" name="Content Placeholder 2"/>
          <p:cNvSpPr>
            <a:spLocks noGrp="1"/>
          </p:cNvSpPr>
          <p:nvPr>
            <p:ph idx="1"/>
          </p:nvPr>
        </p:nvSpPr>
        <p:spPr>
          <a:xfrm>
            <a:off x="1141412" y="1219200"/>
            <a:ext cx="9905999" cy="5334000"/>
          </a:xfrm>
        </p:spPr>
        <p:txBody>
          <a:bodyPr>
            <a:normAutofit lnSpcReduction="10000"/>
          </a:bodyPr>
          <a:lstStyle/>
          <a:p>
            <a:pPr marL="0" indent="0">
              <a:buNone/>
            </a:pPr>
            <a:r>
              <a:rPr lang="en-US" sz="2800" b="1" u="sng" dirty="0">
                <a:latin typeface="Times New Roman" panose="02020603050405020304" pitchFamily="18" charset="0"/>
                <a:cs typeface="Times New Roman" panose="02020603050405020304" pitchFamily="18" charset="0"/>
              </a:rPr>
              <a:t>Humble Beginnings: </a:t>
            </a:r>
          </a:p>
          <a:p>
            <a:pPr marL="0" indent="0">
              <a:buNone/>
            </a:pPr>
            <a:r>
              <a:rPr lang="en-US" sz="2000" dirty="0">
                <a:latin typeface="Times New Roman" panose="02020603050405020304" pitchFamily="18" charset="0"/>
                <a:cs typeface="Times New Roman" panose="02020603050405020304" pitchFamily="18" charset="0"/>
              </a:rPr>
              <a:t>-Benzedrine(cold/asthma) to Dexedrine(depression/diet) to Speed(Party) to Adderall(ADHD/Study Buddy)</a:t>
            </a:r>
          </a:p>
          <a:p>
            <a:pPr marL="0" indent="0">
              <a:buNone/>
            </a:pPr>
            <a:r>
              <a:rPr lang="en-US" sz="2800" b="1" u="sng" dirty="0">
                <a:latin typeface="Times New Roman" panose="02020603050405020304" pitchFamily="18" charset="0"/>
                <a:cs typeface="Times New Roman" panose="02020603050405020304" pitchFamily="18" charset="0"/>
              </a:rPr>
              <a:t>Perspective: </a:t>
            </a:r>
          </a:p>
          <a:p>
            <a:pPr marL="0" indent="0">
              <a:buNone/>
            </a:pPr>
            <a:r>
              <a:rPr lang="en-US" sz="2000" dirty="0">
                <a:latin typeface="Times New Roman" panose="02020603050405020304" pitchFamily="18" charset="0"/>
                <a:cs typeface="Times New Roman" panose="02020603050405020304" pitchFamily="18" charset="0"/>
              </a:rPr>
              <a:t>-The same pills that are now prescribed to children suffering from ADHD were once taken by military pilots attempting to stay awake to fight the Nazis. </a:t>
            </a:r>
          </a:p>
          <a:p>
            <a:pPr marL="0" indent="0">
              <a:buNone/>
            </a:pPr>
            <a:r>
              <a:rPr lang="en-US" sz="2000" dirty="0">
                <a:latin typeface="Times New Roman" panose="02020603050405020304" pitchFamily="18" charset="0"/>
                <a:cs typeface="Times New Roman" panose="02020603050405020304" pitchFamily="18" charset="0"/>
              </a:rPr>
              <a:t>-They were taken by depressed housewives trying to stay thin. </a:t>
            </a:r>
          </a:p>
          <a:p>
            <a:pPr marL="0" indent="0">
              <a:buNone/>
            </a:pPr>
            <a:r>
              <a:rPr lang="en-US" sz="2000" dirty="0">
                <a:latin typeface="Times New Roman" panose="02020603050405020304" pitchFamily="18" charset="0"/>
                <a:cs typeface="Times New Roman" panose="02020603050405020304" pitchFamily="18" charset="0"/>
              </a:rPr>
              <a:t>-By 60’s hippie drug addicts experimenting with different psychoactive states. </a:t>
            </a:r>
          </a:p>
          <a:p>
            <a:pPr marL="0" indent="0" algn="ctr">
              <a:buNone/>
            </a:pPr>
            <a:r>
              <a:rPr lang="en-US" sz="3600" dirty="0">
                <a:latin typeface="Times New Roman" panose="02020603050405020304" pitchFamily="18" charset="0"/>
                <a:cs typeface="Times New Roman" panose="02020603050405020304" pitchFamily="18" charset="0"/>
              </a:rPr>
              <a:t>Who knows what they will next be used for, but it is safe to say that amphetamines are here to stay.</a:t>
            </a:r>
          </a:p>
        </p:txBody>
      </p:sp>
    </p:spTree>
    <p:extLst>
      <p:ext uri="{BB962C8B-B14F-4D97-AF65-F5344CB8AC3E}">
        <p14:creationId xmlns:p14="http://schemas.microsoft.com/office/powerpoint/2010/main" val="14042550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80957"/>
            <a:ext cx="9905998" cy="1478570"/>
          </a:xfrm>
        </p:spPr>
        <p:txBody>
          <a:bodyPr/>
          <a:lstStyle/>
          <a:p>
            <a:pPr algn="ctr"/>
            <a:r>
              <a:rPr lang="en-US" b="1" u="sng" dirty="0">
                <a:latin typeface="Times New Roman" panose="02020603050405020304" pitchFamily="18" charset="0"/>
                <a:cs typeface="Times New Roman" panose="02020603050405020304" pitchFamily="18" charset="0"/>
              </a:rPr>
              <a:t>Thoughts to end with</a:t>
            </a:r>
          </a:p>
        </p:txBody>
      </p:sp>
      <p:sp>
        <p:nvSpPr>
          <p:cNvPr id="3" name="Content Placeholder 2"/>
          <p:cNvSpPr>
            <a:spLocks noGrp="1"/>
          </p:cNvSpPr>
          <p:nvPr>
            <p:ph idx="1"/>
          </p:nvPr>
        </p:nvSpPr>
        <p:spPr>
          <a:xfrm>
            <a:off x="1141413" y="1759527"/>
            <a:ext cx="9905998" cy="4031674"/>
          </a:xfrm>
        </p:spPr>
        <p:txBody>
          <a:bodyPr>
            <a:normAutofit lnSpcReduction="10000"/>
          </a:bodyPr>
          <a:lstStyle/>
          <a:p>
            <a:r>
              <a:rPr lang="en-US" dirty="0">
                <a:latin typeface="Times New Roman" panose="02020603050405020304" pitchFamily="18" charset="0"/>
                <a:cs typeface="Times New Roman" panose="02020603050405020304" pitchFamily="18" charset="0"/>
              </a:rPr>
              <a:t>ADHD and other chemical imbalances are real, but so is dependency, abuse, and addiction. </a:t>
            </a:r>
          </a:p>
          <a:p>
            <a:r>
              <a:rPr lang="en-US" dirty="0">
                <a:latin typeface="Times New Roman" panose="02020603050405020304" pitchFamily="18" charset="0"/>
                <a:cs typeface="Times New Roman" panose="02020603050405020304" pitchFamily="18" charset="0"/>
              </a:rPr>
              <a:t>Education and awareness is key. </a:t>
            </a:r>
          </a:p>
          <a:p>
            <a:r>
              <a:rPr lang="en-US" dirty="0">
                <a:latin typeface="Times New Roman" panose="02020603050405020304" pitchFamily="18" charset="0"/>
                <a:cs typeface="Times New Roman" panose="02020603050405020304" pitchFamily="18" charset="0"/>
              </a:rPr>
              <a:t>As a parent/teacher, have that open dialogue. </a:t>
            </a:r>
          </a:p>
          <a:p>
            <a:r>
              <a:rPr lang="en-US" dirty="0">
                <a:latin typeface="Times New Roman" panose="02020603050405020304" pitchFamily="18" charset="0"/>
                <a:cs typeface="Times New Roman" panose="02020603050405020304" pitchFamily="18" charset="0"/>
              </a:rPr>
              <a:t>As a student/someone taking Adderall, seek medical advice and educate self on benefits and consequences. </a:t>
            </a:r>
          </a:p>
          <a:p>
            <a:r>
              <a:rPr lang="en-US" dirty="0">
                <a:latin typeface="Times New Roman" panose="02020603050405020304" pitchFamily="18" charset="0"/>
                <a:cs typeface="Times New Roman" panose="02020603050405020304" pitchFamily="18" charset="0"/>
              </a:rPr>
              <a:t>For further questions or concerns, please come by the GCC Health Center. </a:t>
            </a:r>
          </a:p>
          <a:p>
            <a:r>
              <a:rPr lang="en-US" dirty="0" err="1">
                <a:latin typeface="Times New Roman" panose="02020603050405020304" pitchFamily="18" charset="0"/>
                <a:cs typeface="Times New Roman" panose="02020603050405020304" pitchFamily="18" charset="0"/>
              </a:rPr>
              <a:t>Powerpoint</a:t>
            </a:r>
            <a:r>
              <a:rPr lang="en-US" dirty="0">
                <a:latin typeface="Times New Roman" panose="02020603050405020304" pitchFamily="18" charset="0"/>
                <a:cs typeface="Times New Roman" panose="02020603050405020304" pitchFamily="18" charset="0"/>
              </a:rPr>
              <a:t> will be available on our website. </a:t>
            </a:r>
          </a:p>
        </p:txBody>
      </p:sp>
    </p:spTree>
    <p:extLst>
      <p:ext uri="{BB962C8B-B14F-4D97-AF65-F5344CB8AC3E}">
        <p14:creationId xmlns:p14="http://schemas.microsoft.com/office/powerpoint/2010/main" val="2986945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57336"/>
            <a:ext cx="9905998" cy="1478570"/>
          </a:xfrm>
        </p:spPr>
        <p:txBody>
          <a:bodyPr/>
          <a:lstStyle/>
          <a:p>
            <a:pPr algn="ctr"/>
            <a:r>
              <a:rPr lang="en-US" b="1" u="sng" dirty="0"/>
              <a:t>Resources</a:t>
            </a:r>
          </a:p>
        </p:txBody>
      </p:sp>
      <p:sp>
        <p:nvSpPr>
          <p:cNvPr id="3" name="Content Placeholder 2"/>
          <p:cNvSpPr>
            <a:spLocks noGrp="1"/>
          </p:cNvSpPr>
          <p:nvPr>
            <p:ph idx="1"/>
          </p:nvPr>
        </p:nvSpPr>
        <p:spPr>
          <a:xfrm>
            <a:off x="1141411" y="1154979"/>
            <a:ext cx="9905999" cy="5218111"/>
          </a:xfrm>
        </p:spPr>
        <p:txBody>
          <a:bodyPr>
            <a:normAutofit fontScale="92500"/>
          </a:bodyPr>
          <a:lstStyle/>
          <a:p>
            <a:r>
              <a:rPr lang="en-US" dirty="0">
                <a:hlinkClick r:id="rId2"/>
              </a:rPr>
              <a:t>https://www.attn.com/stories/2000/history-amphetamines-united-states</a:t>
            </a:r>
            <a:r>
              <a:rPr lang="en-US" dirty="0"/>
              <a:t> </a:t>
            </a:r>
          </a:p>
          <a:p>
            <a:r>
              <a:rPr lang="en-US" dirty="0">
                <a:hlinkClick r:id="rId3"/>
              </a:rPr>
              <a:t>https://drugabuse.com/featured/rise-of-the-study-drug-adderall/#.Wv3XfU2Wyzc</a:t>
            </a:r>
            <a:r>
              <a:rPr lang="en-US" dirty="0"/>
              <a:t> </a:t>
            </a:r>
          </a:p>
          <a:p>
            <a:r>
              <a:rPr lang="en-US" dirty="0">
                <a:hlinkClick r:id="rId4"/>
              </a:rPr>
              <a:t>http://www.center4research.org/study-drug-abuse-college-students/</a:t>
            </a:r>
            <a:r>
              <a:rPr lang="en-US" dirty="0"/>
              <a:t> </a:t>
            </a:r>
          </a:p>
          <a:p>
            <a:r>
              <a:rPr lang="en-US" dirty="0">
                <a:hlinkClick r:id="rId5"/>
              </a:rPr>
              <a:t>https://www.addictioncenter.com/stimulants/Adderall/</a:t>
            </a:r>
            <a:r>
              <a:rPr lang="en-US" dirty="0"/>
              <a:t> </a:t>
            </a:r>
          </a:p>
          <a:p>
            <a:r>
              <a:rPr lang="en-US" dirty="0">
                <a:hlinkClick r:id="rId6"/>
              </a:rPr>
              <a:t>https://www.dea.gov/druginfo/ds.shtml</a:t>
            </a:r>
            <a:r>
              <a:rPr lang="en-US" dirty="0"/>
              <a:t> </a:t>
            </a:r>
          </a:p>
          <a:p>
            <a:r>
              <a:rPr lang="en-US" dirty="0">
                <a:hlinkClick r:id="rId7"/>
              </a:rPr>
              <a:t>https://blog.cognifit.com/functions-of-dopamine-serve-you/</a:t>
            </a:r>
            <a:r>
              <a:rPr lang="en-US" dirty="0"/>
              <a:t> </a:t>
            </a:r>
          </a:p>
          <a:p>
            <a:r>
              <a:rPr lang="en-US" dirty="0">
                <a:hlinkClick r:id="rId8"/>
              </a:rPr>
              <a:t>https://mentalhealthdaily.com/2015/04/01/high-dopamine-levels-symptoms-adverse-reactions/</a:t>
            </a:r>
            <a:r>
              <a:rPr lang="en-US" dirty="0"/>
              <a:t> </a:t>
            </a:r>
          </a:p>
          <a:p>
            <a:r>
              <a:rPr lang="en-US" dirty="0"/>
              <a:t>Twitter, #</a:t>
            </a:r>
            <a:r>
              <a:rPr lang="en-US" dirty="0" err="1"/>
              <a:t>adderall</a:t>
            </a:r>
            <a:endParaRPr lang="en-US" dirty="0"/>
          </a:p>
          <a:p>
            <a:r>
              <a:rPr lang="en-US" dirty="0" err="1"/>
              <a:t>Instragram</a:t>
            </a:r>
            <a:r>
              <a:rPr lang="en-US" dirty="0"/>
              <a:t>, #</a:t>
            </a:r>
            <a:r>
              <a:rPr lang="en-US" dirty="0" err="1"/>
              <a:t>adderall</a:t>
            </a:r>
            <a:endParaRPr lang="en-US" dirty="0"/>
          </a:p>
          <a:p>
            <a:pPr marL="0" indent="0">
              <a:buNone/>
            </a:pPr>
            <a:endParaRPr lang="en-US" dirty="0"/>
          </a:p>
        </p:txBody>
      </p:sp>
    </p:spTree>
    <p:extLst>
      <p:ext uri="{BB962C8B-B14F-4D97-AF65-F5344CB8AC3E}">
        <p14:creationId xmlns:p14="http://schemas.microsoft.com/office/powerpoint/2010/main" val="10438737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7200" dirty="0">
                <a:latin typeface="Times New Roman" panose="02020603050405020304" pitchFamily="18" charset="0"/>
                <a:cs typeface="Times New Roman" panose="02020603050405020304" pitchFamily="18" charset="0"/>
              </a:rPr>
              <a:t>Answers: </a:t>
            </a:r>
          </a:p>
        </p:txBody>
      </p:sp>
      <p:sp>
        <p:nvSpPr>
          <p:cNvPr id="4" name="Content Placeholder 3"/>
          <p:cNvSpPr>
            <a:spLocks noGrp="1"/>
          </p:cNvSpPr>
          <p:nvPr>
            <p:ph idx="1"/>
          </p:nvPr>
        </p:nvSpPr>
        <p:spPr/>
        <p:txBody>
          <a:bodyPr/>
          <a:lstStyle/>
          <a:p>
            <a:pPr algn="ctr"/>
            <a:r>
              <a:rPr lang="en-US" sz="3200" dirty="0"/>
              <a:t>1: Heroin </a:t>
            </a:r>
          </a:p>
          <a:p>
            <a:pPr algn="ctr"/>
            <a:r>
              <a:rPr lang="en-US" sz="3200" dirty="0"/>
              <a:t>2: Vicodin </a:t>
            </a:r>
          </a:p>
          <a:p>
            <a:pPr algn="ctr"/>
            <a:r>
              <a:rPr lang="en-US" sz="3200" dirty="0"/>
              <a:t>3: Codeine</a:t>
            </a:r>
          </a:p>
          <a:p>
            <a:pPr algn="ctr"/>
            <a:r>
              <a:rPr lang="en-US" sz="3200" dirty="0"/>
              <a:t>4: Tramadol, Xanax</a:t>
            </a:r>
          </a:p>
          <a:p>
            <a:pPr algn="ctr"/>
            <a:r>
              <a:rPr lang="en-US" sz="3200" dirty="0"/>
              <a:t>5: Robitussin</a:t>
            </a:r>
          </a:p>
          <a:p>
            <a:endParaRPr lang="en-US" dirty="0"/>
          </a:p>
        </p:txBody>
      </p:sp>
    </p:spTree>
    <p:extLst>
      <p:ext uri="{BB962C8B-B14F-4D97-AF65-F5344CB8AC3E}">
        <p14:creationId xmlns:p14="http://schemas.microsoft.com/office/powerpoint/2010/main" val="1838828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928356">
            <a:off x="863247" y="2331035"/>
            <a:ext cx="10149046" cy="1872305"/>
          </a:xfrm>
        </p:spPr>
        <p:txBody>
          <a:bodyPr/>
          <a:lstStyle/>
          <a:p>
            <a:pPr algn="ctr"/>
            <a:r>
              <a:rPr lang="en-US" dirty="0"/>
              <a:t>Guess which category Adderall is in?</a:t>
            </a:r>
          </a:p>
        </p:txBody>
      </p:sp>
    </p:spTree>
    <p:extLst>
      <p:ext uri="{BB962C8B-B14F-4D97-AF65-F5344CB8AC3E}">
        <p14:creationId xmlns:p14="http://schemas.microsoft.com/office/powerpoint/2010/main" val="2652692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b="1" dirty="0">
                <a:solidFill>
                  <a:schemeClr val="bg1"/>
                </a:solidFill>
                <a:latin typeface="Times New Roman" panose="02020603050405020304" pitchFamily="18" charset="0"/>
                <a:cs typeface="Times New Roman" panose="02020603050405020304" pitchFamily="18" charset="0"/>
              </a:rPr>
              <a:t>Schedule 2 Drugs: </a:t>
            </a:r>
            <a:br>
              <a:rPr lang="en-US"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high potential for abuse which may lead to severe psychological or physical dependence. </a:t>
            </a:r>
          </a:p>
        </p:txBody>
      </p:sp>
      <p:sp>
        <p:nvSpPr>
          <p:cNvPr id="5" name="Content Placeholder 4"/>
          <p:cNvSpPr>
            <a:spLocks noGrp="1"/>
          </p:cNvSpPr>
          <p:nvPr>
            <p:ph sz="half" idx="1"/>
          </p:nvPr>
        </p:nvSpPr>
        <p:spPr/>
        <p:txBody>
          <a:bodyPr>
            <a:normAutofit/>
          </a:bodyPr>
          <a:lstStyle/>
          <a:p>
            <a:r>
              <a:rPr lang="en-US" dirty="0">
                <a:solidFill>
                  <a:schemeClr val="bg1"/>
                </a:solidFill>
              </a:rPr>
              <a:t>Examples: </a:t>
            </a:r>
          </a:p>
          <a:p>
            <a:pPr lvl="1"/>
            <a:r>
              <a:rPr lang="en-US" sz="2400" dirty="0"/>
              <a:t>Hydromorphone (</a:t>
            </a:r>
            <a:r>
              <a:rPr lang="en-US" sz="2400" dirty="0" err="1"/>
              <a:t>Dilaudid</a:t>
            </a:r>
            <a:r>
              <a:rPr lang="en-US" sz="2400" dirty="0"/>
              <a:t>)</a:t>
            </a:r>
          </a:p>
          <a:p>
            <a:pPr lvl="1"/>
            <a:r>
              <a:rPr lang="en-US" sz="2400" dirty="0"/>
              <a:t>Methadone (</a:t>
            </a:r>
            <a:r>
              <a:rPr lang="en-US" sz="2400" dirty="0" err="1"/>
              <a:t>Dolophine</a:t>
            </a:r>
            <a:r>
              <a:rPr lang="en-US" sz="2400" dirty="0"/>
              <a:t>)</a:t>
            </a:r>
          </a:p>
          <a:p>
            <a:pPr lvl="1"/>
            <a:r>
              <a:rPr lang="en-US" sz="2400" dirty="0"/>
              <a:t>Meperidine (Demerol)</a:t>
            </a:r>
          </a:p>
          <a:p>
            <a:pPr lvl="1"/>
            <a:r>
              <a:rPr lang="en-US" sz="2400" dirty="0"/>
              <a:t>Oxycodone (OxyContin, Percocet)</a:t>
            </a:r>
          </a:p>
          <a:p>
            <a:pPr lvl="1"/>
            <a:r>
              <a:rPr lang="en-US" sz="2400" dirty="0"/>
              <a:t> Fentanyl (</a:t>
            </a:r>
            <a:r>
              <a:rPr lang="en-US" sz="2400" dirty="0" err="1"/>
              <a:t>Sublimaze</a:t>
            </a:r>
            <a:r>
              <a:rPr lang="en-US" sz="2400" dirty="0"/>
              <a:t>, </a:t>
            </a:r>
            <a:r>
              <a:rPr lang="en-US" sz="2400" dirty="0" err="1"/>
              <a:t>Duragesic</a:t>
            </a:r>
            <a:r>
              <a:rPr lang="en-US" sz="2400" dirty="0"/>
              <a:t>)</a:t>
            </a:r>
          </a:p>
        </p:txBody>
      </p:sp>
      <p:sp>
        <p:nvSpPr>
          <p:cNvPr id="6" name="Content Placeholder 5"/>
          <p:cNvSpPr>
            <a:spLocks noGrp="1"/>
          </p:cNvSpPr>
          <p:nvPr>
            <p:ph sz="half" idx="2"/>
          </p:nvPr>
        </p:nvSpPr>
        <p:spPr/>
        <p:txBody>
          <a:bodyPr/>
          <a:lstStyle/>
          <a:p>
            <a:endParaRPr lang="en-US" dirty="0"/>
          </a:p>
          <a:p>
            <a:r>
              <a:rPr lang="en-US" dirty="0"/>
              <a:t>Dexedrine, Adderall, and Ritalin</a:t>
            </a:r>
          </a:p>
          <a:p>
            <a:r>
              <a:rPr lang="en-US" dirty="0"/>
              <a:t>What do they have in common? </a:t>
            </a:r>
          </a:p>
          <a:p>
            <a:pPr lvl="1"/>
            <a:r>
              <a:rPr lang="en-US" dirty="0"/>
              <a:t>Potential for abuse </a:t>
            </a:r>
          </a:p>
          <a:p>
            <a:pPr lvl="1"/>
            <a:r>
              <a:rPr lang="en-US" dirty="0"/>
              <a:t>Accessibility </a:t>
            </a:r>
          </a:p>
          <a:p>
            <a:pPr marL="457200" lvl="1" indent="0">
              <a:buNone/>
            </a:pPr>
            <a:endParaRPr lang="en-US" dirty="0"/>
          </a:p>
          <a:p>
            <a:endParaRPr lang="en-US" dirty="0"/>
          </a:p>
        </p:txBody>
      </p:sp>
    </p:spTree>
    <p:extLst>
      <p:ext uri="{BB962C8B-B14F-4D97-AF65-F5344CB8AC3E}">
        <p14:creationId xmlns:p14="http://schemas.microsoft.com/office/powerpoint/2010/main" val="41632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258300"/>
            <a:ext cx="9905998" cy="1478570"/>
          </a:xfrm>
        </p:spPr>
        <p:txBody>
          <a:bodyPr>
            <a:normAutofit/>
          </a:bodyPr>
          <a:lstStyle/>
          <a:p>
            <a:pPr algn="ctr"/>
            <a:r>
              <a:rPr lang="en-US" sz="5400" dirty="0"/>
              <a:t>Adderall…Add for all???</a:t>
            </a:r>
          </a:p>
        </p:txBody>
      </p:sp>
      <p:pic>
        <p:nvPicPr>
          <p:cNvPr id="5" name="Content Placeholder 4"/>
          <p:cNvPicPr>
            <a:picLocks noGrp="1" noChangeAspect="1"/>
          </p:cNvPicPr>
          <p:nvPr>
            <p:ph idx="1"/>
          </p:nvPr>
        </p:nvPicPr>
        <p:blipFill>
          <a:blip r:embed="rId2"/>
          <a:stretch>
            <a:fillRect/>
          </a:stretch>
        </p:blipFill>
        <p:spPr>
          <a:xfrm>
            <a:off x="1797429" y="1736870"/>
            <a:ext cx="8593963" cy="4670632"/>
          </a:xfrm>
          <a:prstGeom prst="rect">
            <a:avLst/>
          </a:prstGeom>
        </p:spPr>
      </p:pic>
    </p:spTree>
    <p:extLst>
      <p:ext uri="{BB962C8B-B14F-4D97-AF65-F5344CB8AC3E}">
        <p14:creationId xmlns:p14="http://schemas.microsoft.com/office/powerpoint/2010/main" val="791030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rot="20686766">
            <a:off x="84278" y="1980764"/>
            <a:ext cx="12036112" cy="2153686"/>
          </a:xfrm>
          <a:prstGeom prst="rect">
            <a:avLst/>
          </a:prstGeom>
        </p:spPr>
      </p:pic>
    </p:spTree>
    <p:extLst>
      <p:ext uri="{BB962C8B-B14F-4D97-AF65-F5344CB8AC3E}">
        <p14:creationId xmlns:p14="http://schemas.microsoft.com/office/powerpoint/2010/main" val="135465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2752</TotalTime>
  <Words>1854</Words>
  <Application>Microsoft Office PowerPoint</Application>
  <PresentationFormat>Widescreen</PresentationFormat>
  <Paragraphs>212</Paragraphs>
  <Slides>43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Times New Roman</vt:lpstr>
      <vt:lpstr>Trebuchet MS</vt:lpstr>
      <vt:lpstr>Tw Cen MT</vt:lpstr>
      <vt:lpstr>Circuit</vt:lpstr>
      <vt:lpstr>Adderall</vt:lpstr>
      <vt:lpstr>What’s the plan?</vt:lpstr>
      <vt:lpstr>Scheduling </vt:lpstr>
      <vt:lpstr>Guessing Game:</vt:lpstr>
      <vt:lpstr>Answers: </vt:lpstr>
      <vt:lpstr>Guess which category Adderall is in?</vt:lpstr>
      <vt:lpstr>Schedule 2 Drugs:  high potential for abuse which may lead to severe psychological or physical dependence. </vt:lpstr>
      <vt:lpstr>Adderall…Add for all???</vt:lpstr>
      <vt:lpstr>PowerPoint Presentation</vt:lpstr>
      <vt:lpstr>Uses for Adderall </vt:lpstr>
      <vt:lpstr>PowerPoint Presentation</vt:lpstr>
      <vt:lpstr>Let’s talk terms</vt:lpstr>
      <vt:lpstr>Addiction </vt:lpstr>
      <vt:lpstr>Epidemic in Schools</vt:lpstr>
      <vt:lpstr>PowerPoint Presentation</vt:lpstr>
      <vt:lpstr>PowerPoint Presentation</vt:lpstr>
      <vt:lpstr>Amber’s Story</vt:lpstr>
      <vt:lpstr>Why?</vt:lpstr>
      <vt:lpstr>PowerPoint Presentation</vt:lpstr>
      <vt:lpstr>PowerPoint Presentation</vt:lpstr>
      <vt:lpstr>PowerPoint Presentation</vt:lpstr>
      <vt:lpstr>PowerPoint Presentation</vt:lpstr>
      <vt:lpstr>PowerPoint Presentation</vt:lpstr>
      <vt:lpstr>Who is dealing?</vt:lpstr>
      <vt:lpstr>PowerPoint Presentation</vt:lpstr>
      <vt:lpstr>I can control it… it’s safe bc it’s prescribed</vt:lpstr>
      <vt:lpstr>So let’s get to know each other…  on a chemical level  Why do you do what you do?</vt:lpstr>
      <vt:lpstr>How does it work? </vt:lpstr>
      <vt:lpstr>PowerPoint Presentation</vt:lpstr>
      <vt:lpstr>PowerPoint Presentation</vt:lpstr>
      <vt:lpstr>The Role of Norepinephrine…</vt:lpstr>
      <vt:lpstr>The Role of Serotonin…</vt:lpstr>
      <vt:lpstr>The Role of Dopamine…</vt:lpstr>
      <vt:lpstr>Dopamine continued….. </vt:lpstr>
      <vt:lpstr>PowerPoint Presentation</vt:lpstr>
      <vt:lpstr>The Final word</vt:lpstr>
      <vt:lpstr>The hard questions</vt:lpstr>
      <vt:lpstr>Consequences</vt:lpstr>
      <vt:lpstr>Withdrawals</vt:lpstr>
      <vt:lpstr>Help and rehab </vt:lpstr>
      <vt:lpstr>To Sum it up… </vt:lpstr>
      <vt:lpstr>Thoughts to end with</vt:lpstr>
      <vt:lpstr>Resources</vt:lpstr>
    </vt:vector>
  </TitlesOfParts>
  <Company>Glendale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Adderall</dc:title>
  <dc:creator>Zoilagae Navales</dc:creator>
  <cp:lastModifiedBy>Jessica Loguercio</cp:lastModifiedBy>
  <cp:revision>89</cp:revision>
  <dcterms:created xsi:type="dcterms:W3CDTF">2018-05-16T16:08:44Z</dcterms:created>
  <dcterms:modified xsi:type="dcterms:W3CDTF">2020-07-14T17:25:18Z</dcterms:modified>
</cp:coreProperties>
</file>