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3"/>
  </p:notesMasterIdLst>
  <p:sldIdLst>
    <p:sldId id="256" r:id="rId2"/>
    <p:sldId id="257" r:id="rId3"/>
    <p:sldId id="281" r:id="rId4"/>
    <p:sldId id="270" r:id="rId5"/>
    <p:sldId id="261" r:id="rId6"/>
    <p:sldId id="274" r:id="rId7"/>
    <p:sldId id="271" r:id="rId8"/>
    <p:sldId id="276" r:id="rId9"/>
    <p:sldId id="263" r:id="rId10"/>
    <p:sldId id="272" r:id="rId11"/>
    <p:sldId id="278" r:id="rId12"/>
    <p:sldId id="258" r:id="rId13"/>
    <p:sldId id="273" r:id="rId14"/>
    <p:sldId id="280" r:id="rId15"/>
    <p:sldId id="282" r:id="rId16"/>
    <p:sldId id="284" r:id="rId17"/>
    <p:sldId id="285" r:id="rId18"/>
    <p:sldId id="286" r:id="rId19"/>
    <p:sldId id="288" r:id="rId20"/>
    <p:sldId id="289"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80"/>
    <p:restoredTop sz="94674"/>
  </p:normalViewPr>
  <p:slideViewPr>
    <p:cSldViewPr snapToGrid="0" snapToObjects="1">
      <p:cViewPr varScale="1">
        <p:scale>
          <a:sx n="101" d="100"/>
          <a:sy n="101" d="100"/>
        </p:scale>
        <p:origin x="216" y="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61A62D-E19F-8343-9F34-8DA4EA194BF0}" type="datetimeFigureOut">
              <a:rPr lang="en-US" smtClean="0"/>
              <a:t>3/8/19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6EA3B-250C-554E-BA72-829DF040553E}" type="slidenum">
              <a:rPr lang="en-US" smtClean="0"/>
              <a:t>‹#›</a:t>
            </a:fld>
            <a:endParaRPr lang="en-US" dirty="0"/>
          </a:p>
        </p:txBody>
      </p:sp>
    </p:spTree>
    <p:extLst>
      <p:ext uri="{BB962C8B-B14F-4D97-AF65-F5344CB8AC3E}">
        <p14:creationId xmlns:p14="http://schemas.microsoft.com/office/powerpoint/2010/main" val="4535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4</a:t>
            </a:fld>
            <a:endParaRPr lang="en-US" dirty="0"/>
          </a:p>
        </p:txBody>
      </p:sp>
    </p:spTree>
    <p:extLst>
      <p:ext uri="{BB962C8B-B14F-4D97-AF65-F5344CB8AC3E}">
        <p14:creationId xmlns:p14="http://schemas.microsoft.com/office/powerpoint/2010/main" val="1251019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7</a:t>
            </a:fld>
            <a:endParaRPr lang="en-US" dirty="0"/>
          </a:p>
        </p:txBody>
      </p:sp>
    </p:spTree>
    <p:extLst>
      <p:ext uri="{BB962C8B-B14F-4D97-AF65-F5344CB8AC3E}">
        <p14:creationId xmlns:p14="http://schemas.microsoft.com/office/powerpoint/2010/main" val="2103778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10</a:t>
            </a:fld>
            <a:endParaRPr lang="en-US" dirty="0"/>
          </a:p>
        </p:txBody>
      </p:sp>
    </p:spTree>
    <p:extLst>
      <p:ext uri="{BB962C8B-B14F-4D97-AF65-F5344CB8AC3E}">
        <p14:creationId xmlns:p14="http://schemas.microsoft.com/office/powerpoint/2010/main" val="879015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13</a:t>
            </a:fld>
            <a:endParaRPr lang="en-US" dirty="0"/>
          </a:p>
        </p:txBody>
      </p:sp>
    </p:spTree>
    <p:extLst>
      <p:ext uri="{BB962C8B-B14F-4D97-AF65-F5344CB8AC3E}">
        <p14:creationId xmlns:p14="http://schemas.microsoft.com/office/powerpoint/2010/main" val="665883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16</a:t>
            </a:fld>
            <a:endParaRPr lang="en-US" dirty="0"/>
          </a:p>
        </p:txBody>
      </p:sp>
    </p:spTree>
    <p:extLst>
      <p:ext uri="{BB962C8B-B14F-4D97-AF65-F5344CB8AC3E}">
        <p14:creationId xmlns:p14="http://schemas.microsoft.com/office/powerpoint/2010/main" val="1723709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19</a:t>
            </a:fld>
            <a:endParaRPr lang="en-US" dirty="0"/>
          </a:p>
        </p:txBody>
      </p:sp>
    </p:spTree>
    <p:extLst>
      <p:ext uri="{BB962C8B-B14F-4D97-AF65-F5344CB8AC3E}">
        <p14:creationId xmlns:p14="http://schemas.microsoft.com/office/powerpoint/2010/main" val="617077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AA7DA2B-8551-4A46-9CB0-1F69FA044505}" type="datetime1">
              <a:rPr lang="en-US" smtClean="0"/>
              <a:t>3/8/19</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EBCEC8B7-ECC6-484E-9C34-FEAF9DEC79D6}"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C1F3D9-580D-D44B-8A81-609E72B7D935}" type="datetime1">
              <a:rPr lang="en-US" smtClean="0"/>
              <a:t>3/8/19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75D149-F5CB-394D-BC0C-83458CE690FF}" type="datetime1">
              <a:rPr lang="en-US" smtClean="0"/>
              <a:t>3/8/19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4416DA-CE76-5F48-84D6-6CD6D982601C}" type="datetime1">
              <a:rPr lang="en-US" smtClean="0"/>
              <a:t>3/8/19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C77AED-65EB-8848-9372-47A78D49D264}" type="datetime1">
              <a:rPr lang="en-US" smtClean="0"/>
              <a:t>3/8/19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CEFCF3-9AE4-EB43-836C-AD4021ABCFCA}" type="datetime1">
              <a:rPr lang="en-US" smtClean="0"/>
              <a:t>3/8/19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3D338E-28B7-1A44-9C10-ABA1D242BCEA}" type="datetime1">
              <a:rPr lang="en-US" smtClean="0"/>
              <a:t>3/8/19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0CEBD7-2B3E-684D-9BC5-BC5BA58C7E82}" type="datetime1">
              <a:rPr lang="en-US" smtClean="0"/>
              <a:t>3/8/19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E00E1-9886-284F-BDD8-FFB486A52161}" type="datetime1">
              <a:rPr lang="en-US" smtClean="0"/>
              <a:t>3/8/19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732DA-B055-E94A-A755-8A4FD6CB86F0}" type="datetime1">
              <a:rPr lang="en-US" smtClean="0"/>
              <a:t>3/8/19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42B91E-2B2B-F547-86AF-83769156F96A}" type="datetime1">
              <a:rPr lang="en-US" smtClean="0"/>
              <a:t>3/8/19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132EF0C8-7159-E140-8160-CCA1497830CB}" type="datetime1">
              <a:rPr lang="en-US" smtClean="0"/>
              <a:t>3/8/19</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EBCEC8B7-ECC6-484E-9C34-FEAF9DEC79D6}" type="slidenum">
              <a:rPr lang="en-US" smtClean="0"/>
              <a:t>‹#›</a:t>
            </a:fld>
            <a:endParaRPr lang="en-US" dirty="0"/>
          </a:p>
        </p:txBody>
      </p:sp>
    </p:spTree>
    <p:extLst>
      <p:ext uri="{BB962C8B-B14F-4D97-AF65-F5344CB8AC3E}">
        <p14:creationId xmlns:p14="http://schemas.microsoft.com/office/powerpoint/2010/main" val="2138291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7.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 Id="rId3"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9.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11.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1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Student Success Scorecard 2018</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Ed Karpp</a:t>
            </a:r>
            <a:endParaRPr lang="en-US" dirty="0" smtClean="0"/>
          </a:p>
          <a:p>
            <a:r>
              <a:rPr lang="en-US" dirty="0" smtClean="0"/>
              <a:t>Dean of Research, Planning &amp; Grants</a:t>
            </a:r>
          </a:p>
          <a:p>
            <a:endParaRPr lang="en-US" dirty="0"/>
          </a:p>
          <a:p>
            <a:r>
              <a:rPr lang="en-US" dirty="0" smtClean="0"/>
              <a:t>Faculty Meeting </a:t>
            </a:r>
            <a:r>
              <a:rPr lang="en-US" dirty="0" smtClean="0"/>
              <a:t>– </a:t>
            </a:r>
            <a:r>
              <a:rPr lang="en-US" dirty="0" smtClean="0"/>
              <a:t>March 12</a:t>
            </a:r>
            <a:r>
              <a:rPr lang="en-US" dirty="0" smtClean="0"/>
              <a:t>, 2019</a:t>
            </a:r>
            <a:endParaRPr lang="en-US" dirty="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1</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Tree>
    <p:extLst>
      <p:ext uri="{BB962C8B-B14F-4D97-AF65-F5344CB8AC3E}">
        <p14:creationId xmlns:p14="http://schemas.microsoft.com/office/powerpoint/2010/main" val="383433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Persistence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10</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enrolled in three consecutive semesters</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3 Semesters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Enrolled in credit course during three consecutive primary terms (Fall/Spring)</a:t>
            </a: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1146049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25366" y="990600"/>
            <a:ext cx="10418834" cy="5465618"/>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Persistence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11</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4</a:t>
            </a:r>
            <a:r>
              <a:rPr lang="en-US" baseline="30000" dirty="0" smtClean="0"/>
              <a:t>th</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7" name="TextBox 16"/>
          <p:cNvSpPr txBox="1"/>
          <p:nvPr/>
        </p:nvSpPr>
        <p:spPr>
          <a:xfrm>
            <a:off x="5019004"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7</a:t>
            </a:r>
            <a:r>
              <a:rPr lang="en-US" baseline="30000" dirty="0" smtClean="0"/>
              <a:t>th</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8" name="TextBox 17"/>
          <p:cNvSpPr txBox="1"/>
          <p:nvPr/>
        </p:nvSpPr>
        <p:spPr>
          <a:xfrm>
            <a:off x="8049188"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a:t>
            </a:r>
            <a:r>
              <a:rPr lang="en-US" baseline="30000" dirty="0" smtClean="0"/>
              <a:t>rd</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Tree>
    <p:extLst>
      <p:ext uri="{BB962C8B-B14F-4D97-AF65-F5344CB8AC3E}">
        <p14:creationId xmlns:p14="http://schemas.microsoft.com/office/powerpoint/2010/main" val="1237960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Persistence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12</a:t>
            </a:fld>
            <a:endParaRPr lang="en-US" dirty="0"/>
          </a:p>
        </p:txBody>
      </p:sp>
      <p:pic>
        <p:nvPicPr>
          <p:cNvPr id="3" name="Picture 2"/>
          <p:cNvPicPr>
            <a:picLocks noChangeAspect="1"/>
          </p:cNvPicPr>
          <p:nvPr/>
        </p:nvPicPr>
        <p:blipFill>
          <a:blip r:embed="rId3"/>
          <a:stretch>
            <a:fillRect/>
          </a:stretch>
        </p:blipFill>
        <p:spPr>
          <a:xfrm>
            <a:off x="702307" y="990599"/>
            <a:ext cx="9946644" cy="5327073"/>
          </a:xfrm>
          <a:prstGeom prst="rect">
            <a:avLst/>
          </a:prstGeom>
        </p:spPr>
      </p:pic>
    </p:spTree>
    <p:extLst>
      <p:ext uri="{BB962C8B-B14F-4D97-AF65-F5344CB8AC3E}">
        <p14:creationId xmlns:p14="http://schemas.microsoft.com/office/powerpoint/2010/main" val="1235692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30 Unit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13</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earn 30 or more units</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Earned 30+ units in California community college system</a:t>
            </a: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486599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54391" y="990599"/>
            <a:ext cx="10345359" cy="5479473"/>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30 Unit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14</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10</a:t>
            </a:r>
            <a:r>
              <a:rPr lang="en-US" baseline="30000" dirty="0" smtClean="0"/>
              <a:t>th</a:t>
            </a:r>
            <a:r>
              <a:rPr lang="en-US" dirty="0" smtClean="0"/>
              <a:t> in State</a:t>
            </a:r>
          </a:p>
          <a:p>
            <a:pPr algn="ctr"/>
            <a:r>
              <a:rPr lang="en-US" dirty="0" smtClean="0"/>
              <a:t>3</a:t>
            </a:r>
            <a:r>
              <a:rPr lang="en-US" baseline="30000" dirty="0" smtClean="0"/>
              <a:t>rd</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7" name="TextBox 16"/>
          <p:cNvSpPr txBox="1"/>
          <p:nvPr/>
        </p:nvSpPr>
        <p:spPr>
          <a:xfrm>
            <a:off x="5019004"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a:t>
            </a:r>
            <a:r>
              <a:rPr lang="en-US" baseline="30000" dirty="0" smtClean="0"/>
              <a:t>rd</a:t>
            </a:r>
            <a:r>
              <a:rPr lang="en-US" dirty="0" smtClean="0"/>
              <a:t> in State</a:t>
            </a:r>
          </a:p>
          <a:p>
            <a:pPr algn="ctr"/>
            <a:r>
              <a:rPr lang="en-US" dirty="0" smtClean="0"/>
              <a:t>2</a:t>
            </a:r>
            <a:r>
              <a:rPr lang="en-US" baseline="30000" dirty="0" smtClean="0"/>
              <a:t>nd</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8" name="TextBox 17"/>
          <p:cNvSpPr txBox="1"/>
          <p:nvPr/>
        </p:nvSpPr>
        <p:spPr>
          <a:xfrm>
            <a:off x="8049188"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26</a:t>
            </a:r>
            <a:r>
              <a:rPr lang="en-US" baseline="30000" dirty="0" smtClean="0"/>
              <a:t>th</a:t>
            </a:r>
            <a:r>
              <a:rPr lang="en-US" dirty="0" smtClean="0"/>
              <a:t> in State</a:t>
            </a:r>
          </a:p>
          <a:p>
            <a:pPr algn="ctr"/>
            <a:r>
              <a:rPr lang="en-US" dirty="0" smtClean="0"/>
              <a:t>5</a:t>
            </a:r>
            <a:r>
              <a:rPr lang="en-US" baseline="30000" dirty="0" smtClean="0"/>
              <a:t>th</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Tree>
    <p:extLst>
      <p:ext uri="{BB962C8B-B14F-4D97-AF65-F5344CB8AC3E}">
        <p14:creationId xmlns:p14="http://schemas.microsoft.com/office/powerpoint/2010/main" val="2048678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30 Unit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15</a:t>
            </a:fld>
            <a:endParaRPr lang="en-US" dirty="0"/>
          </a:p>
        </p:txBody>
      </p:sp>
      <p:pic>
        <p:nvPicPr>
          <p:cNvPr id="3" name="Picture 2"/>
          <p:cNvPicPr>
            <a:picLocks noChangeAspect="1"/>
          </p:cNvPicPr>
          <p:nvPr/>
        </p:nvPicPr>
        <p:blipFill>
          <a:blip r:embed="rId3"/>
          <a:stretch>
            <a:fillRect/>
          </a:stretch>
        </p:blipFill>
        <p:spPr>
          <a:xfrm>
            <a:off x="321418" y="1087818"/>
            <a:ext cx="10633094" cy="5631873"/>
          </a:xfrm>
          <a:prstGeom prst="rect">
            <a:avLst/>
          </a:prstGeom>
        </p:spPr>
      </p:pic>
    </p:spTree>
    <p:extLst>
      <p:ext uri="{BB962C8B-B14F-4D97-AF65-F5344CB8AC3E}">
        <p14:creationId xmlns:p14="http://schemas.microsoft.com/office/powerpoint/2010/main" val="365087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Completion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16</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complete a degree or certificate, or transfer</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Completed degree or certificate, transferred, or became transfer prepared (60+ transferable units with GPA of 2.0+)</a:t>
            </a:r>
            <a:endParaRPr lang="en-US" dirty="0">
              <a:solidFill>
                <a:sysClr val="windowText" lastClr="000000"/>
              </a:solidFill>
            </a:endParaRP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121231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1375" y="1378527"/>
            <a:ext cx="10345359" cy="5479473"/>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Completion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17</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2</a:t>
            </a:r>
            <a:r>
              <a:rPr lang="en-US" dirty="0" smtClean="0"/>
              <a:t>7</a:t>
            </a:r>
            <a:r>
              <a:rPr lang="en-US" baseline="30000" dirty="0" smtClean="0"/>
              <a:t>th</a:t>
            </a:r>
            <a:r>
              <a:rPr lang="en-US" dirty="0" smtClean="0"/>
              <a:t> in State</a:t>
            </a:r>
          </a:p>
          <a:p>
            <a:pPr algn="ctr"/>
            <a:r>
              <a:rPr lang="en-US" dirty="0" smtClean="0"/>
              <a:t>4</a:t>
            </a:r>
            <a:r>
              <a:rPr lang="en-US" baseline="30000" dirty="0" smtClean="0"/>
              <a:t>th</a:t>
            </a:r>
            <a:r>
              <a:rPr lang="en-US" dirty="0" smtClean="0"/>
              <a:t> in Region</a:t>
            </a:r>
          </a:p>
          <a:p>
            <a:pPr algn="ctr"/>
            <a:r>
              <a:rPr lang="en-US" dirty="0" smtClean="0"/>
              <a:t>3</a:t>
            </a:r>
            <a:r>
              <a:rPr lang="en-US" baseline="30000" dirty="0" smtClean="0"/>
              <a:t>rd</a:t>
            </a:r>
            <a:r>
              <a:rPr lang="en-US" dirty="0" smtClean="0"/>
              <a:t> in Peer Group</a:t>
            </a:r>
            <a:endParaRPr lang="en-US" dirty="0"/>
          </a:p>
        </p:txBody>
      </p:sp>
      <p:sp>
        <p:nvSpPr>
          <p:cNvPr id="17" name="TextBox 16"/>
          <p:cNvSpPr txBox="1"/>
          <p:nvPr/>
        </p:nvSpPr>
        <p:spPr>
          <a:xfrm>
            <a:off x="5019004"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38</a:t>
            </a:r>
            <a:r>
              <a:rPr lang="en-US" baseline="30000" dirty="0" smtClean="0"/>
              <a:t>th</a:t>
            </a:r>
            <a:r>
              <a:rPr lang="en-US" dirty="0" smtClean="0"/>
              <a:t> in State</a:t>
            </a:r>
          </a:p>
          <a:p>
            <a:pPr algn="ctr"/>
            <a:r>
              <a:rPr lang="en-US" dirty="0" smtClean="0"/>
              <a:t>5</a:t>
            </a:r>
            <a:r>
              <a:rPr lang="en-US" baseline="30000" dirty="0" smtClean="0"/>
              <a:t>th</a:t>
            </a:r>
            <a:r>
              <a:rPr lang="en-US" dirty="0" smtClean="0"/>
              <a:t> in Region</a:t>
            </a:r>
          </a:p>
          <a:p>
            <a:pPr algn="ctr"/>
            <a:r>
              <a:rPr lang="en-US" dirty="0" smtClean="0"/>
              <a:t>7</a:t>
            </a:r>
            <a:r>
              <a:rPr lang="en-US" baseline="30000" dirty="0" smtClean="0"/>
              <a:t>th</a:t>
            </a:r>
            <a:r>
              <a:rPr lang="en-US" dirty="0" smtClean="0"/>
              <a:t> in Peer Group</a:t>
            </a:r>
            <a:endParaRPr lang="en-US" dirty="0"/>
          </a:p>
        </p:txBody>
      </p:sp>
      <p:sp>
        <p:nvSpPr>
          <p:cNvPr id="18" name="TextBox 17"/>
          <p:cNvSpPr txBox="1"/>
          <p:nvPr/>
        </p:nvSpPr>
        <p:spPr>
          <a:xfrm>
            <a:off x="8049188"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66</a:t>
            </a:r>
            <a:r>
              <a:rPr lang="en-US" baseline="30000" dirty="0" smtClean="0"/>
              <a:t>th</a:t>
            </a:r>
            <a:r>
              <a:rPr lang="en-US" dirty="0" smtClean="0"/>
              <a:t> in State</a:t>
            </a:r>
          </a:p>
          <a:p>
            <a:pPr algn="ctr"/>
            <a:r>
              <a:rPr lang="en-US" dirty="0" smtClean="0"/>
              <a:t>7</a:t>
            </a:r>
            <a:r>
              <a:rPr lang="en-US" baseline="30000" dirty="0" smtClean="0"/>
              <a:t>th</a:t>
            </a:r>
            <a:r>
              <a:rPr lang="en-US" dirty="0" smtClean="0"/>
              <a:t> in Region</a:t>
            </a:r>
          </a:p>
          <a:p>
            <a:pPr algn="ctr"/>
            <a:r>
              <a:rPr lang="en-US" dirty="0" smtClean="0"/>
              <a:t>11</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16029171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Completion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18</a:t>
            </a:fld>
            <a:endParaRPr lang="en-US" dirty="0"/>
          </a:p>
        </p:txBody>
      </p:sp>
      <p:pic>
        <p:nvPicPr>
          <p:cNvPr id="3" name="Picture 2"/>
          <p:cNvPicPr>
            <a:picLocks noChangeAspect="1"/>
          </p:cNvPicPr>
          <p:nvPr/>
        </p:nvPicPr>
        <p:blipFill>
          <a:blip r:embed="rId3"/>
          <a:stretch>
            <a:fillRect/>
          </a:stretch>
        </p:blipFill>
        <p:spPr>
          <a:xfrm>
            <a:off x="582996" y="975735"/>
            <a:ext cx="10371516" cy="5493327"/>
          </a:xfrm>
          <a:prstGeom prst="rect">
            <a:avLst/>
          </a:prstGeom>
        </p:spPr>
      </p:pic>
    </p:spTree>
    <p:extLst>
      <p:ext uri="{BB962C8B-B14F-4D97-AF65-F5344CB8AC3E}">
        <p14:creationId xmlns:p14="http://schemas.microsoft.com/office/powerpoint/2010/main" val="9866086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CTE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19</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a:solidFill>
                  <a:schemeClr val="tx1">
                    <a:lumMod val="65000"/>
                    <a:lumOff val="35000"/>
                  </a:schemeClr>
                </a:solidFill>
              </a:rPr>
              <a:t>Percentage of </a:t>
            </a:r>
            <a:r>
              <a:rPr lang="en-US" dirty="0" smtClean="0">
                <a:solidFill>
                  <a:schemeClr val="tx1">
                    <a:lumMod val="65000"/>
                    <a:lumOff val="35000"/>
                  </a:schemeClr>
                </a:solidFill>
              </a:rPr>
              <a:t>CTE students </a:t>
            </a:r>
            <a:r>
              <a:rPr lang="en-US" dirty="0">
                <a:solidFill>
                  <a:schemeClr val="tx1">
                    <a:lumMod val="65000"/>
                    <a:lumOff val="35000"/>
                  </a:schemeClr>
                </a:solidFill>
              </a:rPr>
              <a:t>who complete with a degree or certificate, or transfer</a:t>
            </a: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ysClr val="windowText" lastClr="000000"/>
                </a:solidFill>
              </a:rPr>
              <a:t>Students enrolling in a CTE course and completing 8 or more units in the same discipline within 3 years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Completed degree or certificate, transferred, or became transfer prepared (60+ transferable units with GPA of 2.0+)</a:t>
            </a:r>
            <a:endParaRPr lang="en-US" dirty="0">
              <a:solidFill>
                <a:sysClr val="windowText" lastClr="000000"/>
              </a:solidFill>
            </a:endParaRP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CTE</a:t>
            </a:r>
            <a:endParaRPr lang="en-US" sz="1200" b="1" dirty="0"/>
          </a:p>
        </p:txBody>
      </p:sp>
    </p:spTree>
    <p:extLst>
      <p:ext uri="{BB962C8B-B14F-4D97-AF65-F5344CB8AC3E}">
        <p14:creationId xmlns:p14="http://schemas.microsoft.com/office/powerpoint/2010/main" val="1879068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Scorecard Metrics for 2018</a:t>
            </a:r>
            <a:endParaRPr lang="en-US" dirty="0"/>
          </a:p>
        </p:txBody>
      </p:sp>
      <p:sp>
        <p:nvSpPr>
          <p:cNvPr id="3" name="Content Placeholder 2"/>
          <p:cNvSpPr>
            <a:spLocks noGrp="1"/>
          </p:cNvSpPr>
          <p:nvPr>
            <p:ph idx="1"/>
          </p:nvPr>
        </p:nvSpPr>
        <p:spPr>
          <a:xfrm>
            <a:off x="1261872" y="2117703"/>
            <a:ext cx="4944618" cy="4351337"/>
          </a:xfrm>
        </p:spPr>
        <p:txBody>
          <a:bodyPr numCol="1">
            <a:noAutofit/>
          </a:bodyPr>
          <a:lstStyle/>
          <a:p>
            <a:r>
              <a:rPr lang="en-US" sz="2400" b="1" dirty="0" smtClean="0"/>
              <a:t>Basic Skills Metrics</a:t>
            </a:r>
          </a:p>
          <a:p>
            <a:pPr lvl="1"/>
            <a:r>
              <a:rPr lang="en-US" sz="2400" dirty="0" smtClean="0"/>
              <a:t>Remedial/ESL</a:t>
            </a:r>
          </a:p>
          <a:p>
            <a:pPr lvl="1"/>
            <a:r>
              <a:rPr lang="en-US" sz="2400" dirty="0" smtClean="0"/>
              <a:t>Transfer Level Achievement</a:t>
            </a:r>
          </a:p>
          <a:p>
            <a:pPr lvl="1"/>
            <a:endParaRPr lang="en-US" sz="2400" dirty="0" smtClean="0"/>
          </a:p>
          <a:p>
            <a:pPr lvl="1"/>
            <a:endParaRPr lang="en-US" sz="2400" dirty="0" smtClean="0"/>
          </a:p>
          <a:p>
            <a:r>
              <a:rPr lang="en-US" sz="2400" b="1" dirty="0" smtClean="0"/>
              <a:t>Completion Metrics</a:t>
            </a:r>
          </a:p>
          <a:p>
            <a:pPr lvl="1"/>
            <a:r>
              <a:rPr lang="en-US" sz="2400" dirty="0" smtClean="0"/>
              <a:t>Persistence</a:t>
            </a:r>
          </a:p>
          <a:p>
            <a:pPr lvl="1"/>
            <a:r>
              <a:rPr lang="en-US" sz="2400" dirty="0" smtClean="0"/>
              <a:t>30 Units</a:t>
            </a:r>
          </a:p>
          <a:p>
            <a:pPr lvl="1"/>
            <a:r>
              <a:rPr lang="en-US" sz="2400" dirty="0" smtClean="0"/>
              <a:t>Degree/Transfer Completion</a:t>
            </a:r>
          </a:p>
          <a:p>
            <a:pPr marL="917575" indent="-169863"/>
            <a:endParaRPr lang="en-US" sz="2800" b="1" dirty="0" smtClean="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2</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9" name="Content Placeholder 2"/>
          <p:cNvSpPr txBox="1">
            <a:spLocks/>
          </p:cNvSpPr>
          <p:nvPr/>
        </p:nvSpPr>
        <p:spPr>
          <a:xfrm>
            <a:off x="6602920" y="2117703"/>
            <a:ext cx="4495609" cy="4351337"/>
          </a:xfrm>
          <a:prstGeom prst="rect">
            <a:avLst/>
          </a:prstGeom>
        </p:spPr>
        <p:txBody>
          <a:bodyPr vert="horz" lIns="91440" tIns="45720" rIns="91440" bIns="45720" numCol="1" rtlCol="0">
            <a:no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n-US" sz="2400" b="1" dirty="0" smtClean="0"/>
              <a:t>CTE (Career Technical Education) Metrics</a:t>
            </a:r>
          </a:p>
          <a:p>
            <a:pPr lvl="1"/>
            <a:r>
              <a:rPr lang="en-US" sz="2400" dirty="0" smtClean="0"/>
              <a:t>CTE Rate</a:t>
            </a:r>
          </a:p>
          <a:p>
            <a:pPr lvl="1"/>
            <a:r>
              <a:rPr lang="en-US" sz="2400" dirty="0" smtClean="0"/>
              <a:t>Skills Builders</a:t>
            </a:r>
            <a:endParaRPr lang="en-US" sz="2400" dirty="0" smtClean="0">
              <a:solidFill>
                <a:srgbClr val="00B050"/>
              </a:solidFill>
            </a:endParaRPr>
          </a:p>
          <a:p>
            <a:pPr lvl="1"/>
            <a:endParaRPr lang="en-US" sz="2400" dirty="0" smtClean="0"/>
          </a:p>
          <a:p>
            <a:r>
              <a:rPr lang="en-US" sz="2400" b="1" dirty="0" smtClean="0"/>
              <a:t>CDCP (Career Development and College Preparation) Rate</a:t>
            </a:r>
            <a:endParaRPr lang="en-US" sz="2000" dirty="0" smtClean="0"/>
          </a:p>
          <a:p>
            <a:pPr marL="917575" indent="-169863"/>
            <a:endParaRPr lang="en-US" sz="2800" b="1" dirty="0" smtClean="0"/>
          </a:p>
        </p:txBody>
      </p:sp>
    </p:spTree>
    <p:extLst>
      <p:ext uri="{BB962C8B-B14F-4D97-AF65-F5344CB8AC3E}">
        <p14:creationId xmlns:p14="http://schemas.microsoft.com/office/powerpoint/2010/main" val="19178767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8204" y="1204912"/>
            <a:ext cx="10241546" cy="5424488"/>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CTE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20</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4936617" y="187590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70</a:t>
            </a:r>
            <a:r>
              <a:rPr lang="en-US" baseline="30000" dirty="0" smtClean="0"/>
              <a:t>th</a:t>
            </a:r>
            <a:r>
              <a:rPr lang="en-US" dirty="0" smtClean="0"/>
              <a:t> in State</a:t>
            </a:r>
          </a:p>
          <a:p>
            <a:pPr algn="ctr"/>
            <a:r>
              <a:rPr lang="en-US" dirty="0"/>
              <a:t>9</a:t>
            </a:r>
            <a:r>
              <a:rPr lang="en-US" baseline="30000" dirty="0" smtClean="0"/>
              <a:t>th</a:t>
            </a:r>
            <a:r>
              <a:rPr lang="en-US" dirty="0" smtClean="0"/>
              <a:t> in Region</a:t>
            </a:r>
          </a:p>
          <a:p>
            <a:pPr algn="ctr"/>
            <a:r>
              <a:rPr lang="en-US" dirty="0" smtClean="0"/>
              <a:t>10</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98036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CTE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21</a:t>
            </a:fld>
            <a:endParaRPr lang="en-US" dirty="0"/>
          </a:p>
        </p:txBody>
      </p:sp>
      <p:pic>
        <p:nvPicPr>
          <p:cNvPr id="4" name="Picture 3"/>
          <p:cNvPicPr>
            <a:picLocks noChangeAspect="1"/>
          </p:cNvPicPr>
          <p:nvPr/>
        </p:nvPicPr>
        <p:blipFill>
          <a:blip r:embed="rId3"/>
          <a:stretch>
            <a:fillRect/>
          </a:stretch>
        </p:blipFill>
        <p:spPr>
          <a:xfrm>
            <a:off x="500063" y="990599"/>
            <a:ext cx="10199687" cy="5402317"/>
          </a:xfrm>
          <a:prstGeom prst="rect">
            <a:avLst/>
          </a:prstGeom>
        </p:spPr>
      </p:pic>
    </p:spTree>
    <p:extLst>
      <p:ext uri="{BB962C8B-B14F-4D97-AF65-F5344CB8AC3E}">
        <p14:creationId xmlns:p14="http://schemas.microsoft.com/office/powerpoint/2010/main" val="171505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Comparisons</a:t>
            </a:r>
            <a:endParaRPr lang="en-US" dirty="0"/>
          </a:p>
        </p:txBody>
      </p:sp>
      <p:sp>
        <p:nvSpPr>
          <p:cNvPr id="3" name="Content Placeholder 2"/>
          <p:cNvSpPr>
            <a:spLocks noGrp="1"/>
          </p:cNvSpPr>
          <p:nvPr>
            <p:ph idx="1"/>
          </p:nvPr>
        </p:nvSpPr>
        <p:spPr>
          <a:xfrm>
            <a:off x="1261872" y="2049463"/>
            <a:ext cx="9236366" cy="4351337"/>
          </a:xfrm>
        </p:spPr>
        <p:txBody>
          <a:bodyPr numCol="1">
            <a:noAutofit/>
          </a:bodyPr>
          <a:lstStyle/>
          <a:p>
            <a:r>
              <a:rPr lang="en-US" sz="2800" b="1" dirty="0" smtClean="0"/>
              <a:t>Statewide Average</a:t>
            </a:r>
          </a:p>
          <a:p>
            <a:r>
              <a:rPr lang="en-US" sz="2800" b="1" dirty="0" smtClean="0"/>
              <a:t>Peer Group Average </a:t>
            </a:r>
            <a:r>
              <a:rPr lang="en-US" sz="2800" dirty="0" smtClean="0"/>
              <a:t>(</a:t>
            </a:r>
            <a:r>
              <a:rPr lang="en-US" sz="2600" dirty="0" smtClean="0"/>
              <a:t>New Peer Group for 2018)</a:t>
            </a:r>
          </a:p>
          <a:p>
            <a:pPr lvl="1"/>
            <a:r>
              <a:rPr lang="en-US" sz="2200" dirty="0" smtClean="0">
                <a:solidFill>
                  <a:schemeClr val="tx1">
                    <a:lumMod val="50000"/>
                    <a:lumOff val="50000"/>
                  </a:schemeClr>
                </a:solidFill>
              </a:rPr>
              <a:t>Alameda, Cabrillo, Chabot, Evergreen Valley, Glendale, LA City, LA Valley, Laney, Merritt, Napa Valley, Sacramento City, San Diego City, San Jose City, Santa Monica, Santa Rosa, Santiago Canyon, Solano, West LA, Woodland (19 colleges)</a:t>
            </a:r>
            <a:endParaRPr lang="en-US" sz="2600" dirty="0" smtClean="0"/>
          </a:p>
          <a:p>
            <a:r>
              <a:rPr lang="en-US" sz="2800" b="1" dirty="0" smtClean="0"/>
              <a:t>Region 7 Average</a:t>
            </a:r>
          </a:p>
          <a:p>
            <a:pPr lvl="1"/>
            <a:r>
              <a:rPr lang="en-US" sz="2200" dirty="0" smtClean="0">
                <a:solidFill>
                  <a:schemeClr val="tx1">
                    <a:lumMod val="50000"/>
                    <a:lumOff val="50000"/>
                  </a:schemeClr>
                </a:solidFill>
              </a:rPr>
              <a:t>Compton, East LA, El Camino, Glendale, LA City, LA Harbor, LA Mission, LA Pierce, LA Southwest, LA Trade Tech, LA Valley, Pasadena, Santa Monica, West LA (14 colleges)</a:t>
            </a:r>
          </a:p>
          <a:p>
            <a:pPr marL="917575" indent="-169863"/>
            <a:endParaRPr lang="en-US" sz="2800" b="1" dirty="0" smtClean="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3</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Tree>
    <p:extLst>
      <p:ext uri="{BB962C8B-B14F-4D97-AF65-F5344CB8AC3E}">
        <p14:creationId xmlns:p14="http://schemas.microsoft.com/office/powerpoint/2010/main" val="216331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Remedial / ESL Metrics: Definitions</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4</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basic skills Math/English/ESL students who pass college-level courses</a:t>
            </a:r>
            <a:endParaRPr lang="en-US" dirty="0">
              <a:solidFill>
                <a:schemeClr val="tx1">
                  <a:lumMod val="65000"/>
                  <a:lumOff val="35000"/>
                </a:schemeClr>
              </a:solidFill>
            </a:endParaRPr>
          </a:p>
        </p:txBody>
      </p:sp>
      <p:sp>
        <p:nvSpPr>
          <p:cNvPr id="4" name="Right Arrow 3"/>
          <p:cNvSpPr/>
          <p:nvPr/>
        </p:nvSpPr>
        <p:spPr>
          <a:xfrm>
            <a:off x="1261872" y="4962590"/>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45836" y="1467296"/>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46320" y="6357050"/>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88841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Math course 2-4 levels below transfer</a:t>
            </a:r>
          </a:p>
        </p:txBody>
      </p:sp>
      <p:sp>
        <p:nvSpPr>
          <p:cNvPr id="15" name="Rectangle 14"/>
          <p:cNvSpPr/>
          <p:nvPr/>
        </p:nvSpPr>
        <p:spPr>
          <a:xfrm>
            <a:off x="1261870" y="2768666"/>
            <a:ext cx="4544569" cy="888415"/>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a:t>
            </a:r>
            <a:r>
              <a:rPr lang="en-US" dirty="0" smtClean="0">
                <a:solidFill>
                  <a:sysClr val="windowText" lastClr="000000"/>
                </a:solidFill>
              </a:rPr>
              <a:t>English course 1-4 </a:t>
            </a:r>
            <a:r>
              <a:rPr lang="en-US" dirty="0">
                <a:solidFill>
                  <a:sysClr val="windowText" lastClr="000000"/>
                </a:solidFill>
              </a:rPr>
              <a:t>levels below transfer</a:t>
            </a:r>
          </a:p>
        </p:txBody>
      </p:sp>
      <p:sp>
        <p:nvSpPr>
          <p:cNvPr id="16" name="Rectangle 15"/>
          <p:cNvSpPr/>
          <p:nvPr/>
        </p:nvSpPr>
        <p:spPr>
          <a:xfrm>
            <a:off x="1261870" y="3734835"/>
            <a:ext cx="4544569" cy="88841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a:t>
            </a:r>
            <a:r>
              <a:rPr lang="en-US" dirty="0" smtClean="0">
                <a:solidFill>
                  <a:sysClr val="windowText" lastClr="000000"/>
                </a:solidFill>
              </a:rPr>
              <a:t>ESL course</a:t>
            </a:r>
          </a:p>
          <a:p>
            <a:pPr algn="ctr"/>
            <a:r>
              <a:rPr lang="en-US" dirty="0" smtClean="0">
                <a:solidFill>
                  <a:sysClr val="windowText" lastClr="000000"/>
                </a:solidFill>
              </a:rPr>
              <a:t>below </a:t>
            </a:r>
            <a:r>
              <a:rPr lang="en-US" dirty="0">
                <a:solidFill>
                  <a:sysClr val="windowText" lastClr="000000"/>
                </a:solidFill>
              </a:rPr>
              <a:t>transfer</a:t>
            </a:r>
          </a:p>
        </p:txBody>
      </p:sp>
      <p:sp>
        <p:nvSpPr>
          <p:cNvPr id="17" name="Rectangle 16"/>
          <p:cNvSpPr/>
          <p:nvPr/>
        </p:nvSpPr>
        <p:spPr>
          <a:xfrm>
            <a:off x="6069330" y="1802496"/>
            <a:ext cx="4274820" cy="88841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or associate degree applicable Math course</a:t>
            </a:r>
            <a:endParaRPr lang="en-US" dirty="0">
              <a:solidFill>
                <a:sysClr val="windowText" lastClr="000000"/>
              </a:solidFill>
            </a:endParaRPr>
          </a:p>
        </p:txBody>
      </p:sp>
      <p:sp>
        <p:nvSpPr>
          <p:cNvPr id="18" name="Rectangle 17"/>
          <p:cNvSpPr/>
          <p:nvPr/>
        </p:nvSpPr>
        <p:spPr>
          <a:xfrm>
            <a:off x="6069330" y="2768666"/>
            <a:ext cx="4274820" cy="888415"/>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or associate degree applicable English course</a:t>
            </a:r>
            <a:endParaRPr lang="en-US" dirty="0">
              <a:solidFill>
                <a:sysClr val="windowText" lastClr="000000"/>
              </a:solidFill>
            </a:endParaRPr>
          </a:p>
        </p:txBody>
      </p:sp>
      <p:sp>
        <p:nvSpPr>
          <p:cNvPr id="19" name="Rectangle 18"/>
          <p:cNvSpPr/>
          <p:nvPr/>
        </p:nvSpPr>
        <p:spPr>
          <a:xfrm>
            <a:off x="6069330" y="3734834"/>
            <a:ext cx="4274820" cy="88841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associate degree applicable English course</a:t>
            </a:r>
            <a:endParaRPr lang="en-US" dirty="0">
              <a:solidFill>
                <a:sysClr val="windowText" lastClr="000000"/>
              </a:solidFill>
            </a:endParaRPr>
          </a:p>
        </p:txBody>
      </p:sp>
      <p:sp>
        <p:nvSpPr>
          <p:cNvPr id="3" name="Oval 2"/>
          <p:cNvSpPr/>
          <p:nvPr/>
        </p:nvSpPr>
        <p:spPr>
          <a:xfrm>
            <a:off x="1239010" y="4824047"/>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Tree>
    <p:extLst>
      <p:ext uri="{BB962C8B-B14F-4D97-AF65-F5344CB8AC3E}">
        <p14:creationId xmlns:p14="http://schemas.microsoft.com/office/powerpoint/2010/main" val="1884473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140173" y="1311966"/>
            <a:ext cx="9936038" cy="5262674"/>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Remedial / ESL Metrics: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5</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173018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38</a:t>
            </a:r>
            <a:r>
              <a:rPr lang="en-US" baseline="30000" dirty="0" smtClean="0"/>
              <a:t>th</a:t>
            </a:r>
            <a:r>
              <a:rPr lang="en-US" dirty="0" smtClean="0"/>
              <a:t> in State</a:t>
            </a:r>
          </a:p>
          <a:p>
            <a:pPr algn="ctr"/>
            <a:r>
              <a:rPr lang="en-US" dirty="0" smtClean="0"/>
              <a:t>4</a:t>
            </a:r>
            <a:r>
              <a:rPr lang="en-US" baseline="30000" dirty="0" smtClean="0"/>
              <a:t>th</a:t>
            </a:r>
            <a:r>
              <a:rPr lang="en-US" dirty="0" smtClean="0"/>
              <a:t> in Region</a:t>
            </a:r>
          </a:p>
          <a:p>
            <a:pPr algn="ctr"/>
            <a:r>
              <a:rPr lang="en-US" dirty="0" smtClean="0"/>
              <a:t>2</a:t>
            </a:r>
            <a:r>
              <a:rPr lang="en-US" baseline="30000" dirty="0" smtClean="0"/>
              <a:t>nd</a:t>
            </a:r>
            <a:r>
              <a:rPr lang="en-US" dirty="0" smtClean="0"/>
              <a:t> in Peer Group</a:t>
            </a:r>
            <a:endParaRPr lang="en-US" dirty="0"/>
          </a:p>
        </p:txBody>
      </p:sp>
      <p:sp>
        <p:nvSpPr>
          <p:cNvPr id="17" name="TextBox 16"/>
          <p:cNvSpPr txBox="1"/>
          <p:nvPr/>
        </p:nvSpPr>
        <p:spPr>
          <a:xfrm>
            <a:off x="4936617" y="173423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27</a:t>
            </a:r>
            <a:r>
              <a:rPr lang="en-US" baseline="30000" dirty="0" smtClean="0"/>
              <a:t>th</a:t>
            </a:r>
            <a:r>
              <a:rPr lang="en-US" dirty="0" smtClean="0"/>
              <a:t> in State</a:t>
            </a:r>
          </a:p>
          <a:p>
            <a:pPr algn="ctr"/>
            <a:r>
              <a:rPr lang="en-US" dirty="0" smtClean="0"/>
              <a:t>3</a:t>
            </a:r>
            <a:r>
              <a:rPr lang="en-US" baseline="30000" dirty="0" smtClean="0"/>
              <a:t>rd</a:t>
            </a:r>
            <a:r>
              <a:rPr lang="en-US" dirty="0" smtClean="0"/>
              <a:t> in Region</a:t>
            </a:r>
          </a:p>
          <a:p>
            <a:pPr algn="ctr"/>
            <a:r>
              <a:rPr lang="en-US" dirty="0"/>
              <a:t>4</a:t>
            </a:r>
            <a:r>
              <a:rPr lang="en-US" baseline="30000" dirty="0" smtClean="0"/>
              <a:t>th</a:t>
            </a:r>
            <a:r>
              <a:rPr lang="en-US" dirty="0" smtClean="0"/>
              <a:t> in Peer Group</a:t>
            </a:r>
            <a:endParaRPr lang="en-US" dirty="0"/>
          </a:p>
        </p:txBody>
      </p:sp>
      <p:sp>
        <p:nvSpPr>
          <p:cNvPr id="18" name="TextBox 17"/>
          <p:cNvSpPr txBox="1"/>
          <p:nvPr/>
        </p:nvSpPr>
        <p:spPr>
          <a:xfrm>
            <a:off x="7806119" y="173018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3</a:t>
            </a:r>
            <a:r>
              <a:rPr lang="en-US" dirty="0" smtClean="0"/>
              <a:t>8</a:t>
            </a:r>
            <a:r>
              <a:rPr lang="en-US" baseline="30000" dirty="0" smtClean="0"/>
              <a:t>th</a:t>
            </a:r>
            <a:r>
              <a:rPr lang="en-US" dirty="0" smtClean="0"/>
              <a:t> in State</a:t>
            </a:r>
          </a:p>
          <a:p>
            <a:pPr algn="ctr"/>
            <a:r>
              <a:rPr lang="en-US" dirty="0"/>
              <a:t>8</a:t>
            </a:r>
            <a:r>
              <a:rPr lang="en-US" baseline="30000" dirty="0" smtClean="0"/>
              <a:t>th</a:t>
            </a:r>
            <a:r>
              <a:rPr lang="en-US" dirty="0" smtClean="0"/>
              <a:t> in Region</a:t>
            </a:r>
          </a:p>
          <a:p>
            <a:pPr algn="ctr"/>
            <a:r>
              <a:rPr lang="en-US" dirty="0"/>
              <a:t>7</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1007832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Remedial / ESL Metrics: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6</a:t>
            </a:fld>
            <a:endParaRPr lang="en-US" dirty="0"/>
          </a:p>
        </p:txBody>
      </p:sp>
      <p:pic>
        <p:nvPicPr>
          <p:cNvPr id="6" name="Picture 5"/>
          <p:cNvPicPr>
            <a:picLocks noChangeAspect="1"/>
          </p:cNvPicPr>
          <p:nvPr/>
        </p:nvPicPr>
        <p:blipFill>
          <a:blip r:embed="rId3"/>
          <a:stretch>
            <a:fillRect/>
          </a:stretch>
        </p:blipFill>
        <p:spPr>
          <a:xfrm>
            <a:off x="494592" y="1087818"/>
            <a:ext cx="10112264" cy="5356013"/>
          </a:xfrm>
          <a:prstGeom prst="rect">
            <a:avLst/>
          </a:prstGeom>
        </p:spPr>
      </p:pic>
    </p:spTree>
    <p:extLst>
      <p:ext uri="{BB962C8B-B14F-4D97-AF65-F5344CB8AC3E}">
        <p14:creationId xmlns:p14="http://schemas.microsoft.com/office/powerpoint/2010/main" val="2050020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normAutofit/>
          </a:bodyPr>
          <a:lstStyle/>
          <a:p>
            <a:r>
              <a:rPr lang="en-US" sz="4000" dirty="0" smtClean="0"/>
              <a:t>Transfer Level Achievement: Definitions</a:t>
            </a:r>
            <a:endParaRPr lang="en-US" sz="4000"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7</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pass transferable Math and English courses</a:t>
            </a:r>
            <a:endParaRPr lang="en-US" dirty="0">
              <a:solidFill>
                <a:schemeClr val="tx1">
                  <a:lumMod val="65000"/>
                  <a:lumOff val="35000"/>
                </a:schemeClr>
              </a:solidFill>
            </a:endParaRPr>
          </a:p>
        </p:txBody>
      </p:sp>
      <p:sp>
        <p:nvSpPr>
          <p:cNvPr id="4" name="Right Arrow 3"/>
          <p:cNvSpPr/>
          <p:nvPr/>
        </p:nvSpPr>
        <p:spPr>
          <a:xfrm>
            <a:off x="1261872" y="4665410"/>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3518179" y="3270639"/>
            <a:ext cx="367235" cy="45750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2741676" y="5678924"/>
            <a:ext cx="1920240" cy="369332"/>
          </a:xfrm>
          <a:prstGeom prst="rect">
            <a:avLst/>
          </a:prstGeom>
          <a:noFill/>
        </p:spPr>
        <p:txBody>
          <a:bodyPr wrap="square" rtlCol="0">
            <a:spAutoFit/>
          </a:bodyPr>
          <a:lstStyle/>
          <a:p>
            <a:pPr algn="ctr"/>
            <a:r>
              <a:rPr lang="en-US" dirty="0" smtClean="0"/>
              <a:t>1 Year</a:t>
            </a:r>
            <a:endParaRPr lang="en-US" dirty="0"/>
          </a:p>
        </p:txBody>
      </p:sp>
      <p:sp>
        <p:nvSpPr>
          <p:cNvPr id="14" name="Rectangle 13"/>
          <p:cNvSpPr/>
          <p:nvPr/>
        </p:nvSpPr>
        <p:spPr>
          <a:xfrm>
            <a:off x="1261872" y="1815424"/>
            <a:ext cx="4544569" cy="23588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First-time college students earning 6+ units in first 3 years and attempting </a:t>
            </a:r>
            <a:r>
              <a:rPr lang="en-US" dirty="0" smtClean="0">
                <a:solidFill>
                  <a:sysClr val="windowText" lastClr="000000"/>
                </a:solidFill>
              </a:rPr>
              <a:t>Math and English </a:t>
            </a:r>
            <a:r>
              <a:rPr lang="en-US" dirty="0">
                <a:solidFill>
                  <a:sysClr val="windowText" lastClr="000000"/>
                </a:solidFill>
              </a:rPr>
              <a:t>in first year</a:t>
            </a:r>
          </a:p>
        </p:txBody>
      </p:sp>
      <p:sp>
        <p:nvSpPr>
          <p:cNvPr id="17" name="Rectangle 16"/>
          <p:cNvSpPr/>
          <p:nvPr/>
        </p:nvSpPr>
        <p:spPr>
          <a:xfrm>
            <a:off x="6069332" y="1815424"/>
            <a:ext cx="4274820" cy="114389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Math course</a:t>
            </a:r>
            <a:endParaRPr lang="en-US" dirty="0">
              <a:solidFill>
                <a:sysClr val="windowText" lastClr="000000"/>
              </a:solidFill>
            </a:endParaRPr>
          </a:p>
        </p:txBody>
      </p:sp>
      <p:sp>
        <p:nvSpPr>
          <p:cNvPr id="18" name="Rectangle 17"/>
          <p:cNvSpPr/>
          <p:nvPr/>
        </p:nvSpPr>
        <p:spPr>
          <a:xfrm>
            <a:off x="6069332" y="3037078"/>
            <a:ext cx="4274820" cy="113716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English course</a:t>
            </a:r>
            <a:endParaRPr lang="en-US" dirty="0">
              <a:solidFill>
                <a:sysClr val="windowText" lastClr="000000"/>
              </a:solidFill>
            </a:endParaRPr>
          </a:p>
        </p:txBody>
      </p:sp>
      <p:sp>
        <p:nvSpPr>
          <p:cNvPr id="21" name="Right Arrow 20"/>
          <p:cNvSpPr/>
          <p:nvPr/>
        </p:nvSpPr>
        <p:spPr>
          <a:xfrm>
            <a:off x="1261872" y="4665408"/>
            <a:ext cx="472744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Left Brace 21"/>
          <p:cNvSpPr/>
          <p:nvPr/>
        </p:nvSpPr>
        <p:spPr>
          <a:xfrm rot="16200000">
            <a:off x="5730800" y="1609992"/>
            <a:ext cx="422552" cy="90556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TextBox 22"/>
          <p:cNvSpPr txBox="1"/>
          <p:nvPr/>
        </p:nvSpPr>
        <p:spPr>
          <a:xfrm>
            <a:off x="4998720" y="6292280"/>
            <a:ext cx="1920240" cy="369332"/>
          </a:xfrm>
          <a:prstGeom prst="rect">
            <a:avLst/>
          </a:prstGeom>
          <a:noFill/>
        </p:spPr>
        <p:txBody>
          <a:bodyPr wrap="square" rtlCol="0">
            <a:spAutoFit/>
          </a:bodyPr>
          <a:lstStyle/>
          <a:p>
            <a:pPr algn="ctr"/>
            <a:r>
              <a:rPr lang="en-US" dirty="0" smtClean="0"/>
              <a:t>2 Years</a:t>
            </a:r>
            <a:endParaRPr lang="en-US" dirty="0"/>
          </a:p>
        </p:txBody>
      </p:sp>
      <p:sp>
        <p:nvSpPr>
          <p:cNvPr id="3" name="Oval 2"/>
          <p:cNvSpPr/>
          <p:nvPr/>
        </p:nvSpPr>
        <p:spPr>
          <a:xfrm>
            <a:off x="1239010" y="4526867"/>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Tree>
    <p:extLst>
      <p:ext uri="{BB962C8B-B14F-4D97-AF65-F5344CB8AC3E}">
        <p14:creationId xmlns:p14="http://schemas.microsoft.com/office/powerpoint/2010/main" val="1616966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82601" y="982662"/>
            <a:ext cx="10387012" cy="5486400"/>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3600" dirty="0" smtClean="0"/>
              <a:t>Transfer Level Achievement: 2015-16 Cohort</a:t>
            </a:r>
            <a:endParaRPr lang="en-US" sz="3600"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8</a:t>
            </a:fld>
            <a:endParaRPr lang="en-US" dirty="0"/>
          </a:p>
        </p:txBody>
      </p:sp>
      <p:sp>
        <p:nvSpPr>
          <p:cNvPr id="19" name="TextBox 18"/>
          <p:cNvSpPr txBox="1"/>
          <p:nvPr/>
        </p:nvSpPr>
        <p:spPr>
          <a:xfrm>
            <a:off x="1866996" y="1222898"/>
            <a:ext cx="1768977"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50</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10</a:t>
            </a:r>
            <a:r>
              <a:rPr lang="en-US" sz="1400" baseline="30000" dirty="0" smtClean="0"/>
              <a:t>th</a:t>
            </a:r>
            <a:r>
              <a:rPr lang="en-US" sz="1400" dirty="0" smtClean="0"/>
              <a:t> in Peer Group</a:t>
            </a:r>
            <a:endParaRPr lang="en-US" sz="1400" dirty="0"/>
          </a:p>
        </p:txBody>
      </p:sp>
      <p:sp>
        <p:nvSpPr>
          <p:cNvPr id="20" name="TextBox 19"/>
          <p:cNvSpPr txBox="1"/>
          <p:nvPr/>
        </p:nvSpPr>
        <p:spPr>
          <a:xfrm>
            <a:off x="3883788" y="1222898"/>
            <a:ext cx="1792319"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48</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a:t>9</a:t>
            </a:r>
            <a:r>
              <a:rPr lang="en-US" sz="1400" baseline="30000" dirty="0" smtClean="0"/>
              <a:t>th</a:t>
            </a:r>
            <a:r>
              <a:rPr lang="en-US" sz="1400" dirty="0" smtClean="0"/>
              <a:t> in Peer Group</a:t>
            </a:r>
            <a:endParaRPr lang="en-US" sz="1400" dirty="0"/>
          </a:p>
        </p:txBody>
      </p:sp>
      <p:sp>
        <p:nvSpPr>
          <p:cNvPr id="21" name="TextBox 20"/>
          <p:cNvSpPr txBox="1"/>
          <p:nvPr/>
        </p:nvSpPr>
        <p:spPr>
          <a:xfrm>
            <a:off x="6427304" y="1216152"/>
            <a:ext cx="1710374"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21</a:t>
            </a:r>
            <a:r>
              <a:rPr lang="en-US" sz="1400" baseline="30000" dirty="0" smtClean="0"/>
              <a:t>st</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2</a:t>
            </a:r>
            <a:r>
              <a:rPr lang="en-US" sz="1400" baseline="30000" dirty="0" smtClean="0"/>
              <a:t>nd</a:t>
            </a:r>
            <a:r>
              <a:rPr lang="en-US" sz="1400" dirty="0" smtClean="0"/>
              <a:t> in Peer Group</a:t>
            </a:r>
            <a:endParaRPr lang="en-US" sz="1400" dirty="0"/>
          </a:p>
        </p:txBody>
      </p:sp>
      <p:sp>
        <p:nvSpPr>
          <p:cNvPr id="22" name="TextBox 21"/>
          <p:cNvSpPr txBox="1"/>
          <p:nvPr/>
        </p:nvSpPr>
        <p:spPr>
          <a:xfrm>
            <a:off x="8883666" y="1216152"/>
            <a:ext cx="1738133"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20</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2</a:t>
            </a:r>
            <a:r>
              <a:rPr lang="en-US" sz="1400" baseline="30000" dirty="0" smtClean="0"/>
              <a:t>nd</a:t>
            </a:r>
            <a:r>
              <a:rPr lang="en-US" sz="1400" dirty="0" smtClean="0"/>
              <a:t> in Peer Group</a:t>
            </a:r>
            <a:endParaRPr lang="en-US" sz="1400" dirty="0"/>
          </a:p>
        </p:txBody>
      </p:sp>
    </p:spTree>
    <p:extLst>
      <p:ext uri="{BB962C8B-B14F-4D97-AF65-F5344CB8AC3E}">
        <p14:creationId xmlns:p14="http://schemas.microsoft.com/office/powerpoint/2010/main" val="12179509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9</a:t>
            </a:fld>
            <a:endParaRPr lang="en-US" dirty="0"/>
          </a:p>
        </p:txBody>
      </p:sp>
      <p:sp>
        <p:nvSpPr>
          <p:cNvPr id="2" name="Title 1"/>
          <p:cNvSpPr>
            <a:spLocks noGrp="1"/>
          </p:cNvSpPr>
          <p:nvPr>
            <p:ph type="title"/>
          </p:nvPr>
        </p:nvSpPr>
        <p:spPr>
          <a:xfrm>
            <a:off x="1261872" y="-237744"/>
            <a:ext cx="9692640" cy="1325562"/>
          </a:xfrm>
        </p:spPr>
        <p:txBody>
          <a:bodyPr/>
          <a:lstStyle/>
          <a:p>
            <a:r>
              <a:rPr lang="en-US" dirty="0" smtClean="0"/>
              <a:t>Transfer Level Achievement: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pic>
        <p:nvPicPr>
          <p:cNvPr id="4" name="Picture 3"/>
          <p:cNvPicPr>
            <a:picLocks noChangeAspect="1"/>
          </p:cNvPicPr>
          <p:nvPr/>
        </p:nvPicPr>
        <p:blipFill>
          <a:blip r:embed="rId3"/>
          <a:stretch>
            <a:fillRect/>
          </a:stretch>
        </p:blipFill>
        <p:spPr>
          <a:xfrm>
            <a:off x="1498600" y="990600"/>
            <a:ext cx="9194800" cy="4876800"/>
          </a:xfrm>
          <a:prstGeom prst="rect">
            <a:avLst/>
          </a:prstGeom>
        </p:spPr>
      </p:pic>
    </p:spTree>
    <p:extLst>
      <p:ext uri="{BB962C8B-B14F-4D97-AF65-F5344CB8AC3E}">
        <p14:creationId xmlns:p14="http://schemas.microsoft.com/office/powerpoint/2010/main" val="637220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View</Template>
  <TotalTime>2941</TotalTime>
  <Words>836</Words>
  <Application>Microsoft Macintosh PowerPoint</Application>
  <PresentationFormat>Widescreen</PresentationFormat>
  <Paragraphs>174</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Century Schoolbook</vt:lpstr>
      <vt:lpstr>Wingdings 2</vt:lpstr>
      <vt:lpstr>Arial</vt:lpstr>
      <vt:lpstr>View</vt:lpstr>
      <vt:lpstr>Student Success Scorecard 2018</vt:lpstr>
      <vt:lpstr>Scorecard Metrics for 2018</vt:lpstr>
      <vt:lpstr>Comparisons</vt:lpstr>
      <vt:lpstr>Remedial / ESL Metrics: Definitions</vt:lpstr>
      <vt:lpstr>Remedial / ESL Metrics: 2011-12 Cohort</vt:lpstr>
      <vt:lpstr>Remedial / ESL Metrics: Trends</vt:lpstr>
      <vt:lpstr>Transfer Level Achievement: Definitions</vt:lpstr>
      <vt:lpstr>Transfer Level Achievement: 2015-16 Cohort</vt:lpstr>
      <vt:lpstr>Transfer Level Achievement: Trends</vt:lpstr>
      <vt:lpstr>Persistence Rate: Definition</vt:lpstr>
      <vt:lpstr>Persistence Rate: 2011-12 Cohort</vt:lpstr>
      <vt:lpstr>Persistence Rate: Trends</vt:lpstr>
      <vt:lpstr>30 Unit Rate: Definition</vt:lpstr>
      <vt:lpstr>30 Unit Rate: 2011-12 Cohort</vt:lpstr>
      <vt:lpstr>30 Unit Rate: Trends</vt:lpstr>
      <vt:lpstr>Completion Rate: Definition</vt:lpstr>
      <vt:lpstr>Completion Rate: 2011-12 Cohort</vt:lpstr>
      <vt:lpstr>Completion Rate: Trends</vt:lpstr>
      <vt:lpstr>CTE Rate: Definition</vt:lpstr>
      <vt:lpstr>CTE Rate: 2011-12 Cohort</vt:lpstr>
      <vt:lpstr>CTE Rate: Trends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Karpp</dc:creator>
  <cp:lastModifiedBy>Ed Karpp</cp:lastModifiedBy>
  <cp:revision>303</cp:revision>
  <cp:lastPrinted>2017-08-01T19:07:34Z</cp:lastPrinted>
  <dcterms:created xsi:type="dcterms:W3CDTF">2017-05-17T19:00:37Z</dcterms:created>
  <dcterms:modified xsi:type="dcterms:W3CDTF">2019-03-08T20:05:10Z</dcterms:modified>
</cp:coreProperties>
</file>