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13"/>
  </p:notesMasterIdLst>
  <p:handoutMasterIdLst>
    <p:handoutMasterId r:id="rId14"/>
  </p:handoutMasterIdLst>
  <p:sldIdLst>
    <p:sldId id="256" r:id="rId2"/>
    <p:sldId id="257" r:id="rId3"/>
    <p:sldId id="265" r:id="rId4"/>
    <p:sldId id="258" r:id="rId5"/>
    <p:sldId id="264" r:id="rId6"/>
    <p:sldId id="259" r:id="rId7"/>
    <p:sldId id="266"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5"/>
    <p:restoredTop sz="80699"/>
  </p:normalViewPr>
  <p:slideViewPr>
    <p:cSldViewPr snapToGrid="0" snapToObjects="1">
      <p:cViewPr varScale="1">
        <p:scale>
          <a:sx n="82" d="100"/>
          <a:sy n="82"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rincalderone/Dropbox/Wellness/Analysis%20and%20Reports/Analysis%20Fall%202018-Spring%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rincalderone/Dropbox/Wellness/Analysis%20and%20Reports/Adherence%20Analysis%20Sp%202017-SP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21846126851081E-2"/>
          <c:y val="1.7984723252105282E-2"/>
          <c:w val="0.97095630774629782"/>
          <c:h val="0.84135987165704973"/>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 Since Spring 2017'!$A$318:$A$323</c:f>
              <c:strCache>
                <c:ptCount val="6"/>
                <c:pt idx="0">
                  <c:v>Spring 2017</c:v>
                </c:pt>
                <c:pt idx="1">
                  <c:v>Fall 2017</c:v>
                </c:pt>
                <c:pt idx="2">
                  <c:v>Spring 2018</c:v>
                </c:pt>
                <c:pt idx="3">
                  <c:v>Fall 2018</c:v>
                </c:pt>
                <c:pt idx="4">
                  <c:v>Spring 2019</c:v>
                </c:pt>
                <c:pt idx="5">
                  <c:v>Total Sp17-Sp2019</c:v>
                </c:pt>
              </c:strCache>
            </c:strRef>
          </c:cat>
          <c:val>
            <c:numRef>
              <c:f>'Total Since Spring 2017'!$B$318:$B$323</c:f>
              <c:numCache>
                <c:formatCode>General</c:formatCode>
                <c:ptCount val="6"/>
                <c:pt idx="0">
                  <c:v>115</c:v>
                </c:pt>
                <c:pt idx="1">
                  <c:v>122</c:v>
                </c:pt>
                <c:pt idx="2">
                  <c:v>125</c:v>
                </c:pt>
                <c:pt idx="3">
                  <c:v>123</c:v>
                </c:pt>
                <c:pt idx="4">
                  <c:v>121</c:v>
                </c:pt>
                <c:pt idx="5">
                  <c:v>343</c:v>
                </c:pt>
              </c:numCache>
            </c:numRef>
          </c:val>
          <c:extLst>
            <c:ext xmlns:c16="http://schemas.microsoft.com/office/drawing/2014/chart" uri="{C3380CC4-5D6E-409C-BE32-E72D297353CC}">
              <c16:uniqueId val="{00000000-ECF3-2843-B645-8B80F4724817}"/>
            </c:ext>
          </c:extLst>
        </c:ser>
        <c:dLbls>
          <c:dLblPos val="inEnd"/>
          <c:showLegendKey val="0"/>
          <c:showVal val="1"/>
          <c:showCatName val="0"/>
          <c:showSerName val="0"/>
          <c:showPercent val="0"/>
          <c:showBubbleSize val="0"/>
        </c:dLbls>
        <c:gapWidth val="41"/>
        <c:axId val="1633222992"/>
        <c:axId val="1631890976"/>
      </c:barChart>
      <c:catAx>
        <c:axId val="1633222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effectLst/>
                <a:latin typeface="+mn-lt"/>
                <a:ea typeface="+mn-ea"/>
                <a:cs typeface="+mn-cs"/>
              </a:defRPr>
            </a:pPr>
            <a:endParaRPr lang="en-US"/>
          </a:p>
        </c:txPr>
        <c:crossAx val="1631890976"/>
        <c:crosses val="autoZero"/>
        <c:auto val="1"/>
        <c:lblAlgn val="ctr"/>
        <c:lblOffset val="100"/>
        <c:noMultiLvlLbl val="0"/>
      </c:catAx>
      <c:valAx>
        <c:axId val="1631890976"/>
        <c:scaling>
          <c:orientation val="minMax"/>
        </c:scaling>
        <c:delete val="1"/>
        <c:axPos val="l"/>
        <c:numFmt formatCode="General" sourceLinked="1"/>
        <c:majorTickMark val="none"/>
        <c:minorTickMark val="none"/>
        <c:tickLblPos val="nextTo"/>
        <c:crossAx val="163322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Adherence!$J$2:$J$5</c:f>
              <c:strCache>
                <c:ptCount val="4"/>
                <c:pt idx="0">
                  <c:v>2+ </c:v>
                </c:pt>
                <c:pt idx="1">
                  <c:v>3+</c:v>
                </c:pt>
                <c:pt idx="2">
                  <c:v>4+</c:v>
                </c:pt>
                <c:pt idx="3">
                  <c:v>All 5</c:v>
                </c:pt>
              </c:strCache>
            </c:strRef>
          </c:cat>
          <c:val>
            <c:numRef>
              <c:f>Adherence!$K$2:$K$5</c:f>
              <c:numCache>
                <c:formatCode>General</c:formatCode>
                <c:ptCount val="4"/>
                <c:pt idx="0">
                  <c:v>108</c:v>
                </c:pt>
                <c:pt idx="1">
                  <c:v>65</c:v>
                </c:pt>
                <c:pt idx="2">
                  <c:v>28</c:v>
                </c:pt>
                <c:pt idx="3">
                  <c:v>11</c:v>
                </c:pt>
              </c:numCache>
            </c:numRef>
          </c:val>
          <c:extLst>
            <c:ext xmlns:c16="http://schemas.microsoft.com/office/drawing/2014/chart" uri="{C3380CC4-5D6E-409C-BE32-E72D297353CC}">
              <c16:uniqueId val="{00000000-F1AD-BA43-B03B-5ECB003E8597}"/>
            </c:ext>
          </c:extLst>
        </c:ser>
        <c:dLbls>
          <c:dLblPos val="inEnd"/>
          <c:showLegendKey val="0"/>
          <c:showVal val="1"/>
          <c:showCatName val="0"/>
          <c:showSerName val="0"/>
          <c:showPercent val="0"/>
          <c:showBubbleSize val="0"/>
        </c:dLbls>
        <c:gapWidth val="41"/>
        <c:axId val="930343936"/>
        <c:axId val="907950384"/>
      </c:barChart>
      <c:catAx>
        <c:axId val="930343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effectLst/>
                <a:latin typeface="+mn-lt"/>
                <a:ea typeface="+mn-ea"/>
                <a:cs typeface="+mn-cs"/>
              </a:defRPr>
            </a:pPr>
            <a:endParaRPr lang="en-US"/>
          </a:p>
        </c:txPr>
        <c:crossAx val="907950384"/>
        <c:crosses val="autoZero"/>
        <c:auto val="1"/>
        <c:lblAlgn val="ctr"/>
        <c:lblOffset val="100"/>
        <c:noMultiLvlLbl val="0"/>
      </c:catAx>
      <c:valAx>
        <c:axId val="907950384"/>
        <c:scaling>
          <c:orientation val="minMax"/>
        </c:scaling>
        <c:delete val="1"/>
        <c:axPos val="l"/>
        <c:numFmt formatCode="General" sourceLinked="1"/>
        <c:majorTickMark val="none"/>
        <c:minorTickMark val="none"/>
        <c:tickLblPos val="nextTo"/>
        <c:crossAx val="9303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8C1209-0997-DA4B-85D5-F666CFDA7B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673A90E-3636-5243-A2E7-74B089DEB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ADCC8A-8F43-6344-AA4F-9B74CC7AFD84}" type="datetimeFigureOut">
              <a:rPr lang="en-US" smtClean="0"/>
              <a:t>5/20/19</a:t>
            </a:fld>
            <a:endParaRPr lang="en-US" dirty="0"/>
          </a:p>
        </p:txBody>
      </p:sp>
      <p:sp>
        <p:nvSpPr>
          <p:cNvPr id="4" name="Footer Placeholder 3">
            <a:extLst>
              <a:ext uri="{FF2B5EF4-FFF2-40B4-BE49-F238E27FC236}">
                <a16:creationId xmlns:a16="http://schemas.microsoft.com/office/drawing/2014/main" id="{2AACF83A-57E9-2D47-9941-91BCA01DE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B3308B-7200-E94E-B795-D8AD6EEE59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3FB62-1BE7-E344-8E96-5F632AEAD8C3}" type="slidenum">
              <a:rPr lang="en-US" smtClean="0"/>
              <a:t>‹#›</a:t>
            </a:fld>
            <a:endParaRPr lang="en-US" dirty="0"/>
          </a:p>
        </p:txBody>
      </p:sp>
    </p:spTree>
    <p:extLst>
      <p:ext uri="{BB962C8B-B14F-4D97-AF65-F5344CB8AC3E}">
        <p14:creationId xmlns:p14="http://schemas.microsoft.com/office/powerpoint/2010/main" val="929091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57109-12EB-934B-95FB-DDA6C9CCA7E9}" type="datetimeFigureOut">
              <a:rPr lang="en-US" smtClean="0"/>
              <a:t>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A4331-0BF9-9D42-91A5-005B02691A9F}" type="slidenum">
              <a:rPr lang="en-US" smtClean="0"/>
              <a:t>‹#›</a:t>
            </a:fld>
            <a:endParaRPr lang="en-US" dirty="0"/>
          </a:p>
        </p:txBody>
      </p:sp>
    </p:spTree>
    <p:extLst>
      <p:ext uri="{BB962C8B-B14F-4D97-AF65-F5344CB8AC3E}">
        <p14:creationId xmlns:p14="http://schemas.microsoft.com/office/powerpoint/2010/main" val="376591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Erin Calderone from the Kinesiology division, and I wanted to give you a little update on the wellness program. </a:t>
            </a:r>
          </a:p>
        </p:txBody>
      </p:sp>
      <p:sp>
        <p:nvSpPr>
          <p:cNvPr id="4" name="Slide Number Placeholder 3"/>
          <p:cNvSpPr>
            <a:spLocks noGrp="1"/>
          </p:cNvSpPr>
          <p:nvPr>
            <p:ph type="sldNum" sz="quarter" idx="5"/>
          </p:nvPr>
        </p:nvSpPr>
        <p:spPr/>
        <p:txBody>
          <a:bodyPr/>
          <a:lstStyle/>
          <a:p>
            <a:fld id="{049A4331-0BF9-9D42-91A5-005B02691A9F}" type="slidenum">
              <a:rPr lang="en-US" smtClean="0"/>
              <a:t>1</a:t>
            </a:fld>
            <a:endParaRPr lang="en-US"/>
          </a:p>
        </p:txBody>
      </p:sp>
    </p:spTree>
    <p:extLst>
      <p:ext uri="{BB962C8B-B14F-4D97-AF65-F5344CB8AC3E}">
        <p14:creationId xmlns:p14="http://schemas.microsoft.com/office/powerpoint/2010/main" val="49198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 is ADA accessible and you can bring dogs and strollers! I have 2 team captains already. Dr. </a:t>
            </a:r>
            <a:r>
              <a:rPr lang="en-US" dirty="0" err="1"/>
              <a:t>Viar</a:t>
            </a:r>
            <a:r>
              <a:rPr lang="en-US" dirty="0"/>
              <a:t> is in full support and has already made a significant pledge toward our goal!</a:t>
            </a:r>
          </a:p>
        </p:txBody>
      </p:sp>
      <p:sp>
        <p:nvSpPr>
          <p:cNvPr id="4" name="Slide Number Placeholder 3"/>
          <p:cNvSpPr>
            <a:spLocks noGrp="1"/>
          </p:cNvSpPr>
          <p:nvPr>
            <p:ph type="sldNum" sz="quarter" idx="5"/>
          </p:nvPr>
        </p:nvSpPr>
        <p:spPr/>
        <p:txBody>
          <a:bodyPr/>
          <a:lstStyle/>
          <a:p>
            <a:fld id="{049A4331-0BF9-9D42-91A5-005B02691A9F}" type="slidenum">
              <a:rPr lang="en-US" smtClean="0"/>
              <a:t>10</a:t>
            </a:fld>
            <a:endParaRPr lang="en-US" dirty="0"/>
          </a:p>
        </p:txBody>
      </p:sp>
    </p:spTree>
    <p:extLst>
      <p:ext uri="{BB962C8B-B14F-4D97-AF65-F5344CB8AC3E}">
        <p14:creationId xmlns:p14="http://schemas.microsoft.com/office/powerpoint/2010/main" val="59748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questionnaire will go out next week, and this time includes additional questions to assess our perceptions of a wellness-minded culture on campus. Please take about 5-10 minutes to complete it for us</a:t>
            </a:r>
            <a:r>
              <a:rPr lang="en-US"/>
              <a:t>. </a:t>
            </a:r>
            <a:endParaRPr lang="en-US" dirty="0"/>
          </a:p>
        </p:txBody>
      </p:sp>
      <p:sp>
        <p:nvSpPr>
          <p:cNvPr id="4" name="Slide Number Placeholder 3"/>
          <p:cNvSpPr>
            <a:spLocks noGrp="1"/>
          </p:cNvSpPr>
          <p:nvPr>
            <p:ph type="sldNum" sz="quarter" idx="5"/>
          </p:nvPr>
        </p:nvSpPr>
        <p:spPr/>
        <p:txBody>
          <a:bodyPr/>
          <a:lstStyle/>
          <a:p>
            <a:fld id="{049A4331-0BF9-9D42-91A5-005B02691A9F}" type="slidenum">
              <a:rPr lang="en-US" smtClean="0"/>
              <a:t>11</a:t>
            </a:fld>
            <a:endParaRPr lang="en-US" dirty="0"/>
          </a:p>
        </p:txBody>
      </p:sp>
    </p:spTree>
    <p:extLst>
      <p:ext uri="{BB962C8B-B14F-4D97-AF65-F5344CB8AC3E}">
        <p14:creationId xmlns:p14="http://schemas.microsoft.com/office/powerpoint/2010/main" val="220891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program began in 2016 with a large survey to determine needs and interests for wellness programming, and the district responded by awarding a grant for 2 years to get the program started, and then renewing the grant last year to continue through next spring. </a:t>
            </a:r>
          </a:p>
          <a:p>
            <a:r>
              <a:rPr lang="en-US"/>
              <a:t>We follow an evidence-based, 4 step approach: assess, design, implement, reassess, much like we do for our courses. </a:t>
            </a:r>
          </a:p>
        </p:txBody>
      </p:sp>
      <p:sp>
        <p:nvSpPr>
          <p:cNvPr id="4" name="Slide Number Placeholder 3"/>
          <p:cNvSpPr>
            <a:spLocks noGrp="1"/>
          </p:cNvSpPr>
          <p:nvPr>
            <p:ph type="sldNum" sz="quarter" idx="5"/>
          </p:nvPr>
        </p:nvSpPr>
        <p:spPr/>
        <p:txBody>
          <a:bodyPr/>
          <a:lstStyle/>
          <a:p>
            <a:fld id="{049A4331-0BF9-9D42-91A5-005B02691A9F}" type="slidenum">
              <a:rPr lang="en-US" smtClean="0"/>
              <a:t>2</a:t>
            </a:fld>
            <a:endParaRPr lang="en-US"/>
          </a:p>
        </p:txBody>
      </p:sp>
    </p:spTree>
    <p:extLst>
      <p:ext uri="{BB962C8B-B14F-4D97-AF65-F5344CB8AC3E}">
        <p14:creationId xmlns:p14="http://schemas.microsoft.com/office/powerpoint/2010/main" val="12004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studies were quite promising: one done for Pepsi that has been cited several times found that for every $1 invested in wellness, the company earned $4 in return on reduced healthcare costs, improved productivity and reduced absenteeism. </a:t>
            </a:r>
          </a:p>
          <a:p>
            <a:r>
              <a:rPr lang="en-US" dirty="0"/>
              <a:t>According to the American Heart Association: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Employees report better productivity (45%), improved quality of work (36%), fewer sick days (36%), and higher job satisfaction (33%) </a:t>
            </a:r>
            <a:r>
              <a:rPr lang="en-US" sz="1200" i="1" kern="1200" dirty="0">
                <a:solidFill>
                  <a:schemeClr val="tx1"/>
                </a:solidFill>
                <a:effectLst/>
                <a:latin typeface="+mn-lt"/>
                <a:ea typeface="+mn-ea"/>
                <a:cs typeface="+mn-cs"/>
              </a:rPr>
              <a:t>(Nielsen Employee Health Survey 2016)</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Scientific evidence supports that moving toward ideal heart health improves overall health, productivity, quality of life, longevity and reduces healthcare costs. </a:t>
            </a:r>
          </a:p>
          <a:p>
            <a:endParaRPr lang="en-US" sz="1200" kern="1200" dirty="0">
              <a:solidFill>
                <a:schemeClr val="tx1"/>
              </a:solidFill>
              <a:effectLst/>
              <a:latin typeface="+mn-lt"/>
              <a:ea typeface="+mn-ea"/>
              <a:cs typeface="+mn-cs"/>
            </a:endParaRPr>
          </a:p>
          <a:p>
            <a:r>
              <a:rPr lang="en-US" dirty="0"/>
              <a:t>Community colleges are prime locations for wellness programs for a few reasons: most of us are highly invested in our jobs, and we tend to care about the wellness of ourselves, our colleagues and our students. Higher levels of education are also associated with an increased likelihood to engage in healthy behaviors. We are also very connected – I have heard GCC referred to several times as a “family”, and I definitely have experienced that myself in the last 6 years. </a:t>
            </a:r>
          </a:p>
          <a:p>
            <a:r>
              <a:rPr lang="en-US" dirty="0"/>
              <a:t>Successful wellness programs have some things in common: these first are from one particular review on community colleges, and then I added a couple below that I gathered from reading other literature. </a:t>
            </a:r>
          </a:p>
          <a:p>
            <a:pPr lvl="1"/>
            <a:r>
              <a:rPr lang="en-US" dirty="0"/>
              <a:t>Encouragement from leadership (Dr. </a:t>
            </a:r>
            <a:r>
              <a:rPr lang="en-US" dirty="0" err="1"/>
              <a:t>Viar</a:t>
            </a:r>
            <a:r>
              <a:rPr lang="en-US" dirty="0"/>
              <a:t> has been instrumental in helping us set up the wellness program, and fully supportive of its mission)</a:t>
            </a:r>
          </a:p>
          <a:p>
            <a:pPr lvl="1"/>
            <a:r>
              <a:rPr lang="en-US" dirty="0"/>
              <a:t>Dedicated staffing and resources (Thanks to the grant from the district, we have been able to offer a variety of programs at different times of the day, most of which are facilitated by GCC faculty and staff and not outside contractors)</a:t>
            </a:r>
          </a:p>
          <a:p>
            <a:pPr lvl="1"/>
            <a:r>
              <a:rPr lang="en-US" dirty="0"/>
              <a:t>Culture </a:t>
            </a:r>
          </a:p>
          <a:p>
            <a:pPr lvl="1"/>
            <a:r>
              <a:rPr lang="en-US" dirty="0"/>
              <a:t>Incentives/rewards (not punishments)</a:t>
            </a:r>
          </a:p>
          <a:p>
            <a:pPr lvl="1"/>
            <a:r>
              <a:rPr lang="en-US" dirty="0"/>
              <a:t>Regular re-assessment and adaptation to the needs of the business (this happens at the end of every semester. We have also begun working more closely with KP and AHA to utilize their free resources for workplace wellness programs)</a:t>
            </a:r>
          </a:p>
          <a:p>
            <a:pPr lvl="1"/>
            <a:endParaRPr lang="en-US" dirty="0"/>
          </a:p>
          <a:p>
            <a:pPr lvl="1"/>
            <a:r>
              <a:rPr lang="en-US" dirty="0"/>
              <a:t>Regular and effective contact </a:t>
            </a:r>
            <a:r>
              <a:rPr lang="en-US" dirty="0">
                <a:sym typeface="Wingdings" pitchFamily="2" charset="2"/>
              </a:rPr>
              <a:t> (I know DE folks will love this one – but I think it is true not only for our students but also for wellness. Hosting a 1-day blood pressure or cholesterol assessment might help some people but the more consistently we are nudged and encouraged to engage in healthy behaviors, the more likely they will become automatic. You can’t go to the gym once and expect to dramatically improve your fitness, these things take time and consistency! Structured programs also seem to have the biggest impact.)</a:t>
            </a:r>
            <a:endParaRPr lang="en-US" dirty="0"/>
          </a:p>
          <a:p>
            <a:pPr lvl="1"/>
            <a:r>
              <a:rPr lang="en-US" dirty="0"/>
              <a:t>Holistic approach (that takes into account the needs of OUR people, and looks for creative ways to facilitate healthy behaviors both on and off campus. Healthy behaviors tend to have a snowball effect – make positive changes in one area and that spills over to others. The best way to start is just start). </a:t>
            </a:r>
          </a:p>
        </p:txBody>
      </p:sp>
      <p:sp>
        <p:nvSpPr>
          <p:cNvPr id="4" name="Slide Number Placeholder 3"/>
          <p:cNvSpPr>
            <a:spLocks noGrp="1"/>
          </p:cNvSpPr>
          <p:nvPr>
            <p:ph type="sldNum" sz="quarter" idx="5"/>
          </p:nvPr>
        </p:nvSpPr>
        <p:spPr/>
        <p:txBody>
          <a:bodyPr/>
          <a:lstStyle/>
          <a:p>
            <a:fld id="{049A4331-0BF9-9D42-91A5-005B02691A9F}" type="slidenum">
              <a:rPr lang="en-US" smtClean="0"/>
              <a:t>3</a:t>
            </a:fld>
            <a:endParaRPr lang="en-US"/>
          </a:p>
        </p:txBody>
      </p:sp>
    </p:spTree>
    <p:extLst>
      <p:ext uri="{BB962C8B-B14F-4D97-AF65-F5344CB8AC3E}">
        <p14:creationId xmlns:p14="http://schemas.microsoft.com/office/powerpoint/2010/main" val="150070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the short – list of all of the programs that we have offered over the last 2 years. Not all of them have been offered every semester, and if it was determined that the program wasn’t getting a lot of attendance then it was replaced with something else the following semester. </a:t>
            </a:r>
          </a:p>
        </p:txBody>
      </p:sp>
      <p:sp>
        <p:nvSpPr>
          <p:cNvPr id="4" name="Slide Number Placeholder 3"/>
          <p:cNvSpPr>
            <a:spLocks noGrp="1"/>
          </p:cNvSpPr>
          <p:nvPr>
            <p:ph type="sldNum" sz="quarter" idx="5"/>
          </p:nvPr>
        </p:nvSpPr>
        <p:spPr/>
        <p:txBody>
          <a:bodyPr/>
          <a:lstStyle/>
          <a:p>
            <a:fld id="{049A4331-0BF9-9D42-91A5-005B02691A9F}" type="slidenum">
              <a:rPr lang="en-US" smtClean="0"/>
              <a:t>4</a:t>
            </a:fld>
            <a:endParaRPr lang="en-US"/>
          </a:p>
        </p:txBody>
      </p:sp>
    </p:spTree>
    <p:extLst>
      <p:ext uri="{BB962C8B-B14F-4D97-AF65-F5344CB8AC3E}">
        <p14:creationId xmlns:p14="http://schemas.microsoft.com/office/powerpoint/2010/main" val="358058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wellness program is indeed improving our overall wellness, the quantitative data will start to improve over time. In the short term, qualitative data provides more immediate insight into what is working and what isn’t, so we can fine-tune the program to the needs of our college. </a:t>
            </a:r>
          </a:p>
        </p:txBody>
      </p:sp>
      <p:sp>
        <p:nvSpPr>
          <p:cNvPr id="4" name="Slide Number Placeholder 3"/>
          <p:cNvSpPr>
            <a:spLocks noGrp="1"/>
          </p:cNvSpPr>
          <p:nvPr>
            <p:ph type="sldNum" sz="quarter" idx="5"/>
          </p:nvPr>
        </p:nvSpPr>
        <p:spPr/>
        <p:txBody>
          <a:bodyPr/>
          <a:lstStyle/>
          <a:p>
            <a:fld id="{049A4331-0BF9-9D42-91A5-005B02691A9F}" type="slidenum">
              <a:rPr lang="en-US" smtClean="0"/>
              <a:t>5</a:t>
            </a:fld>
            <a:endParaRPr lang="en-US"/>
          </a:p>
        </p:txBody>
      </p:sp>
    </p:spTree>
    <p:extLst>
      <p:ext uri="{BB962C8B-B14F-4D97-AF65-F5344CB8AC3E}">
        <p14:creationId xmlns:p14="http://schemas.microsoft.com/office/powerpoint/2010/main" val="229190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unduplicated totals across all program offerings. Due to the variety of program offerings changing over the course of the last 2 years, the total number of employees who have participated in at least 1 wellness program offering is 343, and average per regular semester is 121 (average short session ~23). </a:t>
            </a:r>
          </a:p>
        </p:txBody>
      </p:sp>
      <p:sp>
        <p:nvSpPr>
          <p:cNvPr id="4" name="Slide Number Placeholder 3"/>
          <p:cNvSpPr>
            <a:spLocks noGrp="1"/>
          </p:cNvSpPr>
          <p:nvPr>
            <p:ph type="sldNum" sz="quarter" idx="5"/>
          </p:nvPr>
        </p:nvSpPr>
        <p:spPr/>
        <p:txBody>
          <a:bodyPr/>
          <a:lstStyle/>
          <a:p>
            <a:fld id="{049A4331-0BF9-9D42-91A5-005B02691A9F}" type="slidenum">
              <a:rPr lang="en-US" smtClean="0"/>
              <a:t>6</a:t>
            </a:fld>
            <a:endParaRPr lang="en-US"/>
          </a:p>
        </p:txBody>
      </p:sp>
    </p:spTree>
    <p:extLst>
      <p:ext uri="{BB962C8B-B14F-4D97-AF65-F5344CB8AC3E}">
        <p14:creationId xmlns:p14="http://schemas.microsoft.com/office/powerpoint/2010/main" val="305898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seem to have a core group of about 30-60 people who participate in multiple programs across several semesters, and almost a dozen wellness champions who have participated in wellness for all 5 semesters it has been offered. I think these folks deserve a t-shirt or something! </a:t>
            </a:r>
          </a:p>
        </p:txBody>
      </p:sp>
      <p:sp>
        <p:nvSpPr>
          <p:cNvPr id="4" name="Slide Number Placeholder 3"/>
          <p:cNvSpPr>
            <a:spLocks noGrp="1"/>
          </p:cNvSpPr>
          <p:nvPr>
            <p:ph type="sldNum" sz="quarter" idx="5"/>
          </p:nvPr>
        </p:nvSpPr>
        <p:spPr/>
        <p:txBody>
          <a:bodyPr/>
          <a:lstStyle/>
          <a:p>
            <a:fld id="{049A4331-0BF9-9D42-91A5-005B02691A9F}" type="slidenum">
              <a:rPr lang="en-US" smtClean="0"/>
              <a:t>7</a:t>
            </a:fld>
            <a:endParaRPr lang="en-US"/>
          </a:p>
        </p:txBody>
      </p:sp>
    </p:spTree>
    <p:extLst>
      <p:ext uri="{BB962C8B-B14F-4D97-AF65-F5344CB8AC3E}">
        <p14:creationId xmlns:p14="http://schemas.microsoft.com/office/powerpoint/2010/main" val="380616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Questionnaires have been sent out at the end of every semester. The most recent one was sent out at the end of Fall 2018, and these are some of the results. I am particularly touched by that last response – something as simple as knowing that your colleagues care about your wellness can spark healthy changes for us individually and across campus culture. </a:t>
            </a:r>
          </a:p>
        </p:txBody>
      </p:sp>
      <p:sp>
        <p:nvSpPr>
          <p:cNvPr id="4" name="Slide Number Placeholder 3"/>
          <p:cNvSpPr>
            <a:spLocks noGrp="1"/>
          </p:cNvSpPr>
          <p:nvPr>
            <p:ph type="sldNum" sz="quarter" idx="5"/>
          </p:nvPr>
        </p:nvSpPr>
        <p:spPr/>
        <p:txBody>
          <a:bodyPr/>
          <a:lstStyle/>
          <a:p>
            <a:fld id="{049A4331-0BF9-9D42-91A5-005B02691A9F}" type="slidenum">
              <a:rPr lang="en-US" smtClean="0"/>
              <a:t>8</a:t>
            </a:fld>
            <a:endParaRPr lang="en-US" dirty="0"/>
          </a:p>
        </p:txBody>
      </p:sp>
    </p:spTree>
    <p:extLst>
      <p:ext uri="{BB962C8B-B14F-4D97-AF65-F5344CB8AC3E}">
        <p14:creationId xmlns:p14="http://schemas.microsoft.com/office/powerpoint/2010/main" val="144381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year and beyond, I believe there are other areas that the wellness program can expand on, especially in working with other entities and programs across campus. Since the wellness program is run in-house, we have the ability to collaborate with our colleagues – work together to find creative strategies to improve our own wellness rather than having a top-down or “intervention” approach that we might have from an outside corporate wellness company. </a:t>
            </a:r>
          </a:p>
        </p:txBody>
      </p:sp>
      <p:sp>
        <p:nvSpPr>
          <p:cNvPr id="4" name="Slide Number Placeholder 3"/>
          <p:cNvSpPr>
            <a:spLocks noGrp="1"/>
          </p:cNvSpPr>
          <p:nvPr>
            <p:ph type="sldNum" sz="quarter" idx="5"/>
          </p:nvPr>
        </p:nvSpPr>
        <p:spPr/>
        <p:txBody>
          <a:bodyPr/>
          <a:lstStyle/>
          <a:p>
            <a:fld id="{049A4331-0BF9-9D42-91A5-005B02691A9F}" type="slidenum">
              <a:rPr lang="en-US" smtClean="0"/>
              <a:t>9</a:t>
            </a:fld>
            <a:endParaRPr lang="en-US" dirty="0"/>
          </a:p>
        </p:txBody>
      </p:sp>
    </p:spTree>
    <p:extLst>
      <p:ext uri="{BB962C8B-B14F-4D97-AF65-F5344CB8AC3E}">
        <p14:creationId xmlns:p14="http://schemas.microsoft.com/office/powerpoint/2010/main" val="384488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5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34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6478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929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209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775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6061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03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74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43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5895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81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87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79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207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69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5939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0F37-5A37-F44D-AA96-EC1CF7BECB08}"/>
              </a:ext>
            </a:extLst>
          </p:cNvPr>
          <p:cNvSpPr>
            <a:spLocks noGrp="1"/>
          </p:cNvSpPr>
          <p:nvPr>
            <p:ph type="ctrTitle"/>
          </p:nvPr>
        </p:nvSpPr>
        <p:spPr/>
        <p:txBody>
          <a:bodyPr/>
          <a:lstStyle/>
          <a:p>
            <a:r>
              <a:rPr lang="en-US" sz="6600" dirty="0"/>
              <a:t>OUR Wellness</a:t>
            </a:r>
          </a:p>
        </p:txBody>
      </p:sp>
      <p:sp>
        <p:nvSpPr>
          <p:cNvPr id="3" name="Subtitle 2">
            <a:extLst>
              <a:ext uri="{FF2B5EF4-FFF2-40B4-BE49-F238E27FC236}">
                <a16:creationId xmlns:a16="http://schemas.microsoft.com/office/drawing/2014/main" id="{8270F2C7-9AAB-274C-A994-64C12BA430E6}"/>
              </a:ext>
            </a:extLst>
          </p:cNvPr>
          <p:cNvSpPr>
            <a:spLocks noGrp="1"/>
          </p:cNvSpPr>
          <p:nvPr>
            <p:ph type="subTitle" idx="1"/>
          </p:nvPr>
        </p:nvSpPr>
        <p:spPr/>
        <p:txBody>
          <a:bodyPr>
            <a:normAutofit/>
          </a:bodyPr>
          <a:lstStyle/>
          <a:p>
            <a:r>
              <a:rPr lang="en-US" sz="2400" dirty="0">
                <a:solidFill>
                  <a:schemeClr val="tx1"/>
                </a:solidFill>
              </a:rPr>
              <a:t>-Erin Calderone </a:t>
            </a:r>
          </a:p>
          <a:p>
            <a:r>
              <a:rPr lang="en-US" sz="2400" dirty="0" err="1">
                <a:solidFill>
                  <a:schemeClr val="tx1"/>
                </a:solidFill>
              </a:rPr>
              <a:t>erinc@glendale.edu</a:t>
            </a:r>
            <a:endParaRPr lang="en-US" sz="2400" dirty="0">
              <a:solidFill>
                <a:schemeClr val="tx1"/>
              </a:solidFill>
            </a:endParaRPr>
          </a:p>
        </p:txBody>
      </p:sp>
    </p:spTree>
    <p:extLst>
      <p:ext uri="{BB962C8B-B14F-4D97-AF65-F5344CB8AC3E}">
        <p14:creationId xmlns:p14="http://schemas.microsoft.com/office/powerpoint/2010/main" val="240815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0B40-BDAC-444F-802C-4F10BACC65BF}"/>
              </a:ext>
            </a:extLst>
          </p:cNvPr>
          <p:cNvSpPr>
            <a:spLocks noGrp="1"/>
          </p:cNvSpPr>
          <p:nvPr>
            <p:ph type="title"/>
          </p:nvPr>
        </p:nvSpPr>
        <p:spPr>
          <a:xfrm>
            <a:off x="677334" y="228276"/>
            <a:ext cx="8596668" cy="1320800"/>
          </a:xfrm>
        </p:spPr>
        <p:txBody>
          <a:bodyPr/>
          <a:lstStyle/>
          <a:p>
            <a:r>
              <a:rPr lang="en-US" dirty="0"/>
              <a:t>Heart Walk</a:t>
            </a:r>
          </a:p>
        </p:txBody>
      </p:sp>
      <p:sp>
        <p:nvSpPr>
          <p:cNvPr id="3" name="Content Placeholder 2">
            <a:extLst>
              <a:ext uri="{FF2B5EF4-FFF2-40B4-BE49-F238E27FC236}">
                <a16:creationId xmlns:a16="http://schemas.microsoft.com/office/drawing/2014/main" id="{EBCB067F-4DCE-7347-8353-F79CB7D83BB7}"/>
              </a:ext>
            </a:extLst>
          </p:cNvPr>
          <p:cNvSpPr>
            <a:spLocks noGrp="1"/>
          </p:cNvSpPr>
          <p:nvPr>
            <p:ph idx="1"/>
          </p:nvPr>
        </p:nvSpPr>
        <p:spPr>
          <a:xfrm>
            <a:off x="424283" y="1011583"/>
            <a:ext cx="9102770" cy="5585790"/>
          </a:xfrm>
        </p:spPr>
        <p:txBody>
          <a:bodyPr>
            <a:normAutofit lnSpcReduction="10000"/>
          </a:bodyPr>
          <a:lstStyle/>
          <a:p>
            <a:r>
              <a:rPr lang="en-US" sz="3200" dirty="0">
                <a:solidFill>
                  <a:schemeClr val="tx1"/>
                </a:solidFill>
              </a:rPr>
              <a:t>American Heart Association Heart Walk </a:t>
            </a:r>
          </a:p>
          <a:p>
            <a:pPr lvl="1"/>
            <a:r>
              <a:rPr lang="en-US" sz="3000" dirty="0">
                <a:solidFill>
                  <a:schemeClr val="tx1"/>
                </a:solidFill>
              </a:rPr>
              <a:t>Saturday September 28</a:t>
            </a:r>
            <a:r>
              <a:rPr lang="en-US" sz="3000" baseline="30000" dirty="0">
                <a:solidFill>
                  <a:schemeClr val="tx1"/>
                </a:solidFill>
              </a:rPr>
              <a:t>th</a:t>
            </a:r>
            <a:r>
              <a:rPr lang="en-US" sz="3000" dirty="0">
                <a:solidFill>
                  <a:schemeClr val="tx1"/>
                </a:solidFill>
              </a:rPr>
              <a:t> </a:t>
            </a:r>
          </a:p>
          <a:p>
            <a:pPr lvl="1"/>
            <a:r>
              <a:rPr lang="en-US" sz="3000" dirty="0">
                <a:solidFill>
                  <a:schemeClr val="tx1"/>
                </a:solidFill>
              </a:rPr>
              <a:t>Rose Bowl in Pasadena </a:t>
            </a:r>
          </a:p>
          <a:p>
            <a:pPr lvl="1"/>
            <a:r>
              <a:rPr lang="en-US" sz="3000" dirty="0">
                <a:solidFill>
                  <a:schemeClr val="tx1"/>
                </a:solidFill>
              </a:rPr>
              <a:t>5K walk (3 miles) to benefit the AHA</a:t>
            </a:r>
          </a:p>
          <a:p>
            <a:pPr marL="0" indent="0">
              <a:buNone/>
            </a:pPr>
            <a:r>
              <a:rPr lang="en-US" sz="3200" dirty="0">
                <a:solidFill>
                  <a:schemeClr val="tx1"/>
                </a:solidFill>
              </a:rPr>
              <a:t>Goals:</a:t>
            </a:r>
          </a:p>
          <a:p>
            <a:pPr lvl="1"/>
            <a:r>
              <a:rPr lang="en-US" sz="3200" dirty="0">
                <a:solidFill>
                  <a:schemeClr val="tx1"/>
                </a:solidFill>
              </a:rPr>
              <a:t>6 teams of 10 each</a:t>
            </a:r>
          </a:p>
          <a:p>
            <a:pPr lvl="2"/>
            <a:r>
              <a:rPr lang="en-US" sz="3000" dirty="0">
                <a:solidFill>
                  <a:schemeClr val="tx1"/>
                </a:solidFill>
              </a:rPr>
              <a:t>Employees, family members, students… everyone can participate! </a:t>
            </a:r>
          </a:p>
          <a:p>
            <a:pPr lvl="1"/>
            <a:r>
              <a:rPr lang="en-US" sz="3200" dirty="0">
                <a:solidFill>
                  <a:schemeClr val="tx1"/>
                </a:solidFill>
              </a:rPr>
              <a:t>Raise $10,000 (no minimum to participate)</a:t>
            </a:r>
          </a:p>
          <a:p>
            <a:pPr lvl="1"/>
            <a:r>
              <a:rPr lang="en-US" sz="3200" dirty="0">
                <a:solidFill>
                  <a:schemeClr val="tx1"/>
                </a:solidFill>
              </a:rPr>
              <a:t>Do our own training walks over the summer! </a:t>
            </a:r>
          </a:p>
          <a:p>
            <a:pPr lvl="1"/>
            <a:endParaRPr lang="en-US" sz="3200" dirty="0">
              <a:solidFill>
                <a:schemeClr val="tx1"/>
              </a:solidFill>
            </a:endParaRPr>
          </a:p>
          <a:p>
            <a:pPr marL="457200" lvl="1" indent="0">
              <a:buNone/>
            </a:pPr>
            <a:endParaRPr lang="en-US" sz="3200" dirty="0">
              <a:solidFill>
                <a:schemeClr val="tx1"/>
              </a:solidFill>
            </a:endParaRPr>
          </a:p>
          <a:p>
            <a:pPr lvl="1"/>
            <a:endParaRPr lang="en-US" sz="3200" dirty="0">
              <a:solidFill>
                <a:schemeClr val="tx1"/>
              </a:solidFill>
            </a:endParaRPr>
          </a:p>
          <a:p>
            <a:pPr lvl="1"/>
            <a:endParaRPr lang="en-US" dirty="0">
              <a:solidFill>
                <a:schemeClr val="tx1"/>
              </a:solidFill>
            </a:endParaRPr>
          </a:p>
        </p:txBody>
      </p:sp>
      <p:pic>
        <p:nvPicPr>
          <p:cNvPr id="5" name="Picture 4">
            <a:extLst>
              <a:ext uri="{FF2B5EF4-FFF2-40B4-BE49-F238E27FC236}">
                <a16:creationId xmlns:a16="http://schemas.microsoft.com/office/drawing/2014/main" id="{32F993AB-F7FC-FC4F-8970-BEF6475EBD21}"/>
              </a:ext>
            </a:extLst>
          </p:cNvPr>
          <p:cNvPicPr>
            <a:picLocks noChangeAspect="1"/>
          </p:cNvPicPr>
          <p:nvPr/>
        </p:nvPicPr>
        <p:blipFill>
          <a:blip r:embed="rId3"/>
          <a:stretch>
            <a:fillRect/>
          </a:stretch>
        </p:blipFill>
        <p:spPr>
          <a:xfrm>
            <a:off x="8613914" y="2086568"/>
            <a:ext cx="3578086" cy="2178423"/>
          </a:xfrm>
          <a:prstGeom prst="rect">
            <a:avLst/>
          </a:prstGeom>
        </p:spPr>
      </p:pic>
    </p:spTree>
    <p:extLst>
      <p:ext uri="{BB962C8B-B14F-4D97-AF65-F5344CB8AC3E}">
        <p14:creationId xmlns:p14="http://schemas.microsoft.com/office/powerpoint/2010/main" val="79050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B07F-D414-5F4B-B059-051DED25FCE9}"/>
              </a:ext>
            </a:extLst>
          </p:cNvPr>
          <p:cNvSpPr>
            <a:spLocks noGrp="1"/>
          </p:cNvSpPr>
          <p:nvPr>
            <p:ph type="title"/>
          </p:nvPr>
        </p:nvSpPr>
        <p:spPr>
          <a:xfrm>
            <a:off x="677334" y="311426"/>
            <a:ext cx="8596668" cy="706582"/>
          </a:xfrm>
        </p:spPr>
        <p:txBody>
          <a:bodyPr/>
          <a:lstStyle/>
          <a:p>
            <a:r>
              <a:rPr lang="en-US" dirty="0"/>
              <a:t>New Questionnaire </a:t>
            </a:r>
          </a:p>
        </p:txBody>
      </p:sp>
      <p:sp>
        <p:nvSpPr>
          <p:cNvPr id="3" name="Content Placeholder 2">
            <a:extLst>
              <a:ext uri="{FF2B5EF4-FFF2-40B4-BE49-F238E27FC236}">
                <a16:creationId xmlns:a16="http://schemas.microsoft.com/office/drawing/2014/main" id="{14296887-AE65-4F44-83DE-F3F4AD798A5F}"/>
              </a:ext>
            </a:extLst>
          </p:cNvPr>
          <p:cNvSpPr>
            <a:spLocks noGrp="1"/>
          </p:cNvSpPr>
          <p:nvPr>
            <p:ph idx="1"/>
          </p:nvPr>
        </p:nvSpPr>
        <p:spPr>
          <a:xfrm>
            <a:off x="677334" y="1607127"/>
            <a:ext cx="8596668" cy="4434235"/>
          </a:xfrm>
        </p:spPr>
        <p:txBody>
          <a:bodyPr>
            <a:normAutofit/>
          </a:bodyPr>
          <a:lstStyle/>
          <a:p>
            <a:r>
              <a:rPr lang="en-US" sz="3200">
                <a:solidFill>
                  <a:schemeClr val="tx1"/>
                </a:solidFill>
              </a:rPr>
              <a:t>2 new questions to </a:t>
            </a:r>
            <a:r>
              <a:rPr lang="en-US" sz="3200" dirty="0">
                <a:solidFill>
                  <a:schemeClr val="tx1"/>
                </a:solidFill>
              </a:rPr>
              <a:t>assess perceptions of “wellness culture” on campus</a:t>
            </a:r>
          </a:p>
          <a:p>
            <a:r>
              <a:rPr lang="en-US" sz="3200" dirty="0">
                <a:solidFill>
                  <a:schemeClr val="tx1"/>
                </a:solidFill>
              </a:rPr>
              <a:t>Link will go out next week</a:t>
            </a:r>
          </a:p>
          <a:p>
            <a:r>
              <a:rPr lang="en-US" sz="3200" dirty="0">
                <a:solidFill>
                  <a:schemeClr val="tx1"/>
                </a:solidFill>
              </a:rPr>
              <a:t>Please take it! </a:t>
            </a:r>
            <a:r>
              <a:rPr lang="en-US" sz="3200" dirty="0">
                <a:solidFill>
                  <a:schemeClr val="tx1"/>
                </a:solidFill>
                <a:sym typeface="Wingdings" pitchFamily="2" charset="2"/>
              </a:rPr>
              <a:t> </a:t>
            </a:r>
          </a:p>
          <a:p>
            <a:endParaRPr lang="en-US" sz="3200" dirty="0">
              <a:solidFill>
                <a:schemeClr val="tx1"/>
              </a:solidFill>
              <a:sym typeface="Wingdings" pitchFamily="2" charset="2"/>
            </a:endParaRPr>
          </a:p>
          <a:p>
            <a:pPr marL="0" indent="0" algn="ctr">
              <a:buNone/>
            </a:pPr>
            <a:r>
              <a:rPr lang="en-US" sz="4000" i="1" dirty="0">
                <a:solidFill>
                  <a:schemeClr val="tx1"/>
                </a:solidFill>
                <a:sym typeface="Wingdings" pitchFamily="2" charset="2"/>
              </a:rPr>
              <a:t>Thank-you! </a:t>
            </a:r>
          </a:p>
        </p:txBody>
      </p:sp>
    </p:spTree>
    <p:extLst>
      <p:ext uri="{BB962C8B-B14F-4D97-AF65-F5344CB8AC3E}">
        <p14:creationId xmlns:p14="http://schemas.microsoft.com/office/powerpoint/2010/main" val="401120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54B3-306B-E94E-BF20-F6485B2F1B06}"/>
              </a:ext>
            </a:extLst>
          </p:cNvPr>
          <p:cNvSpPr>
            <a:spLocks noGrp="1"/>
          </p:cNvSpPr>
          <p:nvPr>
            <p:ph type="title"/>
          </p:nvPr>
        </p:nvSpPr>
        <p:spPr/>
        <p:txBody>
          <a:bodyPr/>
          <a:lstStyle/>
          <a:p>
            <a:r>
              <a:rPr lang="en-US"/>
              <a:t>The Wellness Program </a:t>
            </a:r>
          </a:p>
        </p:txBody>
      </p:sp>
      <p:sp>
        <p:nvSpPr>
          <p:cNvPr id="3" name="Content Placeholder 2">
            <a:extLst>
              <a:ext uri="{FF2B5EF4-FFF2-40B4-BE49-F238E27FC236}">
                <a16:creationId xmlns:a16="http://schemas.microsoft.com/office/drawing/2014/main" id="{39C88AF7-1854-954B-A049-CC340789F145}"/>
              </a:ext>
            </a:extLst>
          </p:cNvPr>
          <p:cNvSpPr>
            <a:spLocks noGrp="1"/>
          </p:cNvSpPr>
          <p:nvPr>
            <p:ph idx="1"/>
          </p:nvPr>
        </p:nvSpPr>
        <p:spPr>
          <a:xfrm>
            <a:off x="540327" y="1440873"/>
            <a:ext cx="8733675" cy="4600489"/>
          </a:xfrm>
        </p:spPr>
        <p:txBody>
          <a:bodyPr/>
          <a:lstStyle/>
          <a:p>
            <a:pPr marL="0" indent="0" algn="ctr">
              <a:buNone/>
            </a:pPr>
            <a:r>
              <a:rPr lang="en-US" sz="2800" b="1">
                <a:solidFill>
                  <a:schemeClr val="tx1"/>
                </a:solidFill>
              </a:rPr>
              <a:t>OUR Wellness Program is a project designed to help improve the health and overall well-being of all employees at Glendale Community College. </a:t>
            </a:r>
          </a:p>
          <a:p>
            <a:pPr marL="0" indent="0" algn="ctr">
              <a:buNone/>
            </a:pPr>
            <a:r>
              <a:rPr lang="en-US" sz="2800">
                <a:solidFill>
                  <a:schemeClr val="tx1"/>
                </a:solidFill>
              </a:rPr>
              <a:t>Underlying theme: </a:t>
            </a:r>
          </a:p>
          <a:p>
            <a:pPr marL="0" indent="0" algn="ctr">
              <a:buNone/>
            </a:pPr>
            <a:r>
              <a:rPr lang="en-US" sz="2800" i="1">
                <a:solidFill>
                  <a:schemeClr val="tx1"/>
                </a:solidFill>
              </a:rPr>
              <a:t>create a culture of wellness across campus! </a:t>
            </a:r>
          </a:p>
          <a:p>
            <a:endParaRPr lang="en-US">
              <a:solidFill>
                <a:schemeClr val="tx1"/>
              </a:solidFill>
            </a:endParaRPr>
          </a:p>
          <a:p>
            <a:endParaRPr lang="en-US">
              <a:solidFill>
                <a:schemeClr val="tx1"/>
              </a:solidFill>
            </a:endParaRPr>
          </a:p>
          <a:p>
            <a:r>
              <a:rPr lang="en-US">
                <a:solidFill>
                  <a:schemeClr val="tx1"/>
                </a:solidFill>
              </a:rPr>
              <a:t>Supervised by Health/Benefits Committee</a:t>
            </a:r>
          </a:p>
          <a:p>
            <a:r>
              <a:rPr lang="en-US">
                <a:solidFill>
                  <a:schemeClr val="tx1"/>
                </a:solidFill>
              </a:rPr>
              <a:t>Began (officially) Spring 2017 </a:t>
            </a:r>
          </a:p>
          <a:p>
            <a:r>
              <a:rPr lang="en-US">
                <a:solidFill>
                  <a:schemeClr val="tx1"/>
                </a:solidFill>
              </a:rPr>
              <a:t>Assess, Design, Implement, Reassess </a:t>
            </a:r>
          </a:p>
          <a:p>
            <a:endParaRPr lang="en-US">
              <a:solidFill>
                <a:schemeClr val="tx1"/>
              </a:solidFill>
            </a:endParaRPr>
          </a:p>
        </p:txBody>
      </p:sp>
    </p:spTree>
    <p:extLst>
      <p:ext uri="{BB962C8B-B14F-4D97-AF65-F5344CB8AC3E}">
        <p14:creationId xmlns:p14="http://schemas.microsoft.com/office/powerpoint/2010/main" val="373671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D083-AB05-064C-A22C-519F245693AF}"/>
              </a:ext>
            </a:extLst>
          </p:cNvPr>
          <p:cNvSpPr>
            <a:spLocks noGrp="1"/>
          </p:cNvSpPr>
          <p:nvPr>
            <p:ph type="title"/>
          </p:nvPr>
        </p:nvSpPr>
        <p:spPr>
          <a:xfrm>
            <a:off x="677334" y="304800"/>
            <a:ext cx="8596668" cy="692727"/>
          </a:xfrm>
        </p:spPr>
        <p:txBody>
          <a:bodyPr/>
          <a:lstStyle/>
          <a:p>
            <a:r>
              <a:rPr lang="en-US"/>
              <a:t>Lit review says… </a:t>
            </a:r>
          </a:p>
        </p:txBody>
      </p:sp>
      <p:sp>
        <p:nvSpPr>
          <p:cNvPr id="3" name="Content Placeholder 2">
            <a:extLst>
              <a:ext uri="{FF2B5EF4-FFF2-40B4-BE49-F238E27FC236}">
                <a16:creationId xmlns:a16="http://schemas.microsoft.com/office/drawing/2014/main" id="{313759D4-1ABE-6D43-8CBD-16C7006AD84A}"/>
              </a:ext>
            </a:extLst>
          </p:cNvPr>
          <p:cNvSpPr>
            <a:spLocks noGrp="1"/>
          </p:cNvSpPr>
          <p:nvPr>
            <p:ph idx="1"/>
          </p:nvPr>
        </p:nvSpPr>
        <p:spPr>
          <a:xfrm>
            <a:off x="677334" y="997527"/>
            <a:ext cx="8596668" cy="5569528"/>
          </a:xfrm>
        </p:spPr>
        <p:txBody>
          <a:bodyPr>
            <a:normAutofit lnSpcReduction="10000"/>
          </a:bodyPr>
          <a:lstStyle/>
          <a:p>
            <a:r>
              <a:rPr lang="en-US" sz="2000">
                <a:solidFill>
                  <a:schemeClr val="tx1"/>
                </a:solidFill>
              </a:rPr>
              <a:t>Wellness programs for large companies have produced equivocal results</a:t>
            </a:r>
          </a:p>
          <a:p>
            <a:r>
              <a:rPr lang="en-US" sz="2000">
                <a:solidFill>
                  <a:schemeClr val="tx1"/>
                </a:solidFill>
              </a:rPr>
              <a:t>Community colleges seem to be a prime workplace for a wellness program</a:t>
            </a:r>
          </a:p>
          <a:p>
            <a:r>
              <a:rPr lang="en-US" sz="2000">
                <a:solidFill>
                  <a:schemeClr val="tx1"/>
                </a:solidFill>
              </a:rPr>
              <a:t>Successful wellness programs have some things in common:</a:t>
            </a:r>
          </a:p>
          <a:p>
            <a:pPr marL="914400" lvl="1" indent="-457200">
              <a:buFont typeface="+mj-lt"/>
              <a:buAutoNum type="arabicPeriod"/>
            </a:pPr>
            <a:r>
              <a:rPr lang="en-US" sz="2000">
                <a:solidFill>
                  <a:schemeClr val="tx1"/>
                </a:solidFill>
              </a:rPr>
              <a:t>Encouragement from leadership</a:t>
            </a:r>
          </a:p>
          <a:p>
            <a:pPr marL="914400" lvl="1" indent="-457200">
              <a:buFont typeface="+mj-lt"/>
              <a:buAutoNum type="arabicPeriod"/>
            </a:pPr>
            <a:r>
              <a:rPr lang="en-US" sz="2000">
                <a:solidFill>
                  <a:schemeClr val="tx1"/>
                </a:solidFill>
              </a:rPr>
              <a:t>Dedicated staffing and resources</a:t>
            </a:r>
          </a:p>
          <a:p>
            <a:pPr marL="914400" lvl="1" indent="-457200">
              <a:buFont typeface="+mj-lt"/>
              <a:buAutoNum type="arabicPeriod"/>
            </a:pPr>
            <a:r>
              <a:rPr lang="en-US" sz="2000">
                <a:solidFill>
                  <a:schemeClr val="tx1"/>
                </a:solidFill>
              </a:rPr>
              <a:t>Culture </a:t>
            </a:r>
          </a:p>
          <a:p>
            <a:pPr marL="914400" lvl="1" indent="-457200">
              <a:buFont typeface="+mj-lt"/>
              <a:buAutoNum type="arabicPeriod"/>
            </a:pPr>
            <a:r>
              <a:rPr lang="en-US" sz="2000">
                <a:solidFill>
                  <a:schemeClr val="tx1"/>
                </a:solidFill>
              </a:rPr>
              <a:t>Incentives/rewards (not punishments)</a:t>
            </a:r>
          </a:p>
          <a:p>
            <a:pPr marL="914400" lvl="1" indent="-457200">
              <a:buFont typeface="+mj-lt"/>
              <a:buAutoNum type="arabicPeriod"/>
            </a:pPr>
            <a:r>
              <a:rPr lang="en-US" sz="2000">
                <a:solidFill>
                  <a:schemeClr val="tx1"/>
                </a:solidFill>
              </a:rPr>
              <a:t>Regular re-assessment and adaptation to the needs of the business</a:t>
            </a:r>
          </a:p>
          <a:p>
            <a:pPr marL="0" indent="0">
              <a:buNone/>
            </a:pPr>
            <a:r>
              <a:rPr lang="en-US" sz="2200" i="1">
                <a:solidFill>
                  <a:schemeClr val="tx1"/>
                </a:solidFill>
              </a:rPr>
              <a:t>Personal experience also supports</a:t>
            </a:r>
          </a:p>
          <a:p>
            <a:pPr lvl="1"/>
            <a:r>
              <a:rPr lang="en-US" sz="2000">
                <a:solidFill>
                  <a:schemeClr val="tx1"/>
                </a:solidFill>
              </a:rPr>
              <a:t>Regular and effective contact </a:t>
            </a:r>
            <a:r>
              <a:rPr lang="en-US" sz="2000">
                <a:solidFill>
                  <a:schemeClr val="tx1"/>
                </a:solidFill>
                <a:sym typeface="Wingdings" pitchFamily="2" charset="2"/>
              </a:rPr>
              <a:t> </a:t>
            </a:r>
            <a:endParaRPr lang="en-US" sz="2000">
              <a:solidFill>
                <a:schemeClr val="tx1"/>
              </a:solidFill>
            </a:endParaRPr>
          </a:p>
          <a:p>
            <a:pPr lvl="1"/>
            <a:r>
              <a:rPr lang="en-US" sz="2000">
                <a:solidFill>
                  <a:schemeClr val="tx1"/>
                </a:solidFill>
              </a:rPr>
              <a:t>Holistic approach</a:t>
            </a:r>
          </a:p>
          <a:p>
            <a:pPr lvl="1"/>
            <a:endParaRPr lang="en-US">
              <a:solidFill>
                <a:schemeClr val="tx1"/>
              </a:solidFill>
            </a:endParaRPr>
          </a:p>
        </p:txBody>
      </p:sp>
      <p:pic>
        <p:nvPicPr>
          <p:cNvPr id="5" name="Picture 4">
            <a:extLst>
              <a:ext uri="{FF2B5EF4-FFF2-40B4-BE49-F238E27FC236}">
                <a16:creationId xmlns:a16="http://schemas.microsoft.com/office/drawing/2014/main" id="{5CDFB7A5-7C26-5A41-B9C1-D194127C24E8}"/>
              </a:ext>
            </a:extLst>
          </p:cNvPr>
          <p:cNvPicPr>
            <a:picLocks noChangeAspect="1"/>
          </p:cNvPicPr>
          <p:nvPr/>
        </p:nvPicPr>
        <p:blipFill>
          <a:blip r:embed="rId3"/>
          <a:stretch>
            <a:fillRect/>
          </a:stretch>
        </p:blipFill>
        <p:spPr>
          <a:xfrm>
            <a:off x="8404705" y="1690254"/>
            <a:ext cx="4161582" cy="5569529"/>
          </a:xfrm>
          <a:prstGeom prst="rect">
            <a:avLst/>
          </a:prstGeom>
        </p:spPr>
      </p:pic>
    </p:spTree>
    <p:extLst>
      <p:ext uri="{BB962C8B-B14F-4D97-AF65-F5344CB8AC3E}">
        <p14:creationId xmlns:p14="http://schemas.microsoft.com/office/powerpoint/2010/main" val="68022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8BB0-4FB7-024D-8606-4A6C6B0E7A25}"/>
              </a:ext>
            </a:extLst>
          </p:cNvPr>
          <p:cNvSpPr>
            <a:spLocks noGrp="1"/>
          </p:cNvSpPr>
          <p:nvPr>
            <p:ph type="title"/>
          </p:nvPr>
        </p:nvSpPr>
        <p:spPr>
          <a:xfrm>
            <a:off x="677334" y="609600"/>
            <a:ext cx="8596668" cy="623455"/>
          </a:xfrm>
        </p:spPr>
        <p:txBody>
          <a:bodyPr>
            <a:normAutofit fontScale="90000"/>
          </a:bodyPr>
          <a:lstStyle/>
          <a:p>
            <a:r>
              <a:rPr lang="en-US"/>
              <a:t>Wellness Program Offerings</a:t>
            </a:r>
          </a:p>
        </p:txBody>
      </p:sp>
      <p:sp>
        <p:nvSpPr>
          <p:cNvPr id="3" name="Content Placeholder 2">
            <a:extLst>
              <a:ext uri="{FF2B5EF4-FFF2-40B4-BE49-F238E27FC236}">
                <a16:creationId xmlns:a16="http://schemas.microsoft.com/office/drawing/2014/main" id="{1DE3C068-9880-7A44-8B4C-F8DAFB46F038}"/>
              </a:ext>
            </a:extLst>
          </p:cNvPr>
          <p:cNvSpPr>
            <a:spLocks noGrp="1"/>
          </p:cNvSpPr>
          <p:nvPr>
            <p:ph idx="1"/>
          </p:nvPr>
        </p:nvSpPr>
        <p:spPr>
          <a:xfrm>
            <a:off x="526473" y="1233055"/>
            <a:ext cx="8747529" cy="4808307"/>
          </a:xfrm>
        </p:spPr>
        <p:txBody>
          <a:bodyPr>
            <a:normAutofit lnSpcReduction="10000"/>
          </a:bodyPr>
          <a:lstStyle/>
          <a:p>
            <a:r>
              <a:rPr lang="en-US" b="1">
                <a:solidFill>
                  <a:schemeClr val="tx1"/>
                </a:solidFill>
              </a:rPr>
              <a:t>Fitness Center hours (dedicated to staff and faculty)</a:t>
            </a:r>
          </a:p>
          <a:p>
            <a:r>
              <a:rPr lang="en-US" b="1">
                <a:solidFill>
                  <a:schemeClr val="tx1"/>
                </a:solidFill>
              </a:rPr>
              <a:t>SPIN</a:t>
            </a:r>
          </a:p>
          <a:p>
            <a:r>
              <a:rPr lang="en-US" b="1">
                <a:solidFill>
                  <a:schemeClr val="tx1"/>
                </a:solidFill>
              </a:rPr>
              <a:t>Zumba</a:t>
            </a:r>
          </a:p>
          <a:p>
            <a:r>
              <a:rPr lang="en-US" b="1">
                <a:solidFill>
                  <a:schemeClr val="tx1"/>
                </a:solidFill>
              </a:rPr>
              <a:t>Lectures (weight management, yoga, vocal care, desk posture, health coaching/apps etc.)</a:t>
            </a:r>
          </a:p>
          <a:p>
            <a:r>
              <a:rPr lang="en-US" b="1">
                <a:solidFill>
                  <a:schemeClr val="tx1"/>
                </a:solidFill>
              </a:rPr>
              <a:t>Cooking class</a:t>
            </a:r>
          </a:p>
          <a:p>
            <a:r>
              <a:rPr lang="en-US" b="1">
                <a:solidFill>
                  <a:schemeClr val="tx1"/>
                </a:solidFill>
              </a:rPr>
              <a:t>”Bootcamp” circuit training</a:t>
            </a:r>
          </a:p>
          <a:p>
            <a:r>
              <a:rPr lang="en-US" b="1">
                <a:solidFill>
                  <a:schemeClr val="tx1"/>
                </a:solidFill>
              </a:rPr>
              <a:t>Activity challenge</a:t>
            </a:r>
          </a:p>
          <a:p>
            <a:r>
              <a:rPr lang="en-US" b="1">
                <a:solidFill>
                  <a:schemeClr val="tx1"/>
                </a:solidFill>
              </a:rPr>
              <a:t>Email campaign (Finding Balance)</a:t>
            </a:r>
          </a:p>
          <a:p>
            <a:r>
              <a:rPr lang="en-US" b="1">
                <a:solidFill>
                  <a:schemeClr val="tx1"/>
                </a:solidFill>
              </a:rPr>
              <a:t>Chair massage </a:t>
            </a:r>
          </a:p>
          <a:p>
            <a:r>
              <a:rPr lang="en-US" b="1">
                <a:solidFill>
                  <a:schemeClr val="tx1"/>
                </a:solidFill>
              </a:rPr>
              <a:t>Webpage (additional resources)</a:t>
            </a:r>
          </a:p>
          <a:p>
            <a:r>
              <a:rPr lang="en-US" b="1">
                <a:solidFill>
                  <a:schemeClr val="tx1"/>
                </a:solidFill>
              </a:rPr>
              <a:t>Chaparral articles</a:t>
            </a:r>
          </a:p>
          <a:p>
            <a:r>
              <a:rPr lang="en-US" b="1">
                <a:solidFill>
                  <a:schemeClr val="tx1"/>
                </a:solidFill>
              </a:rPr>
              <a:t>Cross-promotion (Planetarium, health center, cafeteria etc.)</a:t>
            </a:r>
          </a:p>
        </p:txBody>
      </p:sp>
    </p:spTree>
    <p:extLst>
      <p:ext uri="{BB962C8B-B14F-4D97-AF65-F5344CB8AC3E}">
        <p14:creationId xmlns:p14="http://schemas.microsoft.com/office/powerpoint/2010/main" val="33268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9357-33C1-F540-9239-EDAE2C9D9A1C}"/>
              </a:ext>
            </a:extLst>
          </p:cNvPr>
          <p:cNvSpPr>
            <a:spLocks noGrp="1"/>
          </p:cNvSpPr>
          <p:nvPr>
            <p:ph type="title"/>
          </p:nvPr>
        </p:nvSpPr>
        <p:spPr>
          <a:xfrm>
            <a:off x="677334" y="609600"/>
            <a:ext cx="8596668" cy="743211"/>
          </a:xfrm>
        </p:spPr>
        <p:txBody>
          <a:bodyPr/>
          <a:lstStyle/>
          <a:p>
            <a:r>
              <a:rPr lang="en-US"/>
              <a:t>How do we measure success? </a:t>
            </a:r>
          </a:p>
        </p:txBody>
      </p:sp>
      <p:sp>
        <p:nvSpPr>
          <p:cNvPr id="3" name="Content Placeholder 2">
            <a:extLst>
              <a:ext uri="{FF2B5EF4-FFF2-40B4-BE49-F238E27FC236}">
                <a16:creationId xmlns:a16="http://schemas.microsoft.com/office/drawing/2014/main" id="{DA0CC1EB-9798-D64B-8D9D-73948968BD46}"/>
              </a:ext>
            </a:extLst>
          </p:cNvPr>
          <p:cNvSpPr>
            <a:spLocks noGrp="1"/>
          </p:cNvSpPr>
          <p:nvPr>
            <p:ph sz="half" idx="1"/>
          </p:nvPr>
        </p:nvSpPr>
        <p:spPr/>
        <p:txBody>
          <a:bodyPr>
            <a:normAutofit lnSpcReduction="10000"/>
          </a:bodyPr>
          <a:lstStyle/>
          <a:p>
            <a:r>
              <a:rPr lang="en-US">
                <a:solidFill>
                  <a:schemeClr val="tx1"/>
                </a:solidFill>
              </a:rPr>
              <a:t>Healthcare costs?</a:t>
            </a:r>
          </a:p>
          <a:p>
            <a:r>
              <a:rPr lang="en-US">
                <a:solidFill>
                  <a:schemeClr val="tx1"/>
                </a:solidFill>
              </a:rPr>
              <a:t>Biometric data? </a:t>
            </a:r>
          </a:p>
          <a:p>
            <a:r>
              <a:rPr lang="en-US">
                <a:solidFill>
                  <a:schemeClr val="tx1"/>
                </a:solidFill>
              </a:rPr>
              <a:t>Sick days/productivity?</a:t>
            </a:r>
          </a:p>
          <a:p>
            <a:pPr marL="0" indent="0">
              <a:buNone/>
            </a:pPr>
            <a:endParaRPr lang="en-US">
              <a:solidFill>
                <a:schemeClr val="tx1"/>
              </a:solidFill>
            </a:endParaRPr>
          </a:p>
          <a:p>
            <a:pPr>
              <a:buFont typeface="Arial" panose="020B0604020202020204" pitchFamily="34" charset="0"/>
              <a:buChar char="•"/>
            </a:pPr>
            <a:r>
              <a:rPr lang="en-US" i="1">
                <a:solidFill>
                  <a:schemeClr val="tx1"/>
                </a:solidFill>
              </a:rPr>
              <a:t>Difficult to measure</a:t>
            </a:r>
          </a:p>
          <a:p>
            <a:pPr>
              <a:buFont typeface="Arial" panose="020B0604020202020204" pitchFamily="34" charset="0"/>
              <a:buChar char="•"/>
            </a:pPr>
            <a:r>
              <a:rPr lang="en-US" i="1">
                <a:solidFill>
                  <a:schemeClr val="tx1"/>
                </a:solidFill>
              </a:rPr>
              <a:t>May invade privacy/deter participation</a:t>
            </a:r>
          </a:p>
          <a:p>
            <a:pPr>
              <a:buFont typeface="Arial" panose="020B0604020202020204" pitchFamily="34" charset="0"/>
              <a:buChar char="•"/>
            </a:pPr>
            <a:r>
              <a:rPr lang="en-US" i="1">
                <a:solidFill>
                  <a:schemeClr val="tx1"/>
                </a:solidFill>
              </a:rPr>
              <a:t>May not be directly correlated with wellness program</a:t>
            </a:r>
          </a:p>
          <a:p>
            <a:pPr>
              <a:buFont typeface="Arial" panose="020B0604020202020204" pitchFamily="34" charset="0"/>
              <a:buChar char="•"/>
            </a:pPr>
            <a:r>
              <a:rPr lang="en-US" i="1">
                <a:solidFill>
                  <a:schemeClr val="tx1"/>
                </a:solidFill>
              </a:rPr>
              <a:t>May take several years to see correlation</a:t>
            </a:r>
          </a:p>
          <a:p>
            <a:pPr marL="0" indent="0">
              <a:buNone/>
            </a:pPr>
            <a:endParaRPr lang="en-US" i="1">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
        <p:nvSpPr>
          <p:cNvPr id="4" name="Content Placeholder 3">
            <a:extLst>
              <a:ext uri="{FF2B5EF4-FFF2-40B4-BE49-F238E27FC236}">
                <a16:creationId xmlns:a16="http://schemas.microsoft.com/office/drawing/2014/main" id="{3E166616-0F37-D84D-AB63-A4112BD51A94}"/>
              </a:ext>
            </a:extLst>
          </p:cNvPr>
          <p:cNvSpPr>
            <a:spLocks noGrp="1"/>
          </p:cNvSpPr>
          <p:nvPr>
            <p:ph sz="half" idx="2"/>
          </p:nvPr>
        </p:nvSpPr>
        <p:spPr/>
        <p:txBody>
          <a:bodyPr>
            <a:normAutofit lnSpcReduction="10000"/>
          </a:bodyPr>
          <a:lstStyle/>
          <a:p>
            <a:r>
              <a:rPr lang="en-US">
                <a:solidFill>
                  <a:schemeClr val="tx1"/>
                </a:solidFill>
              </a:rPr>
              <a:t>Participation </a:t>
            </a:r>
          </a:p>
          <a:p>
            <a:r>
              <a:rPr lang="en-US">
                <a:solidFill>
                  <a:schemeClr val="tx1"/>
                </a:solidFill>
              </a:rPr>
              <a:t>Adherence</a:t>
            </a:r>
          </a:p>
          <a:p>
            <a:r>
              <a:rPr lang="en-US">
                <a:solidFill>
                  <a:schemeClr val="tx1"/>
                </a:solidFill>
              </a:rPr>
              <a:t>Feedback </a:t>
            </a:r>
          </a:p>
          <a:p>
            <a:r>
              <a:rPr lang="en-US">
                <a:solidFill>
                  <a:schemeClr val="tx1"/>
                </a:solidFill>
              </a:rPr>
              <a:t>Culture assessment</a:t>
            </a:r>
          </a:p>
          <a:p>
            <a:endParaRPr lang="en-US">
              <a:solidFill>
                <a:schemeClr val="tx1"/>
              </a:solidFill>
            </a:endParaRPr>
          </a:p>
          <a:p>
            <a:pPr>
              <a:buFont typeface="Arial" panose="020B0604020202020204" pitchFamily="34" charset="0"/>
              <a:buChar char="•"/>
            </a:pPr>
            <a:r>
              <a:rPr lang="en-US" i="1">
                <a:solidFill>
                  <a:schemeClr val="tx1"/>
                </a:solidFill>
              </a:rPr>
              <a:t>Could be biased</a:t>
            </a:r>
          </a:p>
          <a:p>
            <a:pPr>
              <a:buFont typeface="Arial" panose="020B0604020202020204" pitchFamily="34" charset="0"/>
              <a:buChar char="•"/>
            </a:pPr>
            <a:r>
              <a:rPr lang="en-US" i="1">
                <a:solidFill>
                  <a:schemeClr val="tx1"/>
                </a:solidFill>
              </a:rPr>
              <a:t>Can show trends</a:t>
            </a:r>
          </a:p>
          <a:p>
            <a:pPr>
              <a:buFont typeface="Arial" panose="020B0604020202020204" pitchFamily="34" charset="0"/>
              <a:buChar char="•"/>
            </a:pPr>
            <a:r>
              <a:rPr lang="en-US" i="1">
                <a:solidFill>
                  <a:schemeClr val="tx1"/>
                </a:solidFill>
              </a:rPr>
              <a:t>Re-assessment helps adapt the program to OUR needs</a:t>
            </a:r>
          </a:p>
          <a:p>
            <a:endParaRPr lang="en-US"/>
          </a:p>
        </p:txBody>
      </p:sp>
      <p:pic>
        <p:nvPicPr>
          <p:cNvPr id="6" name="Picture 5">
            <a:extLst>
              <a:ext uri="{FF2B5EF4-FFF2-40B4-BE49-F238E27FC236}">
                <a16:creationId xmlns:a16="http://schemas.microsoft.com/office/drawing/2014/main" id="{3E9A9AB7-6E58-7246-A19C-570A5F25E422}"/>
              </a:ext>
            </a:extLst>
          </p:cNvPr>
          <p:cNvPicPr>
            <a:picLocks noChangeAspect="1"/>
          </p:cNvPicPr>
          <p:nvPr/>
        </p:nvPicPr>
        <p:blipFill>
          <a:blip r:embed="rId3"/>
          <a:stretch>
            <a:fillRect/>
          </a:stretch>
        </p:blipFill>
        <p:spPr>
          <a:xfrm>
            <a:off x="7064679" y="5456865"/>
            <a:ext cx="5127321" cy="1392275"/>
          </a:xfrm>
          <a:prstGeom prst="rect">
            <a:avLst/>
          </a:prstGeom>
        </p:spPr>
      </p:pic>
    </p:spTree>
    <p:extLst>
      <p:ext uri="{BB962C8B-B14F-4D97-AF65-F5344CB8AC3E}">
        <p14:creationId xmlns:p14="http://schemas.microsoft.com/office/powerpoint/2010/main" val="47781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05C410E-3AD2-954F-8730-E7A8023B3575}"/>
              </a:ext>
            </a:extLst>
          </p:cNvPr>
          <p:cNvGraphicFramePr>
            <a:graphicFrameLocks/>
          </p:cNvGraphicFramePr>
          <p:nvPr>
            <p:extLst>
              <p:ext uri="{D42A27DB-BD31-4B8C-83A1-F6EECF244321}">
                <p14:modId xmlns:p14="http://schemas.microsoft.com/office/powerpoint/2010/main" val="514207286"/>
              </p:ext>
            </p:extLst>
          </p:nvPr>
        </p:nvGraphicFramePr>
        <p:xfrm>
          <a:off x="463463" y="280384"/>
          <a:ext cx="10772384" cy="64586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E1B6806-FD45-1645-8D53-13AF5D54DED0}"/>
              </a:ext>
            </a:extLst>
          </p:cNvPr>
          <p:cNvSpPr>
            <a:spLocks noGrp="1"/>
          </p:cNvSpPr>
          <p:nvPr>
            <p:ph type="title"/>
          </p:nvPr>
        </p:nvSpPr>
        <p:spPr>
          <a:xfrm>
            <a:off x="782715" y="280383"/>
            <a:ext cx="8596668" cy="900545"/>
          </a:xfrm>
        </p:spPr>
        <p:txBody>
          <a:bodyPr/>
          <a:lstStyle/>
          <a:p>
            <a:r>
              <a:rPr lang="en-US"/>
              <a:t>Results – Participation </a:t>
            </a:r>
          </a:p>
        </p:txBody>
      </p:sp>
    </p:spTree>
    <p:extLst>
      <p:ext uri="{BB962C8B-B14F-4D97-AF65-F5344CB8AC3E}">
        <p14:creationId xmlns:p14="http://schemas.microsoft.com/office/powerpoint/2010/main" val="199800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0056528-60C5-4843-B31F-E07C89E62692}"/>
              </a:ext>
            </a:extLst>
          </p:cNvPr>
          <p:cNvGraphicFramePr>
            <a:graphicFrameLocks noGrp="1"/>
          </p:cNvGraphicFramePr>
          <p:nvPr>
            <p:ph idx="1"/>
            <p:extLst>
              <p:ext uri="{D42A27DB-BD31-4B8C-83A1-F6EECF244321}">
                <p14:modId xmlns:p14="http://schemas.microsoft.com/office/powerpoint/2010/main" val="1271487985"/>
              </p:ext>
            </p:extLst>
          </p:nvPr>
        </p:nvGraphicFramePr>
        <p:xfrm>
          <a:off x="677862" y="609600"/>
          <a:ext cx="10836803" cy="57786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F809CB9-6BE6-354D-ABB6-3D561B2403B6}"/>
              </a:ext>
            </a:extLst>
          </p:cNvPr>
          <p:cNvSpPr>
            <a:spLocks noGrp="1"/>
          </p:cNvSpPr>
          <p:nvPr>
            <p:ph type="title"/>
          </p:nvPr>
        </p:nvSpPr>
        <p:spPr>
          <a:xfrm>
            <a:off x="5988370" y="922751"/>
            <a:ext cx="8596668" cy="705633"/>
          </a:xfrm>
        </p:spPr>
        <p:txBody>
          <a:bodyPr>
            <a:normAutofit fontScale="90000"/>
          </a:bodyPr>
          <a:lstStyle/>
          <a:p>
            <a:r>
              <a:rPr lang="en-US"/>
              <a:t>Results – Adherence</a:t>
            </a:r>
            <a:br>
              <a:rPr lang="en-US"/>
            </a:br>
            <a:endParaRPr lang="en-US"/>
          </a:p>
        </p:txBody>
      </p:sp>
      <p:sp>
        <p:nvSpPr>
          <p:cNvPr id="5" name="TextBox 4">
            <a:extLst>
              <a:ext uri="{FF2B5EF4-FFF2-40B4-BE49-F238E27FC236}">
                <a16:creationId xmlns:a16="http://schemas.microsoft.com/office/drawing/2014/main" id="{6E1AB0C4-6145-5B46-B93A-B0E0140E5BB9}"/>
              </a:ext>
            </a:extLst>
          </p:cNvPr>
          <p:cNvSpPr txBox="1"/>
          <p:nvPr/>
        </p:nvSpPr>
        <p:spPr>
          <a:xfrm>
            <a:off x="7227518" y="1443718"/>
            <a:ext cx="3995803" cy="369332"/>
          </a:xfrm>
          <a:prstGeom prst="rect">
            <a:avLst/>
          </a:prstGeom>
          <a:noFill/>
        </p:spPr>
        <p:txBody>
          <a:bodyPr wrap="square" rtlCol="0">
            <a:spAutoFit/>
          </a:bodyPr>
          <a:lstStyle/>
          <a:p>
            <a:pPr algn="r"/>
            <a:r>
              <a:rPr lang="en-US" i="1"/>
              <a:t>Participated for multiple semesters</a:t>
            </a:r>
          </a:p>
        </p:txBody>
      </p:sp>
    </p:spTree>
    <p:extLst>
      <p:ext uri="{BB962C8B-B14F-4D97-AF65-F5344CB8AC3E}">
        <p14:creationId xmlns:p14="http://schemas.microsoft.com/office/powerpoint/2010/main" val="147155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BECA-0D6B-134F-A62F-5B19CA15BED3}"/>
              </a:ext>
            </a:extLst>
          </p:cNvPr>
          <p:cNvSpPr>
            <a:spLocks noGrp="1"/>
          </p:cNvSpPr>
          <p:nvPr>
            <p:ph type="title"/>
          </p:nvPr>
        </p:nvSpPr>
        <p:spPr/>
        <p:txBody>
          <a:bodyPr/>
          <a:lstStyle/>
          <a:p>
            <a:r>
              <a:rPr lang="en-US"/>
              <a:t>Results – Questionnaires and Feedback</a:t>
            </a:r>
          </a:p>
        </p:txBody>
      </p:sp>
      <p:sp>
        <p:nvSpPr>
          <p:cNvPr id="3" name="Content Placeholder 2">
            <a:extLst>
              <a:ext uri="{FF2B5EF4-FFF2-40B4-BE49-F238E27FC236}">
                <a16:creationId xmlns:a16="http://schemas.microsoft.com/office/drawing/2014/main" id="{9AEBADA2-262C-D74E-B6D4-D8BDE3124E53}"/>
              </a:ext>
            </a:extLst>
          </p:cNvPr>
          <p:cNvSpPr>
            <a:spLocks noGrp="1"/>
          </p:cNvSpPr>
          <p:nvPr>
            <p:ph idx="1"/>
          </p:nvPr>
        </p:nvSpPr>
        <p:spPr>
          <a:xfrm>
            <a:off x="677333" y="1431235"/>
            <a:ext cx="9102771" cy="5426765"/>
          </a:xfrm>
        </p:spPr>
        <p:txBody>
          <a:bodyPr>
            <a:normAutofit fontScale="92500" lnSpcReduction="10000"/>
          </a:bodyPr>
          <a:lstStyle/>
          <a:p>
            <a:r>
              <a:rPr lang="en-US" sz="2400" dirty="0">
                <a:solidFill>
                  <a:schemeClr val="tx1"/>
                </a:solidFill>
              </a:rPr>
              <a:t>Most recent survey – end of Fall 2018</a:t>
            </a:r>
          </a:p>
          <a:p>
            <a:r>
              <a:rPr lang="en-US" sz="2400" dirty="0">
                <a:solidFill>
                  <a:schemeClr val="tx1"/>
                </a:solidFill>
              </a:rPr>
              <a:t>56 respondents</a:t>
            </a:r>
          </a:p>
          <a:p>
            <a:pPr marL="0" indent="0">
              <a:buNone/>
            </a:pPr>
            <a:r>
              <a:rPr lang="en-US" sz="2400" b="1" dirty="0">
                <a:solidFill>
                  <a:schemeClr val="tx1"/>
                </a:solidFill>
              </a:rPr>
              <a:t>“Wellness program offerings have encouraged me to think more often about my health.”</a:t>
            </a:r>
          </a:p>
          <a:p>
            <a:r>
              <a:rPr lang="en-US" sz="2400" dirty="0">
                <a:solidFill>
                  <a:schemeClr val="tx1"/>
                </a:solidFill>
              </a:rPr>
              <a:t>84% answered somewhat agree, agree or strongly agree</a:t>
            </a:r>
          </a:p>
          <a:p>
            <a:pPr marL="0" indent="0">
              <a:buNone/>
            </a:pPr>
            <a:r>
              <a:rPr lang="en-US" sz="2400" b="1" dirty="0">
                <a:solidFill>
                  <a:schemeClr val="tx1"/>
                </a:solidFill>
              </a:rPr>
              <a:t>“Wellness program offerings have encouraged me to change my behavior or lifestyle for the better.”</a:t>
            </a:r>
          </a:p>
          <a:p>
            <a:r>
              <a:rPr lang="en-US" sz="2400" dirty="0">
                <a:solidFill>
                  <a:schemeClr val="tx1"/>
                </a:solidFill>
              </a:rPr>
              <a:t>73%</a:t>
            </a:r>
            <a:r>
              <a:rPr lang="en-US" sz="2400" b="1" dirty="0">
                <a:solidFill>
                  <a:schemeClr val="tx1"/>
                </a:solidFill>
              </a:rPr>
              <a:t> </a:t>
            </a:r>
            <a:r>
              <a:rPr lang="en-US" sz="2400" dirty="0">
                <a:solidFill>
                  <a:schemeClr val="tx1"/>
                </a:solidFill>
              </a:rPr>
              <a:t>answered somewhat agree, agree or strongly agree</a:t>
            </a:r>
          </a:p>
          <a:p>
            <a:r>
              <a:rPr lang="en-US" sz="2400" dirty="0">
                <a:solidFill>
                  <a:schemeClr val="tx1"/>
                </a:solidFill>
              </a:rPr>
              <a:t>Short answer responses indicate mostly positive perceptions:</a:t>
            </a:r>
          </a:p>
          <a:p>
            <a:pPr lvl="1"/>
            <a:r>
              <a:rPr lang="en-US" sz="2200" dirty="0">
                <a:solidFill>
                  <a:schemeClr val="tx1"/>
                </a:solidFill>
              </a:rPr>
              <a:t>Increased motivation, friendly competition and comradery </a:t>
            </a:r>
          </a:p>
          <a:p>
            <a:pPr lvl="1"/>
            <a:r>
              <a:rPr lang="en-US" sz="2200" dirty="0">
                <a:solidFill>
                  <a:schemeClr val="tx1"/>
                </a:solidFill>
              </a:rPr>
              <a:t>Increased other healthy behaviors at home</a:t>
            </a:r>
          </a:p>
          <a:p>
            <a:pPr lvl="1"/>
            <a:r>
              <a:rPr lang="en-US" sz="2200" dirty="0">
                <a:solidFill>
                  <a:schemeClr val="tx1"/>
                </a:solidFill>
              </a:rPr>
              <a:t>Helped manage stress and work-life balance</a:t>
            </a:r>
          </a:p>
          <a:p>
            <a:pPr lvl="1"/>
            <a:r>
              <a:rPr lang="en-US" sz="2200" i="1" dirty="0">
                <a:solidFill>
                  <a:schemeClr val="tx1"/>
                </a:solidFill>
              </a:rPr>
              <a:t>”Makes me feel like someone at GCC cares about my well-being” </a:t>
            </a:r>
          </a:p>
          <a:p>
            <a:pPr lvl="1"/>
            <a:endParaRPr lang="en-US" sz="2200" dirty="0">
              <a:solidFill>
                <a:schemeClr val="tx1"/>
              </a:solidFill>
            </a:endParaRPr>
          </a:p>
          <a:p>
            <a:endParaRPr lang="en-US" sz="2400" dirty="0">
              <a:solidFill>
                <a:schemeClr val="tx1"/>
              </a:solidFill>
            </a:endParaRPr>
          </a:p>
          <a:p>
            <a:endParaRPr lang="en-US" sz="24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7637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6F39E05-B5A1-7242-A014-0E74C7A5B306}"/>
              </a:ext>
            </a:extLst>
          </p:cNvPr>
          <p:cNvSpPr>
            <a:spLocks noGrp="1"/>
          </p:cNvSpPr>
          <p:nvPr>
            <p:ph type="title"/>
          </p:nvPr>
        </p:nvSpPr>
        <p:spPr>
          <a:xfrm>
            <a:off x="989768" y="609600"/>
            <a:ext cx="5498361" cy="1320800"/>
          </a:xfrm>
        </p:spPr>
        <p:txBody>
          <a:bodyPr anchor="ctr">
            <a:normAutofit/>
          </a:bodyPr>
          <a:lstStyle/>
          <a:p>
            <a:r>
              <a:rPr lang="en-US" dirty="0"/>
              <a:t>Future Areas to Explore</a:t>
            </a:r>
          </a:p>
        </p:txBody>
      </p:sp>
      <p:sp>
        <p:nvSpPr>
          <p:cNvPr id="15" name="Isosceles Triangle 14">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3F613A"/>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F2A1925-9DF3-FB44-AF61-66E4E8C2EFA6}"/>
              </a:ext>
            </a:extLst>
          </p:cNvPr>
          <p:cNvSpPr>
            <a:spLocks noGrp="1"/>
          </p:cNvSpPr>
          <p:nvPr>
            <p:ph idx="1"/>
          </p:nvPr>
        </p:nvSpPr>
        <p:spPr>
          <a:xfrm>
            <a:off x="1041139" y="1703540"/>
            <a:ext cx="6236483" cy="4860097"/>
          </a:xfrm>
        </p:spPr>
        <p:txBody>
          <a:bodyPr>
            <a:normAutofit/>
          </a:bodyPr>
          <a:lstStyle/>
          <a:p>
            <a:r>
              <a:rPr lang="en-US" sz="2000" b="1" dirty="0">
                <a:solidFill>
                  <a:schemeClr val="tx1"/>
                </a:solidFill>
              </a:rPr>
              <a:t>Nutrition</a:t>
            </a:r>
          </a:p>
          <a:p>
            <a:r>
              <a:rPr lang="en-US" sz="2000" b="1" dirty="0">
                <a:solidFill>
                  <a:schemeClr val="tx1"/>
                </a:solidFill>
              </a:rPr>
              <a:t>Stress management</a:t>
            </a:r>
          </a:p>
          <a:p>
            <a:r>
              <a:rPr lang="en-US" sz="2000" b="1" dirty="0">
                <a:solidFill>
                  <a:schemeClr val="tx1"/>
                </a:solidFill>
              </a:rPr>
              <a:t>Community activity options</a:t>
            </a:r>
          </a:p>
          <a:p>
            <a:r>
              <a:rPr lang="en-US" sz="2000" b="1" dirty="0">
                <a:solidFill>
                  <a:schemeClr val="tx1"/>
                </a:solidFill>
              </a:rPr>
              <a:t>Integration with other programs on campus</a:t>
            </a:r>
          </a:p>
          <a:p>
            <a:r>
              <a:rPr lang="en-US" sz="2000" b="1" dirty="0">
                <a:solidFill>
                  <a:schemeClr val="tx1"/>
                </a:solidFill>
              </a:rPr>
              <a:t>Utilize free workplace health solutions and toolkits </a:t>
            </a:r>
          </a:p>
          <a:p>
            <a:pPr lvl="1"/>
            <a:r>
              <a:rPr lang="en-US" sz="2000" b="1" dirty="0">
                <a:solidFill>
                  <a:schemeClr val="tx1"/>
                </a:solidFill>
              </a:rPr>
              <a:t>Kaiser Permanente (not just for members!)</a:t>
            </a:r>
          </a:p>
          <a:p>
            <a:pPr lvl="1"/>
            <a:r>
              <a:rPr lang="en-US" sz="2000" b="1" dirty="0">
                <a:solidFill>
                  <a:schemeClr val="tx1"/>
                </a:solidFill>
              </a:rPr>
              <a:t>American Heart Association </a:t>
            </a:r>
          </a:p>
          <a:p>
            <a:endParaRPr lang="en-US" dirty="0"/>
          </a:p>
        </p:txBody>
      </p:sp>
      <p:pic>
        <p:nvPicPr>
          <p:cNvPr id="8" name="Picture 7">
            <a:extLst>
              <a:ext uri="{FF2B5EF4-FFF2-40B4-BE49-F238E27FC236}">
                <a16:creationId xmlns:a16="http://schemas.microsoft.com/office/drawing/2014/main" id="{6E0FA637-396C-A540-8832-82A66EBFFEDD}"/>
              </a:ext>
            </a:extLst>
          </p:cNvPr>
          <p:cNvPicPr>
            <a:picLocks noChangeAspect="1"/>
          </p:cNvPicPr>
          <p:nvPr/>
        </p:nvPicPr>
        <p:blipFill rotWithShape="1">
          <a:blip r:embed="rId3"/>
          <a:srcRect l="13901" r="-1" b="-1"/>
          <a:stretch/>
        </p:blipFill>
        <p:spPr>
          <a:xfrm>
            <a:off x="7531482" y="10"/>
            <a:ext cx="4657341" cy="3448414"/>
          </a:xfrm>
          <a:prstGeom prst="rect">
            <a:avLst/>
          </a:prstGeom>
        </p:spPr>
      </p:pic>
      <p:pic>
        <p:nvPicPr>
          <p:cNvPr id="5" name="Picture 4">
            <a:extLst>
              <a:ext uri="{FF2B5EF4-FFF2-40B4-BE49-F238E27FC236}">
                <a16:creationId xmlns:a16="http://schemas.microsoft.com/office/drawing/2014/main" id="{2ACE130D-5452-4B49-9156-E0E5BFDF042D}"/>
              </a:ext>
            </a:extLst>
          </p:cNvPr>
          <p:cNvPicPr>
            <a:picLocks noChangeAspect="1"/>
          </p:cNvPicPr>
          <p:nvPr/>
        </p:nvPicPr>
        <p:blipFill rotWithShape="1">
          <a:blip r:embed="rId4"/>
          <a:srcRect l="14911" r="11461" b="-3"/>
          <a:stretch/>
        </p:blipFill>
        <p:spPr>
          <a:xfrm rot="5400000">
            <a:off x="8142480" y="2823299"/>
            <a:ext cx="3428996" cy="4657341"/>
          </a:xfrm>
          <a:prstGeom prst="rect">
            <a:avLst/>
          </a:prstGeom>
        </p:spPr>
      </p:pic>
    </p:spTree>
    <p:extLst>
      <p:ext uri="{BB962C8B-B14F-4D97-AF65-F5344CB8AC3E}">
        <p14:creationId xmlns:p14="http://schemas.microsoft.com/office/powerpoint/2010/main" val="14310803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1104</Words>
  <Application>Microsoft Macintosh PowerPoint</Application>
  <PresentationFormat>Widescreen</PresentationFormat>
  <Paragraphs>141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Trebuchet MS</vt:lpstr>
      <vt:lpstr>Wingdings</vt:lpstr>
      <vt:lpstr>Wingdings 3</vt:lpstr>
      <vt:lpstr>Facet</vt:lpstr>
      <vt:lpstr>OUR Wellness</vt:lpstr>
      <vt:lpstr>The Wellness Program </vt:lpstr>
      <vt:lpstr>Lit review says… </vt:lpstr>
      <vt:lpstr>Wellness Program Offerings</vt:lpstr>
      <vt:lpstr>How do we measure success? </vt:lpstr>
      <vt:lpstr>Results – Participation </vt:lpstr>
      <vt:lpstr>Results – Adherence </vt:lpstr>
      <vt:lpstr>Results – Questionnaires and Feedback</vt:lpstr>
      <vt:lpstr>Future Areas to Explore</vt:lpstr>
      <vt:lpstr>Heart Walk</vt:lpstr>
      <vt:lpstr>New Questionnaire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Wellness</dc:title>
  <dc:creator>Erin Calderone</dc:creator>
  <cp:lastModifiedBy>Erin Calderone</cp:lastModifiedBy>
  <cp:revision>3</cp:revision>
  <dcterms:created xsi:type="dcterms:W3CDTF">2019-05-11T14:57:10Z</dcterms:created>
  <dcterms:modified xsi:type="dcterms:W3CDTF">2019-05-20T16:45:07Z</dcterms:modified>
</cp:coreProperties>
</file>