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theme/themeOverride1.xml" ContentType="application/vnd.openxmlformats-officedocument.themeOverride+xml"/>
  <Override PartName="/ppt/charts/chart2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0" r:id="rId1"/>
  </p:sldMasterIdLst>
  <p:notesMasterIdLst>
    <p:notesMasterId r:id="rId40"/>
  </p:notesMasterIdLst>
  <p:handoutMasterIdLst>
    <p:handoutMasterId r:id="rId41"/>
  </p:handoutMasterIdLst>
  <p:sldIdLst>
    <p:sldId id="256" r:id="rId2"/>
    <p:sldId id="257" r:id="rId3"/>
    <p:sldId id="285" r:id="rId4"/>
    <p:sldId id="258" r:id="rId5"/>
    <p:sldId id="259" r:id="rId6"/>
    <p:sldId id="284" r:id="rId7"/>
    <p:sldId id="260" r:id="rId8"/>
    <p:sldId id="261" r:id="rId9"/>
    <p:sldId id="267" r:id="rId10"/>
    <p:sldId id="279" r:id="rId11"/>
    <p:sldId id="273" r:id="rId12"/>
    <p:sldId id="262" r:id="rId13"/>
    <p:sldId id="268" r:id="rId14"/>
    <p:sldId id="278" r:id="rId15"/>
    <p:sldId id="274" r:id="rId16"/>
    <p:sldId id="263" r:id="rId17"/>
    <p:sldId id="269" r:id="rId18"/>
    <p:sldId id="272" r:id="rId19"/>
    <p:sldId id="275" r:id="rId20"/>
    <p:sldId id="264" r:id="rId21"/>
    <p:sldId id="270" r:id="rId22"/>
    <p:sldId id="280" r:id="rId23"/>
    <p:sldId id="276" r:id="rId24"/>
    <p:sldId id="265" r:id="rId25"/>
    <p:sldId id="271" r:id="rId26"/>
    <p:sldId id="281" r:id="rId27"/>
    <p:sldId id="277" r:id="rId28"/>
    <p:sldId id="266" r:id="rId29"/>
    <p:sldId id="283" r:id="rId30"/>
    <p:sldId id="282"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clrMru>
    <a:srgbClr val="375B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1" autoAdjust="0"/>
    <p:restoredTop sz="99876" autoAdjust="0"/>
  </p:normalViewPr>
  <p:slideViewPr>
    <p:cSldViewPr snapToGrid="0" snapToObjects="1">
      <p:cViewPr varScale="1">
        <p:scale>
          <a:sx n="138" d="100"/>
          <a:sy n="138" d="100"/>
        </p:scale>
        <p:origin x="-231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4.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Graphs!$A$43</c:f>
              <c:strCache>
                <c:ptCount val="1"/>
                <c:pt idx="0">
                  <c:v>Overall</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Graphs!$B$41:$AA$42</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Graphs!$B$43:$AA$43</c:f>
              <c:numCache>
                <c:formatCode>0%</c:formatCode>
                <c:ptCount val="26"/>
                <c:pt idx="0">
                  <c:v>0.747845804988662</c:v>
                </c:pt>
                <c:pt idx="1">
                  <c:v>0.739149305555556</c:v>
                </c:pt>
                <c:pt idx="2">
                  <c:v>0.746357012750455</c:v>
                </c:pt>
                <c:pt idx="3">
                  <c:v>0.792260692464358</c:v>
                </c:pt>
                <c:pt idx="4">
                  <c:v>0.788397527341893</c:v>
                </c:pt>
                <c:pt idx="5">
                  <c:v>0.75445632798574</c:v>
                </c:pt>
                <c:pt idx="6">
                  <c:v>0.76987799747581</c:v>
                </c:pt>
                <c:pt idx="7">
                  <c:v>0.776096822995461</c:v>
                </c:pt>
                <c:pt idx="9">
                  <c:v>0.706997084548105</c:v>
                </c:pt>
                <c:pt idx="10">
                  <c:v>0.742971887550201</c:v>
                </c:pt>
                <c:pt idx="11">
                  <c:v>0.708392603129445</c:v>
                </c:pt>
                <c:pt idx="12">
                  <c:v>0.797169811320755</c:v>
                </c:pt>
                <c:pt idx="13">
                  <c:v>0.801452784503632</c:v>
                </c:pt>
                <c:pt idx="14">
                  <c:v>0.779569892473118</c:v>
                </c:pt>
                <c:pt idx="15">
                  <c:v>0.784102060843965</c:v>
                </c:pt>
                <c:pt idx="16">
                  <c:v>0.782242990654206</c:v>
                </c:pt>
                <c:pt idx="18">
                  <c:v>0.766293614219881</c:v>
                </c:pt>
                <c:pt idx="19">
                  <c:v>0.737315350032113</c:v>
                </c:pt>
                <c:pt idx="20">
                  <c:v>0.7642330877428</c:v>
                </c:pt>
                <c:pt idx="21">
                  <c:v>0.789909638554217</c:v>
                </c:pt>
                <c:pt idx="22">
                  <c:v>0.779953014878622</c:v>
                </c:pt>
                <c:pt idx="23">
                  <c:v>0.736681887366819</c:v>
                </c:pt>
                <c:pt idx="24">
                  <c:v>0.75920471281296</c:v>
                </c:pt>
                <c:pt idx="25">
                  <c:v>0.771918678526048</c:v>
                </c:pt>
              </c:numCache>
            </c:numRef>
          </c:val>
          <c:smooth val="0"/>
        </c:ser>
        <c:ser>
          <c:idx val="1"/>
          <c:order val="1"/>
          <c:tx>
            <c:strRef>
              <c:f>Graphs!$A$44</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Graphs!$B$41:$AA$42</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Graphs!$B$44:$AA$44</c:f>
              <c:numCache>
                <c:formatCode>General</c:formatCode>
                <c:ptCount val="26"/>
                <c:pt idx="3" formatCode="0%">
                  <c:v>0.709</c:v>
                </c:pt>
                <c:pt idx="4" formatCode="0%">
                  <c:v>0.706</c:v>
                </c:pt>
                <c:pt idx="5" formatCode="0%">
                  <c:v>0.701</c:v>
                </c:pt>
                <c:pt idx="6" formatCode="0%">
                  <c:v>0.703</c:v>
                </c:pt>
                <c:pt idx="7" formatCode="0%">
                  <c:v>0.705</c:v>
                </c:pt>
                <c:pt idx="12" formatCode="0%">
                  <c:v>0.719</c:v>
                </c:pt>
                <c:pt idx="13" formatCode="0%">
                  <c:v>0.718</c:v>
                </c:pt>
                <c:pt idx="14" formatCode="0%">
                  <c:v>0.714</c:v>
                </c:pt>
                <c:pt idx="15" formatCode="0%">
                  <c:v>0.723</c:v>
                </c:pt>
                <c:pt idx="16" formatCode="0%">
                  <c:v>0.719</c:v>
                </c:pt>
                <c:pt idx="21" formatCode="0%">
                  <c:v>0.705</c:v>
                </c:pt>
                <c:pt idx="22" formatCode="0%">
                  <c:v>0.701</c:v>
                </c:pt>
                <c:pt idx="23" formatCode="0%">
                  <c:v>0.697</c:v>
                </c:pt>
                <c:pt idx="24" formatCode="0%">
                  <c:v>0.696</c:v>
                </c:pt>
                <c:pt idx="25" formatCode="0%">
                  <c:v>0.701</c:v>
                </c:pt>
              </c:numCache>
            </c:numRef>
          </c:val>
          <c:smooth val="0"/>
        </c:ser>
        <c:dLbls>
          <c:showLegendKey val="0"/>
          <c:showVal val="0"/>
          <c:showCatName val="0"/>
          <c:showSerName val="0"/>
          <c:showPercent val="0"/>
          <c:showBubbleSize val="0"/>
        </c:dLbls>
        <c:marker val="1"/>
        <c:smooth val="0"/>
        <c:axId val="2120117688"/>
        <c:axId val="2120012312"/>
      </c:lineChart>
      <c:catAx>
        <c:axId val="2120117688"/>
        <c:scaling>
          <c:orientation val="minMax"/>
        </c:scaling>
        <c:delete val="0"/>
        <c:axPos val="b"/>
        <c:numFmt formatCode="General" sourceLinked="1"/>
        <c:majorTickMark val="out"/>
        <c:minorTickMark val="none"/>
        <c:tickLblPos val="nextTo"/>
        <c:txPr>
          <a:bodyPr/>
          <a:lstStyle/>
          <a:p>
            <a:pPr>
              <a:defRPr sz="900"/>
            </a:pPr>
            <a:endParaRPr lang="en-US"/>
          </a:p>
        </c:txPr>
        <c:crossAx val="2120012312"/>
        <c:crosses val="autoZero"/>
        <c:auto val="1"/>
        <c:lblAlgn val="ctr"/>
        <c:lblOffset val="100"/>
        <c:noMultiLvlLbl val="0"/>
      </c:catAx>
      <c:valAx>
        <c:axId val="212001231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120117688"/>
        <c:crosses val="autoZero"/>
        <c:crossBetween val="between"/>
        <c:majorUnit val="0.2"/>
      </c:valAx>
    </c:plotArea>
    <c:legend>
      <c:legendPos val="r"/>
      <c:layout>
        <c:manualLayout>
          <c:xMode val="edge"/>
          <c:yMode val="edge"/>
          <c:x val="0.754494139462796"/>
          <c:y val="0.41967169909546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Graphs!$B$685</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Graphs!$B$686:$B$701</c:f>
              <c:numCache>
                <c:formatCode>0.0%</c:formatCode>
                <c:ptCount val="16"/>
                <c:pt idx="0">
                  <c:v>0.582</c:v>
                </c:pt>
                <c:pt idx="1">
                  <c:v>0.495</c:v>
                </c:pt>
                <c:pt idx="3">
                  <c:v>0.558</c:v>
                </c:pt>
                <c:pt idx="4">
                  <c:v>0.551</c:v>
                </c:pt>
                <c:pt idx="5">
                  <c:v>0.518</c:v>
                </c:pt>
                <c:pt idx="6">
                  <c:v>0.319</c:v>
                </c:pt>
                <c:pt idx="8">
                  <c:v>0.415</c:v>
                </c:pt>
                <c:pt idx="10">
                  <c:v>0.639</c:v>
                </c:pt>
                <c:pt idx="11">
                  <c:v>0.449</c:v>
                </c:pt>
                <c:pt idx="12">
                  <c:v>0.334</c:v>
                </c:pt>
                <c:pt idx="14">
                  <c:v>0.57</c:v>
                </c:pt>
                <c:pt idx="15">
                  <c:v>0.641</c:v>
                </c:pt>
              </c:numCache>
            </c:numRef>
          </c:val>
        </c:ser>
        <c:dLbls>
          <c:showLegendKey val="0"/>
          <c:showVal val="0"/>
          <c:showCatName val="0"/>
          <c:showSerName val="0"/>
          <c:showPercent val="0"/>
          <c:showBubbleSize val="0"/>
        </c:dLbls>
        <c:gapWidth val="50"/>
        <c:axId val="2096904216"/>
        <c:axId val="2096967768"/>
      </c:barChart>
      <c:catAx>
        <c:axId val="2096904216"/>
        <c:scaling>
          <c:orientation val="minMax"/>
        </c:scaling>
        <c:delete val="0"/>
        <c:axPos val="b"/>
        <c:majorTickMark val="out"/>
        <c:minorTickMark val="none"/>
        <c:tickLblPos val="nextTo"/>
        <c:txPr>
          <a:bodyPr rot="-5400000" vert="horz"/>
          <a:lstStyle/>
          <a:p>
            <a:pPr>
              <a:defRPr/>
            </a:pPr>
            <a:endParaRPr lang="en-US"/>
          </a:p>
        </c:txPr>
        <c:crossAx val="2096967768"/>
        <c:crosses val="autoZero"/>
        <c:auto val="1"/>
        <c:lblAlgn val="ctr"/>
        <c:lblOffset val="100"/>
        <c:noMultiLvlLbl val="0"/>
      </c:catAx>
      <c:valAx>
        <c:axId val="209696776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9690421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Graphs!$C$685</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Graphs!$C$686:$C$701</c:f>
              <c:numCache>
                <c:formatCode>0.0%</c:formatCode>
                <c:ptCount val="16"/>
                <c:pt idx="0">
                  <c:v>0.765</c:v>
                </c:pt>
                <c:pt idx="1">
                  <c:v>0.715</c:v>
                </c:pt>
                <c:pt idx="3">
                  <c:v>0.768</c:v>
                </c:pt>
                <c:pt idx="4">
                  <c:v>0.741</c:v>
                </c:pt>
                <c:pt idx="5">
                  <c:v>0.646</c:v>
                </c:pt>
                <c:pt idx="6">
                  <c:v>0.444</c:v>
                </c:pt>
                <c:pt idx="8">
                  <c:v>0.615</c:v>
                </c:pt>
                <c:pt idx="10">
                  <c:v>0.773</c:v>
                </c:pt>
                <c:pt idx="11">
                  <c:v>0.523</c:v>
                </c:pt>
                <c:pt idx="12">
                  <c:v>0.464</c:v>
                </c:pt>
                <c:pt idx="14">
                  <c:v>0.683</c:v>
                </c:pt>
                <c:pt idx="15">
                  <c:v>0.848</c:v>
                </c:pt>
              </c:numCache>
            </c:numRef>
          </c:val>
        </c:ser>
        <c:dLbls>
          <c:showLegendKey val="0"/>
          <c:showVal val="0"/>
          <c:showCatName val="0"/>
          <c:showSerName val="0"/>
          <c:showPercent val="0"/>
          <c:showBubbleSize val="0"/>
        </c:dLbls>
        <c:gapWidth val="50"/>
        <c:axId val="2063378040"/>
        <c:axId val="2062879576"/>
      </c:barChart>
      <c:catAx>
        <c:axId val="2063378040"/>
        <c:scaling>
          <c:orientation val="minMax"/>
        </c:scaling>
        <c:delete val="0"/>
        <c:axPos val="b"/>
        <c:majorTickMark val="out"/>
        <c:minorTickMark val="none"/>
        <c:tickLblPos val="nextTo"/>
        <c:txPr>
          <a:bodyPr rot="-5400000" vert="horz"/>
          <a:lstStyle/>
          <a:p>
            <a:pPr>
              <a:defRPr/>
            </a:pPr>
            <a:endParaRPr lang="en-US"/>
          </a:p>
        </c:txPr>
        <c:crossAx val="2062879576"/>
        <c:crosses val="autoZero"/>
        <c:auto val="1"/>
        <c:lblAlgn val="ctr"/>
        <c:lblOffset val="100"/>
        <c:noMultiLvlLbl val="0"/>
      </c:catAx>
      <c:valAx>
        <c:axId val="2062879576"/>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6337804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Graphs!$D$685</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Graphs!$D$686:$D$701</c:f>
              <c:numCache>
                <c:formatCode>0.0%</c:formatCode>
                <c:ptCount val="16"/>
                <c:pt idx="0">
                  <c:v>0.456</c:v>
                </c:pt>
                <c:pt idx="1">
                  <c:v>0.345</c:v>
                </c:pt>
                <c:pt idx="3">
                  <c:v>0.407</c:v>
                </c:pt>
                <c:pt idx="4">
                  <c:v>0.421</c:v>
                </c:pt>
                <c:pt idx="5">
                  <c:v>0.441</c:v>
                </c:pt>
                <c:pt idx="6">
                  <c:v>0.279</c:v>
                </c:pt>
                <c:pt idx="8">
                  <c:v>0.321</c:v>
                </c:pt>
                <c:pt idx="10">
                  <c:v>0.464</c:v>
                </c:pt>
                <c:pt idx="11">
                  <c:v>0.405</c:v>
                </c:pt>
                <c:pt idx="12">
                  <c:v>0.303</c:v>
                </c:pt>
                <c:pt idx="14">
                  <c:v>0.467</c:v>
                </c:pt>
                <c:pt idx="15">
                  <c:v>0.465</c:v>
                </c:pt>
              </c:numCache>
            </c:numRef>
          </c:val>
        </c:ser>
        <c:dLbls>
          <c:showLegendKey val="0"/>
          <c:showVal val="0"/>
          <c:showCatName val="0"/>
          <c:showSerName val="0"/>
          <c:showPercent val="0"/>
          <c:showBubbleSize val="0"/>
        </c:dLbls>
        <c:gapWidth val="50"/>
        <c:axId val="2062874744"/>
        <c:axId val="2063389592"/>
      </c:barChart>
      <c:catAx>
        <c:axId val="2062874744"/>
        <c:scaling>
          <c:orientation val="minMax"/>
        </c:scaling>
        <c:delete val="0"/>
        <c:axPos val="b"/>
        <c:majorTickMark val="out"/>
        <c:minorTickMark val="none"/>
        <c:tickLblPos val="nextTo"/>
        <c:txPr>
          <a:bodyPr rot="-5400000" vert="horz"/>
          <a:lstStyle/>
          <a:p>
            <a:pPr>
              <a:defRPr/>
            </a:pPr>
            <a:endParaRPr lang="en-US"/>
          </a:p>
        </c:txPr>
        <c:crossAx val="2063389592"/>
        <c:crosses val="autoZero"/>
        <c:auto val="1"/>
        <c:lblAlgn val="ctr"/>
        <c:lblOffset val="100"/>
        <c:noMultiLvlLbl val="0"/>
      </c:catAx>
      <c:valAx>
        <c:axId val="20633895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62874744"/>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Graphs!$A$801</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Graphs!$B$799:$AA$800</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Math</c:v>
                  </c:pt>
                  <c:pt idx="8">
                    <c:v> </c:v>
                  </c:pt>
                  <c:pt idx="9">
                    <c:v>English</c:v>
                  </c:pt>
                  <c:pt idx="17">
                    <c:v> </c:v>
                  </c:pt>
                  <c:pt idx="18">
                    <c:v>ESL</c:v>
                  </c:pt>
                </c:lvl>
              </c:multiLvlStrCache>
            </c:multiLvlStrRef>
          </c:cat>
          <c:val>
            <c:numRef>
              <c:f>Graphs!$B$801:$AA$801</c:f>
              <c:numCache>
                <c:formatCode>0%</c:formatCode>
                <c:ptCount val="26"/>
                <c:pt idx="0">
                  <c:v>0.354562155541947</c:v>
                </c:pt>
                <c:pt idx="1">
                  <c:v>0.362739408009286</c:v>
                </c:pt>
                <c:pt idx="2">
                  <c:v>0.407579787234043</c:v>
                </c:pt>
                <c:pt idx="3">
                  <c:v>0.435810810810811</c:v>
                </c:pt>
                <c:pt idx="4">
                  <c:v>0.388743455497382</c:v>
                </c:pt>
                <c:pt idx="5">
                  <c:v>0.367159971811135</c:v>
                </c:pt>
                <c:pt idx="6">
                  <c:v>0.339031339031339</c:v>
                </c:pt>
                <c:pt idx="7">
                  <c:v>0.345846153846154</c:v>
                </c:pt>
                <c:pt idx="9">
                  <c:v>0.476600985221675</c:v>
                </c:pt>
                <c:pt idx="10">
                  <c:v>0.438493231312537</c:v>
                </c:pt>
                <c:pt idx="11">
                  <c:v>0.466031746031746</c:v>
                </c:pt>
                <c:pt idx="12">
                  <c:v>0.511823035850496</c:v>
                </c:pt>
                <c:pt idx="13">
                  <c:v>0.492088607594937</c:v>
                </c:pt>
                <c:pt idx="14">
                  <c:v>0.486842105263158</c:v>
                </c:pt>
                <c:pt idx="15">
                  <c:v>0.473555736371033</c:v>
                </c:pt>
                <c:pt idx="16">
                  <c:v>0.517766497461929</c:v>
                </c:pt>
                <c:pt idx="18">
                  <c:v>0.0804416403785489</c:v>
                </c:pt>
                <c:pt idx="19">
                  <c:v>0.116060961313013</c:v>
                </c:pt>
                <c:pt idx="20">
                  <c:v>0.119505494505495</c:v>
                </c:pt>
                <c:pt idx="21">
                  <c:v>0.266245487364621</c:v>
                </c:pt>
                <c:pt idx="22">
                  <c:v>0.24735322425409</c:v>
                </c:pt>
                <c:pt idx="23">
                  <c:v>0.249217935349322</c:v>
                </c:pt>
                <c:pt idx="24">
                  <c:v>0.318565400843882</c:v>
                </c:pt>
                <c:pt idx="25">
                  <c:v>0.328813559322034</c:v>
                </c:pt>
              </c:numCache>
            </c:numRef>
          </c:val>
          <c:smooth val="0"/>
        </c:ser>
        <c:ser>
          <c:idx val="1"/>
          <c:order val="1"/>
          <c:tx>
            <c:strRef>
              <c:f>Graphs!$A$802</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Graphs!$B$799:$AA$800</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Math</c:v>
                  </c:pt>
                  <c:pt idx="8">
                    <c:v> </c:v>
                  </c:pt>
                  <c:pt idx="9">
                    <c:v>English</c:v>
                  </c:pt>
                  <c:pt idx="17">
                    <c:v> </c:v>
                  </c:pt>
                  <c:pt idx="18">
                    <c:v>ESL</c:v>
                  </c:pt>
                </c:lvl>
              </c:multiLvlStrCache>
            </c:multiLvlStrRef>
          </c:cat>
          <c:val>
            <c:numRef>
              <c:f>Graphs!$B$802:$AA$802</c:f>
              <c:numCache>
                <c:formatCode>General</c:formatCode>
                <c:ptCount val="26"/>
                <c:pt idx="3" formatCode="0%">
                  <c:v>0.282</c:v>
                </c:pt>
                <c:pt idx="4" formatCode="0%">
                  <c:v>0.282</c:v>
                </c:pt>
                <c:pt idx="5" formatCode="0%">
                  <c:v>0.288</c:v>
                </c:pt>
                <c:pt idx="6" formatCode="0%">
                  <c:v>0.3</c:v>
                </c:pt>
                <c:pt idx="7" formatCode="0%">
                  <c:v>0.306</c:v>
                </c:pt>
                <c:pt idx="12" formatCode="0%">
                  <c:v>0.412</c:v>
                </c:pt>
                <c:pt idx="13" formatCode="0%">
                  <c:v>0.418</c:v>
                </c:pt>
                <c:pt idx="14" formatCode="0%">
                  <c:v>0.421</c:v>
                </c:pt>
                <c:pt idx="15" formatCode="0%">
                  <c:v>0.43</c:v>
                </c:pt>
                <c:pt idx="16" formatCode="0%">
                  <c:v>0.437</c:v>
                </c:pt>
                <c:pt idx="21" formatCode="0%">
                  <c:v>0.231</c:v>
                </c:pt>
                <c:pt idx="22" formatCode="0%">
                  <c:v>0.243</c:v>
                </c:pt>
                <c:pt idx="23" formatCode="0%">
                  <c:v>0.254</c:v>
                </c:pt>
                <c:pt idx="24" formatCode="0%">
                  <c:v>0.262</c:v>
                </c:pt>
                <c:pt idx="25" formatCode="0%">
                  <c:v>0.271</c:v>
                </c:pt>
              </c:numCache>
            </c:numRef>
          </c:val>
          <c:smooth val="0"/>
        </c:ser>
        <c:dLbls>
          <c:showLegendKey val="0"/>
          <c:showVal val="0"/>
          <c:showCatName val="0"/>
          <c:showSerName val="0"/>
          <c:showPercent val="0"/>
          <c:showBubbleSize val="0"/>
        </c:dLbls>
        <c:marker val="1"/>
        <c:smooth val="0"/>
        <c:axId val="2095568616"/>
        <c:axId val="2095576168"/>
      </c:lineChart>
      <c:catAx>
        <c:axId val="2095568616"/>
        <c:scaling>
          <c:orientation val="minMax"/>
        </c:scaling>
        <c:delete val="0"/>
        <c:axPos val="b"/>
        <c:majorTickMark val="out"/>
        <c:minorTickMark val="none"/>
        <c:tickLblPos val="nextTo"/>
        <c:txPr>
          <a:bodyPr/>
          <a:lstStyle/>
          <a:p>
            <a:pPr>
              <a:defRPr sz="900"/>
            </a:pPr>
            <a:endParaRPr lang="en-US"/>
          </a:p>
        </c:txPr>
        <c:crossAx val="2095576168"/>
        <c:crosses val="autoZero"/>
        <c:auto val="1"/>
        <c:lblAlgn val="ctr"/>
        <c:lblOffset val="100"/>
        <c:noMultiLvlLbl val="0"/>
      </c:catAx>
      <c:valAx>
        <c:axId val="209557616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overlay val="0"/>
        </c:title>
        <c:numFmt formatCode="0%" sourceLinked="0"/>
        <c:majorTickMark val="out"/>
        <c:minorTickMark val="none"/>
        <c:tickLblPos val="nextTo"/>
        <c:crossAx val="2095568616"/>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Graphs!$B$929</c:f>
              <c:strCache>
                <c:ptCount val="1"/>
                <c:pt idx="0">
                  <c:v>Math</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Graphs!$B$930:$B$945</c:f>
              <c:numCache>
                <c:formatCode>0.0%</c:formatCode>
                <c:ptCount val="16"/>
                <c:pt idx="0">
                  <c:v>0.379</c:v>
                </c:pt>
                <c:pt idx="1">
                  <c:v>0.292</c:v>
                </c:pt>
                <c:pt idx="3">
                  <c:v>0.325</c:v>
                </c:pt>
                <c:pt idx="4">
                  <c:v>0.294</c:v>
                </c:pt>
                <c:pt idx="5">
                  <c:v>0.469</c:v>
                </c:pt>
                <c:pt idx="6">
                  <c:v>0.318</c:v>
                </c:pt>
                <c:pt idx="8">
                  <c:v>0.169</c:v>
                </c:pt>
                <c:pt idx="10">
                  <c:v>0.492</c:v>
                </c:pt>
                <c:pt idx="11">
                  <c:v>0.381</c:v>
                </c:pt>
                <c:pt idx="12">
                  <c:v>0.253</c:v>
                </c:pt>
                <c:pt idx="14">
                  <c:v>0.369</c:v>
                </c:pt>
                <c:pt idx="15">
                  <c:v>0.445</c:v>
                </c:pt>
              </c:numCache>
            </c:numRef>
          </c:val>
        </c:ser>
        <c:dLbls>
          <c:showLegendKey val="0"/>
          <c:showVal val="0"/>
          <c:showCatName val="0"/>
          <c:showSerName val="0"/>
          <c:showPercent val="0"/>
          <c:showBubbleSize val="0"/>
        </c:dLbls>
        <c:gapWidth val="50"/>
        <c:axId val="2095652840"/>
        <c:axId val="2095658392"/>
      </c:barChart>
      <c:catAx>
        <c:axId val="2095652840"/>
        <c:scaling>
          <c:orientation val="minMax"/>
        </c:scaling>
        <c:delete val="0"/>
        <c:axPos val="b"/>
        <c:majorTickMark val="out"/>
        <c:minorTickMark val="none"/>
        <c:tickLblPos val="nextTo"/>
        <c:txPr>
          <a:bodyPr rot="-5400000" vert="horz"/>
          <a:lstStyle/>
          <a:p>
            <a:pPr>
              <a:defRPr/>
            </a:pPr>
            <a:endParaRPr lang="en-US"/>
          </a:p>
        </c:txPr>
        <c:crossAx val="2095658392"/>
        <c:crosses val="autoZero"/>
        <c:auto val="1"/>
        <c:lblAlgn val="ctr"/>
        <c:lblOffset val="100"/>
        <c:noMultiLvlLbl val="0"/>
      </c:catAx>
      <c:valAx>
        <c:axId val="20956583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lang="en-US"/>
                </a:pPr>
                <a:r>
                  <a:rPr lang="en-US"/>
                  <a:t>Remedial Rate</a:t>
                </a:r>
              </a:p>
            </c:rich>
          </c:tx>
          <c:overlay val="0"/>
        </c:title>
        <c:numFmt formatCode="0%" sourceLinked="0"/>
        <c:majorTickMark val="out"/>
        <c:minorTickMark val="none"/>
        <c:tickLblPos val="nextTo"/>
        <c:crossAx val="209565284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Graphs!$C$929</c:f>
              <c:strCache>
                <c:ptCount val="1"/>
                <c:pt idx="0">
                  <c:v>English</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Graphs!$C$930:$C$945</c:f>
              <c:numCache>
                <c:formatCode>0.0%</c:formatCode>
                <c:ptCount val="16"/>
                <c:pt idx="0">
                  <c:v>0.553</c:v>
                </c:pt>
                <c:pt idx="1">
                  <c:v>0.485</c:v>
                </c:pt>
                <c:pt idx="3">
                  <c:v>0.571</c:v>
                </c:pt>
                <c:pt idx="4">
                  <c:v>0.377</c:v>
                </c:pt>
                <c:pt idx="5">
                  <c:v>0.427</c:v>
                </c:pt>
                <c:pt idx="6">
                  <c:v>0.35</c:v>
                </c:pt>
                <c:pt idx="8">
                  <c:v>0.231</c:v>
                </c:pt>
                <c:pt idx="10">
                  <c:v>0.612</c:v>
                </c:pt>
                <c:pt idx="11">
                  <c:v>0.633</c:v>
                </c:pt>
                <c:pt idx="12">
                  <c:v>0.419</c:v>
                </c:pt>
                <c:pt idx="14">
                  <c:v>0.508</c:v>
                </c:pt>
                <c:pt idx="15">
                  <c:v>0.658</c:v>
                </c:pt>
              </c:numCache>
            </c:numRef>
          </c:val>
        </c:ser>
        <c:dLbls>
          <c:showLegendKey val="0"/>
          <c:showVal val="0"/>
          <c:showCatName val="0"/>
          <c:showSerName val="0"/>
          <c:showPercent val="0"/>
          <c:showBubbleSize val="0"/>
        </c:dLbls>
        <c:gapWidth val="50"/>
        <c:axId val="2095725976"/>
        <c:axId val="2095739784"/>
      </c:barChart>
      <c:catAx>
        <c:axId val="2095725976"/>
        <c:scaling>
          <c:orientation val="minMax"/>
        </c:scaling>
        <c:delete val="0"/>
        <c:axPos val="b"/>
        <c:majorTickMark val="out"/>
        <c:minorTickMark val="none"/>
        <c:tickLblPos val="nextTo"/>
        <c:txPr>
          <a:bodyPr rot="-5400000" vert="horz"/>
          <a:lstStyle/>
          <a:p>
            <a:pPr>
              <a:defRPr/>
            </a:pPr>
            <a:endParaRPr lang="en-US"/>
          </a:p>
        </c:txPr>
        <c:crossAx val="2095739784"/>
        <c:crosses val="autoZero"/>
        <c:auto val="1"/>
        <c:lblAlgn val="ctr"/>
        <c:lblOffset val="100"/>
        <c:noMultiLvlLbl val="0"/>
      </c:catAx>
      <c:valAx>
        <c:axId val="209573978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overlay val="0"/>
        </c:title>
        <c:numFmt formatCode="0%" sourceLinked="0"/>
        <c:majorTickMark val="out"/>
        <c:minorTickMark val="none"/>
        <c:tickLblPos val="nextTo"/>
        <c:crossAx val="209572597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Graphs!$D$929</c:f>
              <c:strCache>
                <c:ptCount val="1"/>
                <c:pt idx="0">
                  <c:v>ESL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Graphs!$D$930:$D$945</c:f>
              <c:numCache>
                <c:formatCode>0.0%</c:formatCode>
                <c:ptCount val="16"/>
                <c:pt idx="0">
                  <c:v>0.345</c:v>
                </c:pt>
                <c:pt idx="1">
                  <c:v>0.299</c:v>
                </c:pt>
                <c:pt idx="3">
                  <c:v>0.631</c:v>
                </c:pt>
                <c:pt idx="4">
                  <c:v>0.556</c:v>
                </c:pt>
                <c:pt idx="5">
                  <c:v>0.267</c:v>
                </c:pt>
                <c:pt idx="6">
                  <c:v>0.09</c:v>
                </c:pt>
                <c:pt idx="10">
                  <c:v>0.274</c:v>
                </c:pt>
                <c:pt idx="11">
                  <c:v>0.417</c:v>
                </c:pt>
                <c:pt idx="12">
                  <c:v>0.238</c:v>
                </c:pt>
                <c:pt idx="14">
                  <c:v>0.329</c:v>
                </c:pt>
                <c:pt idx="15">
                  <c:v>0.344</c:v>
                </c:pt>
              </c:numCache>
            </c:numRef>
          </c:val>
        </c:ser>
        <c:dLbls>
          <c:showLegendKey val="0"/>
          <c:showVal val="0"/>
          <c:showCatName val="0"/>
          <c:showSerName val="0"/>
          <c:showPercent val="0"/>
          <c:showBubbleSize val="0"/>
        </c:dLbls>
        <c:gapWidth val="50"/>
        <c:axId val="2095410776"/>
        <c:axId val="2095413720"/>
      </c:barChart>
      <c:catAx>
        <c:axId val="2095410776"/>
        <c:scaling>
          <c:orientation val="minMax"/>
        </c:scaling>
        <c:delete val="0"/>
        <c:axPos val="b"/>
        <c:majorTickMark val="out"/>
        <c:minorTickMark val="none"/>
        <c:tickLblPos val="nextTo"/>
        <c:txPr>
          <a:bodyPr rot="-5400000" vert="horz"/>
          <a:lstStyle/>
          <a:p>
            <a:pPr>
              <a:defRPr/>
            </a:pPr>
            <a:endParaRPr lang="en-US"/>
          </a:p>
        </c:txPr>
        <c:crossAx val="2095413720"/>
        <c:crosses val="autoZero"/>
        <c:auto val="1"/>
        <c:lblAlgn val="ctr"/>
        <c:lblOffset val="100"/>
        <c:noMultiLvlLbl val="0"/>
      </c:catAx>
      <c:valAx>
        <c:axId val="2095413720"/>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overlay val="0"/>
        </c:title>
        <c:numFmt formatCode="0%" sourceLinked="0"/>
        <c:majorTickMark val="out"/>
        <c:minorTickMark val="none"/>
        <c:tickLblPos val="nextTo"/>
        <c:crossAx val="209541077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Graphs!$A$1038</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strRef>
              <c:f>Graphs!$B$1037:$I$1037</c:f>
              <c:strCache>
                <c:ptCount val="8"/>
                <c:pt idx="0">
                  <c:v>2000-2001</c:v>
                </c:pt>
                <c:pt idx="1">
                  <c:v>2001-2002</c:v>
                </c:pt>
                <c:pt idx="2">
                  <c:v>2002-2003</c:v>
                </c:pt>
                <c:pt idx="3">
                  <c:v>2003-2004</c:v>
                </c:pt>
                <c:pt idx="4">
                  <c:v>2004-2005</c:v>
                </c:pt>
                <c:pt idx="5">
                  <c:v>2005-2006</c:v>
                </c:pt>
                <c:pt idx="6">
                  <c:v>2006-2007</c:v>
                </c:pt>
                <c:pt idx="7">
                  <c:v>2007-2008</c:v>
                </c:pt>
              </c:strCache>
            </c:strRef>
          </c:cat>
          <c:val>
            <c:numRef>
              <c:f>Graphs!$B$1038:$I$1038</c:f>
              <c:numCache>
                <c:formatCode>0%</c:formatCode>
                <c:ptCount val="8"/>
                <c:pt idx="0">
                  <c:v>0.811735941320293</c:v>
                </c:pt>
                <c:pt idx="1">
                  <c:v>0.608615384615384</c:v>
                </c:pt>
                <c:pt idx="2">
                  <c:v>0.593864134404675</c:v>
                </c:pt>
                <c:pt idx="3">
                  <c:v>0.584627964022895</c:v>
                </c:pt>
                <c:pt idx="4">
                  <c:v>0.571189279731993</c:v>
                </c:pt>
                <c:pt idx="5">
                  <c:v>0.622745098039216</c:v>
                </c:pt>
                <c:pt idx="6">
                  <c:v>0.601735015772871</c:v>
                </c:pt>
                <c:pt idx="7">
                  <c:v>0.583668005354752</c:v>
                </c:pt>
              </c:numCache>
            </c:numRef>
          </c:val>
          <c:smooth val="0"/>
        </c:ser>
        <c:ser>
          <c:idx val="1"/>
          <c:order val="1"/>
          <c:tx>
            <c:strRef>
              <c:f>Graphs!$A$1039</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strRef>
              <c:f>Graphs!$B$1037:$I$1037</c:f>
              <c:strCache>
                <c:ptCount val="8"/>
                <c:pt idx="0">
                  <c:v>2000-2001</c:v>
                </c:pt>
                <c:pt idx="1">
                  <c:v>2001-2002</c:v>
                </c:pt>
                <c:pt idx="2">
                  <c:v>2002-2003</c:v>
                </c:pt>
                <c:pt idx="3">
                  <c:v>2003-2004</c:v>
                </c:pt>
                <c:pt idx="4">
                  <c:v>2004-2005</c:v>
                </c:pt>
                <c:pt idx="5">
                  <c:v>2005-2006</c:v>
                </c:pt>
                <c:pt idx="6">
                  <c:v>2006-2007</c:v>
                </c:pt>
                <c:pt idx="7">
                  <c:v>2007-2008</c:v>
                </c:pt>
              </c:strCache>
            </c:strRef>
          </c:cat>
          <c:val>
            <c:numRef>
              <c:f>Graphs!$B$1039:$I$1039</c:f>
              <c:numCache>
                <c:formatCode>General</c:formatCode>
                <c:ptCount val="8"/>
                <c:pt idx="3" formatCode="0%">
                  <c:v>0.541</c:v>
                </c:pt>
                <c:pt idx="4" formatCode="0%">
                  <c:v>0.542</c:v>
                </c:pt>
                <c:pt idx="5" formatCode="0%">
                  <c:v>0.544</c:v>
                </c:pt>
                <c:pt idx="6" formatCode="0%">
                  <c:v>0.549</c:v>
                </c:pt>
                <c:pt idx="7" formatCode="0%">
                  <c:v>0.539</c:v>
                </c:pt>
              </c:numCache>
            </c:numRef>
          </c:val>
          <c:smooth val="0"/>
        </c:ser>
        <c:dLbls>
          <c:showLegendKey val="0"/>
          <c:showVal val="0"/>
          <c:showCatName val="0"/>
          <c:showSerName val="0"/>
          <c:showPercent val="0"/>
          <c:showBubbleSize val="0"/>
        </c:dLbls>
        <c:marker val="1"/>
        <c:smooth val="0"/>
        <c:axId val="2095271064"/>
        <c:axId val="2095264856"/>
      </c:lineChart>
      <c:catAx>
        <c:axId val="2095271064"/>
        <c:scaling>
          <c:orientation val="minMax"/>
        </c:scaling>
        <c:delete val="0"/>
        <c:axPos val="b"/>
        <c:majorTickMark val="out"/>
        <c:minorTickMark val="none"/>
        <c:tickLblPos val="nextTo"/>
        <c:txPr>
          <a:bodyPr/>
          <a:lstStyle/>
          <a:p>
            <a:pPr>
              <a:defRPr sz="900"/>
            </a:pPr>
            <a:endParaRPr lang="en-US"/>
          </a:p>
        </c:txPr>
        <c:crossAx val="2095264856"/>
        <c:crosses val="autoZero"/>
        <c:auto val="1"/>
        <c:lblAlgn val="ctr"/>
        <c:lblOffset val="100"/>
        <c:noMultiLvlLbl val="0"/>
      </c:catAx>
      <c:valAx>
        <c:axId val="2095264856"/>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CTE Rate</a:t>
                </a:r>
              </a:p>
            </c:rich>
          </c:tx>
          <c:overlay val="0"/>
        </c:title>
        <c:numFmt formatCode="0%" sourceLinked="0"/>
        <c:majorTickMark val="out"/>
        <c:minorTickMark val="none"/>
        <c:tickLblPos val="nextTo"/>
        <c:crossAx val="2095271064"/>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Graphs!$B$1166</c:f>
              <c:strCache>
                <c:ptCount val="1"/>
                <c:pt idx="0">
                  <c:v>CTE Rate</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Graphs!$A$1167:$A$1182</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Graphs!$B$1167:$B$1182</c:f>
              <c:numCache>
                <c:formatCode>0.0%</c:formatCode>
                <c:ptCount val="16"/>
                <c:pt idx="0">
                  <c:v>0.633</c:v>
                </c:pt>
                <c:pt idx="1">
                  <c:v>0.534</c:v>
                </c:pt>
                <c:pt idx="3">
                  <c:v>0.703</c:v>
                </c:pt>
                <c:pt idx="4">
                  <c:v>0.625</c:v>
                </c:pt>
                <c:pt idx="5">
                  <c:v>0.493</c:v>
                </c:pt>
                <c:pt idx="6">
                  <c:v>0.48</c:v>
                </c:pt>
                <c:pt idx="8">
                  <c:v>0.348</c:v>
                </c:pt>
                <c:pt idx="10">
                  <c:v>0.589</c:v>
                </c:pt>
                <c:pt idx="11">
                  <c:v>0.685</c:v>
                </c:pt>
                <c:pt idx="12">
                  <c:v>0.549</c:v>
                </c:pt>
                <c:pt idx="14">
                  <c:v>0.487</c:v>
                </c:pt>
                <c:pt idx="15">
                  <c:v>0.715</c:v>
                </c:pt>
              </c:numCache>
            </c:numRef>
          </c:val>
        </c:ser>
        <c:dLbls>
          <c:showLegendKey val="0"/>
          <c:showVal val="0"/>
          <c:showCatName val="0"/>
          <c:showSerName val="0"/>
          <c:showPercent val="0"/>
          <c:showBubbleSize val="0"/>
        </c:dLbls>
        <c:gapWidth val="50"/>
        <c:axId val="2095187240"/>
        <c:axId val="2095190184"/>
      </c:barChart>
      <c:catAx>
        <c:axId val="2095187240"/>
        <c:scaling>
          <c:orientation val="minMax"/>
        </c:scaling>
        <c:delete val="0"/>
        <c:axPos val="b"/>
        <c:majorTickMark val="out"/>
        <c:minorTickMark val="none"/>
        <c:tickLblPos val="nextTo"/>
        <c:txPr>
          <a:bodyPr rot="-5400000" vert="horz"/>
          <a:lstStyle/>
          <a:p>
            <a:pPr>
              <a:defRPr/>
            </a:pPr>
            <a:endParaRPr lang="en-US"/>
          </a:p>
        </c:txPr>
        <c:crossAx val="2095190184"/>
        <c:crosses val="autoZero"/>
        <c:auto val="1"/>
        <c:lblAlgn val="ctr"/>
        <c:lblOffset val="100"/>
        <c:noMultiLvlLbl val="0"/>
      </c:catAx>
      <c:valAx>
        <c:axId val="209519018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CTE Rate</a:t>
                </a:r>
              </a:p>
            </c:rich>
          </c:tx>
          <c:overlay val="0"/>
        </c:title>
        <c:numFmt formatCode="0%" sourceLinked="0"/>
        <c:majorTickMark val="out"/>
        <c:minorTickMark val="none"/>
        <c:tickLblPos val="nextTo"/>
        <c:crossAx val="209518724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Graphs!$A$1242</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strRef>
              <c:f>Graphs!$B$1241:$C$1241</c:f>
              <c:strCache>
                <c:ptCount val="2"/>
                <c:pt idx="0">
                  <c:v>2006-2007</c:v>
                </c:pt>
                <c:pt idx="1">
                  <c:v>2007-2008</c:v>
                </c:pt>
              </c:strCache>
            </c:strRef>
          </c:cat>
          <c:val>
            <c:numRef>
              <c:f>Graphs!$B$1242:$C$1242</c:f>
              <c:numCache>
                <c:formatCode>0%</c:formatCode>
                <c:ptCount val="2"/>
                <c:pt idx="0">
                  <c:v>0.254408060453401</c:v>
                </c:pt>
                <c:pt idx="1">
                  <c:v>0.0578386605783866</c:v>
                </c:pt>
              </c:numCache>
            </c:numRef>
          </c:val>
          <c:smooth val="0"/>
        </c:ser>
        <c:ser>
          <c:idx val="1"/>
          <c:order val="1"/>
          <c:tx>
            <c:strRef>
              <c:f>Graphs!$A$1243</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strRef>
              <c:f>Graphs!$B$1241:$C$1241</c:f>
              <c:strCache>
                <c:ptCount val="2"/>
                <c:pt idx="0">
                  <c:v>2006-2007</c:v>
                </c:pt>
                <c:pt idx="1">
                  <c:v>2007-2008</c:v>
                </c:pt>
              </c:strCache>
            </c:strRef>
          </c:cat>
          <c:val>
            <c:numRef>
              <c:f>Graphs!$B$1243:$C$1243</c:f>
              <c:numCache>
                <c:formatCode>0%</c:formatCode>
                <c:ptCount val="2"/>
                <c:pt idx="0">
                  <c:v>0.115</c:v>
                </c:pt>
                <c:pt idx="1">
                  <c:v>0.089</c:v>
                </c:pt>
              </c:numCache>
            </c:numRef>
          </c:val>
          <c:smooth val="0"/>
        </c:ser>
        <c:dLbls>
          <c:showLegendKey val="0"/>
          <c:showVal val="0"/>
          <c:showCatName val="0"/>
          <c:showSerName val="0"/>
          <c:showPercent val="0"/>
          <c:showBubbleSize val="0"/>
        </c:dLbls>
        <c:marker val="1"/>
        <c:smooth val="0"/>
        <c:axId val="2116198504"/>
        <c:axId val="2116409672"/>
      </c:lineChart>
      <c:catAx>
        <c:axId val="2116198504"/>
        <c:scaling>
          <c:orientation val="minMax"/>
        </c:scaling>
        <c:delete val="0"/>
        <c:axPos val="b"/>
        <c:majorTickMark val="out"/>
        <c:minorTickMark val="none"/>
        <c:tickLblPos val="nextTo"/>
        <c:txPr>
          <a:bodyPr/>
          <a:lstStyle/>
          <a:p>
            <a:pPr>
              <a:defRPr sz="900"/>
            </a:pPr>
            <a:endParaRPr lang="en-US"/>
          </a:p>
        </c:txPr>
        <c:crossAx val="2116409672"/>
        <c:crosses val="autoZero"/>
        <c:auto val="1"/>
        <c:lblAlgn val="ctr"/>
        <c:lblOffset val="100"/>
        <c:noMultiLvlLbl val="0"/>
      </c:catAx>
      <c:valAx>
        <c:axId val="211640967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CDCP Rate</a:t>
                </a:r>
              </a:p>
            </c:rich>
          </c:tx>
          <c:overlay val="0"/>
        </c:title>
        <c:numFmt formatCode="0%" sourceLinked="0"/>
        <c:majorTickMark val="out"/>
        <c:minorTickMark val="none"/>
        <c:tickLblPos val="nextTo"/>
        <c:crossAx val="2116198504"/>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Graphs!$B$173</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Graphs!$B$174:$B$189</c:f>
              <c:numCache>
                <c:formatCode>0.0%</c:formatCode>
                <c:ptCount val="16"/>
                <c:pt idx="0">
                  <c:v>0.807</c:v>
                </c:pt>
                <c:pt idx="1">
                  <c:v>0.739</c:v>
                </c:pt>
                <c:pt idx="3">
                  <c:v>0.771</c:v>
                </c:pt>
                <c:pt idx="4">
                  <c:v>0.779</c:v>
                </c:pt>
                <c:pt idx="5">
                  <c:v>0.801</c:v>
                </c:pt>
                <c:pt idx="6">
                  <c:v>0.788</c:v>
                </c:pt>
                <c:pt idx="8">
                  <c:v>0.829</c:v>
                </c:pt>
                <c:pt idx="10">
                  <c:v>0.799</c:v>
                </c:pt>
                <c:pt idx="11">
                  <c:v>0.712</c:v>
                </c:pt>
                <c:pt idx="12">
                  <c:v>0.711</c:v>
                </c:pt>
                <c:pt idx="14">
                  <c:v>0.733</c:v>
                </c:pt>
                <c:pt idx="15">
                  <c:v>0.831</c:v>
                </c:pt>
              </c:numCache>
            </c:numRef>
          </c:val>
        </c:ser>
        <c:dLbls>
          <c:showLegendKey val="0"/>
          <c:showVal val="0"/>
          <c:showCatName val="0"/>
          <c:showSerName val="0"/>
          <c:showPercent val="0"/>
          <c:showBubbleSize val="0"/>
        </c:dLbls>
        <c:gapWidth val="50"/>
        <c:axId val="2119305416"/>
        <c:axId val="2119308360"/>
      </c:barChart>
      <c:catAx>
        <c:axId val="2119305416"/>
        <c:scaling>
          <c:orientation val="minMax"/>
        </c:scaling>
        <c:delete val="0"/>
        <c:axPos val="b"/>
        <c:majorTickMark val="out"/>
        <c:minorTickMark val="none"/>
        <c:tickLblPos val="nextTo"/>
        <c:txPr>
          <a:bodyPr rot="-5400000" vert="horz"/>
          <a:lstStyle/>
          <a:p>
            <a:pPr>
              <a:defRPr/>
            </a:pPr>
            <a:endParaRPr lang="en-US"/>
          </a:p>
        </c:txPr>
        <c:crossAx val="2119308360"/>
        <c:crosses val="autoZero"/>
        <c:auto val="1"/>
        <c:lblAlgn val="ctr"/>
        <c:lblOffset val="100"/>
        <c:noMultiLvlLbl val="0"/>
      </c:catAx>
      <c:valAx>
        <c:axId val="2119308360"/>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11930541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Graphs!$B$1350</c:f>
              <c:strCache>
                <c:ptCount val="1"/>
                <c:pt idx="0">
                  <c:v>CDCP Rate</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Graphs!$A$1351:$A$1366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Graphs!$B$1351:$B$1366</c:f>
              <c:numCache>
                <c:formatCode>0.0%</c:formatCode>
                <c:ptCount val="16"/>
                <c:pt idx="0">
                  <c:v>0.064</c:v>
                </c:pt>
                <c:pt idx="1">
                  <c:v>0.047</c:v>
                </c:pt>
                <c:pt idx="3">
                  <c:v>0.524</c:v>
                </c:pt>
                <c:pt idx="4">
                  <c:v>0.536</c:v>
                </c:pt>
                <c:pt idx="5">
                  <c:v>0.352</c:v>
                </c:pt>
                <c:pt idx="6">
                  <c:v>0.183</c:v>
                </c:pt>
                <c:pt idx="8">
                  <c:v>0.113</c:v>
                </c:pt>
                <c:pt idx="10">
                  <c:v>0.062</c:v>
                </c:pt>
                <c:pt idx="12">
                  <c:v>0.03</c:v>
                </c:pt>
                <c:pt idx="14">
                  <c:v>0.019</c:v>
                </c:pt>
                <c:pt idx="15">
                  <c:v>0.22</c:v>
                </c:pt>
              </c:numCache>
            </c:numRef>
          </c:val>
        </c:ser>
        <c:dLbls>
          <c:showLegendKey val="0"/>
          <c:showVal val="0"/>
          <c:showCatName val="0"/>
          <c:showSerName val="0"/>
          <c:showPercent val="0"/>
          <c:showBubbleSize val="0"/>
        </c:dLbls>
        <c:gapWidth val="50"/>
        <c:axId val="2117035240"/>
        <c:axId val="2117038184"/>
      </c:barChart>
      <c:catAx>
        <c:axId val="2117035240"/>
        <c:scaling>
          <c:orientation val="minMax"/>
        </c:scaling>
        <c:delete val="0"/>
        <c:axPos val="b"/>
        <c:majorTickMark val="out"/>
        <c:minorTickMark val="none"/>
        <c:tickLblPos val="nextTo"/>
        <c:txPr>
          <a:bodyPr rot="-5400000" vert="horz"/>
          <a:lstStyle/>
          <a:p>
            <a:pPr>
              <a:defRPr/>
            </a:pPr>
            <a:endParaRPr lang="en-US"/>
          </a:p>
        </c:txPr>
        <c:crossAx val="2117038184"/>
        <c:crosses val="autoZero"/>
        <c:auto val="1"/>
        <c:lblAlgn val="ctr"/>
        <c:lblOffset val="100"/>
        <c:noMultiLvlLbl val="0"/>
      </c:catAx>
      <c:valAx>
        <c:axId val="211703818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CDCP Rate</a:t>
                </a:r>
              </a:p>
            </c:rich>
          </c:tx>
          <c:overlay val="0"/>
        </c:title>
        <c:numFmt formatCode="0%" sourceLinked="0"/>
        <c:majorTickMark val="out"/>
        <c:minorTickMark val="none"/>
        <c:tickLblPos val="nextTo"/>
        <c:crossAx val="211703524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Successful Course Completion Rate</a:t>
            </a:r>
          </a:p>
        </c:rich>
      </c:tx>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v2'!$A$4</c:f>
              <c:strCache>
                <c:ptCount val="1"/>
                <c:pt idx="0">
                  <c:v>GCC Rate</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v2'!$B$4:$E$4</c:f>
              <c:numCache>
                <c:formatCode>0%</c:formatCode>
                <c:ptCount val="4"/>
                <c:pt idx="0">
                  <c:v>0.708</c:v>
                </c:pt>
                <c:pt idx="1">
                  <c:v>0.714</c:v>
                </c:pt>
                <c:pt idx="2">
                  <c:v>0.716</c:v>
                </c:pt>
                <c:pt idx="3">
                  <c:v>0.705</c:v>
                </c:pt>
              </c:numCache>
            </c:numRef>
          </c:val>
        </c:ser>
        <c:ser>
          <c:idx val="1"/>
          <c:order val="1"/>
          <c:tx>
            <c:strRef>
              <c:f>'Data v2'!$A$5</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v2'!$B$5:$E$5</c:f>
              <c:numCache>
                <c:formatCode>0%</c:formatCode>
                <c:ptCount val="4"/>
                <c:pt idx="0">
                  <c:v>0.67</c:v>
                </c:pt>
                <c:pt idx="1">
                  <c:v>0.67</c:v>
                </c:pt>
                <c:pt idx="2">
                  <c:v>0.67</c:v>
                </c:pt>
                <c:pt idx="3">
                  <c:v>0.67</c:v>
                </c:pt>
              </c:numCache>
            </c:numRef>
          </c:val>
        </c:ser>
        <c:ser>
          <c:idx val="2"/>
          <c:order val="2"/>
          <c:tx>
            <c:strRef>
              <c:f>'Data v2'!$A$6</c:f>
              <c:strCache>
                <c:ptCount val="1"/>
                <c:pt idx="0">
                  <c:v>Statewide Rate</c:v>
                </c:pt>
              </c:strCache>
            </c:strRef>
          </c:tx>
          <c:spPr>
            <a:pattFill prst="smGrid">
              <a:fgClr>
                <a:schemeClr val="bg1">
                  <a:lumMod val="85000"/>
                </a:schemeClr>
              </a:fgClr>
              <a:bgClr>
                <a:prstClr val="white"/>
              </a:bgClr>
            </a:pattFill>
            <a:ln>
              <a:solidFill>
                <a:schemeClr val="tx1"/>
              </a:solidFill>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v2'!$B$6:$E$6</c:f>
              <c:numCache>
                <c:formatCode>0%</c:formatCode>
                <c:ptCount val="4"/>
                <c:pt idx="0">
                  <c:v>0.691883584528359</c:v>
                </c:pt>
                <c:pt idx="1">
                  <c:v>0.695785093538743</c:v>
                </c:pt>
                <c:pt idx="2">
                  <c:v>0.706946702795064</c:v>
                </c:pt>
              </c:numCache>
            </c:numRef>
          </c:val>
        </c:ser>
        <c:dLbls>
          <c:showLegendKey val="0"/>
          <c:showVal val="0"/>
          <c:showCatName val="0"/>
          <c:showSerName val="0"/>
          <c:showPercent val="0"/>
          <c:showBubbleSize val="0"/>
        </c:dLbls>
        <c:gapWidth val="150"/>
        <c:axId val="2116873464"/>
        <c:axId val="2116879080"/>
      </c:barChart>
      <c:catAx>
        <c:axId val="2116873464"/>
        <c:scaling>
          <c:orientation val="minMax"/>
        </c:scaling>
        <c:delete val="0"/>
        <c:axPos val="b"/>
        <c:title>
          <c:tx>
            <c:rich>
              <a:bodyPr/>
              <a:lstStyle/>
              <a:p>
                <a:pPr>
                  <a:defRPr/>
                </a:pPr>
                <a:r>
                  <a:rPr lang="en-US"/>
                  <a:t>Academic Year</a:t>
                </a:r>
              </a:p>
            </c:rich>
          </c:tx>
          <c:overlay val="0"/>
        </c:title>
        <c:majorTickMark val="out"/>
        <c:minorTickMark val="none"/>
        <c:tickLblPos val="nextTo"/>
        <c:txPr>
          <a:bodyPr/>
          <a:lstStyle/>
          <a:p>
            <a:pPr>
              <a:defRPr sz="800"/>
            </a:pPr>
            <a:endParaRPr lang="en-US"/>
          </a:p>
        </c:txPr>
        <c:crossAx val="2116879080"/>
        <c:crosses val="autoZero"/>
        <c:auto val="1"/>
        <c:lblAlgn val="ctr"/>
        <c:lblOffset val="100"/>
        <c:noMultiLvlLbl val="0"/>
      </c:catAx>
      <c:valAx>
        <c:axId val="2116879080"/>
        <c:scaling>
          <c:orientation val="minMax"/>
          <c:max val="1.0"/>
          <c:min val="0.0"/>
        </c:scaling>
        <c:delete val="0"/>
        <c:axPos val="l"/>
        <c:majorGridlines/>
        <c:title>
          <c:tx>
            <c:rich>
              <a:bodyPr/>
              <a:lstStyle/>
              <a:p>
                <a:pPr>
                  <a:defRPr/>
                </a:pPr>
                <a:r>
                  <a:rPr lang="en-US"/>
                  <a:t>Rate</a:t>
                </a:r>
              </a:p>
            </c:rich>
          </c:tx>
          <c:overlay val="0"/>
        </c:title>
        <c:numFmt formatCode="0%" sourceLinked="0"/>
        <c:majorTickMark val="out"/>
        <c:minorTickMark val="none"/>
        <c:tickLblPos val="nextTo"/>
        <c:crossAx val="2116873464"/>
        <c:crosses val="autoZero"/>
        <c:crossBetween val="between"/>
        <c:majorUnit val="0.2"/>
      </c:valAx>
    </c:plotArea>
    <c:legend>
      <c:legendPos val="r"/>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Fall-to-Fall</a:t>
            </a:r>
            <a:r>
              <a:rPr lang="en-US" sz="1200" baseline="0"/>
              <a:t> Retention Rate</a:t>
            </a:r>
            <a:endParaRPr lang="en-US" sz="1200"/>
          </a:p>
        </c:rich>
      </c:tx>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v2'!$A$65</c:f>
              <c:strCache>
                <c:ptCount val="1"/>
                <c:pt idx="0">
                  <c:v>GCC Rate</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v2'!$B$64:$D$64</c:f>
              <c:strCache>
                <c:ptCount val="3"/>
                <c:pt idx="0">
                  <c:v>Fall 2010 to Fall 2011</c:v>
                </c:pt>
                <c:pt idx="1">
                  <c:v>Fall 2011 to Fall 2012</c:v>
                </c:pt>
                <c:pt idx="2">
                  <c:v>Fall 2012 to Fall 2013</c:v>
                </c:pt>
              </c:strCache>
            </c:strRef>
          </c:cat>
          <c:val>
            <c:numRef>
              <c:f>'Data v2'!$B$65:$D$65</c:f>
              <c:numCache>
                <c:formatCode>0%</c:formatCode>
                <c:ptCount val="3"/>
                <c:pt idx="0">
                  <c:v>0.532</c:v>
                </c:pt>
                <c:pt idx="1">
                  <c:v>0.552</c:v>
                </c:pt>
                <c:pt idx="2">
                  <c:v>0.548</c:v>
                </c:pt>
              </c:numCache>
            </c:numRef>
          </c:val>
        </c:ser>
        <c:ser>
          <c:idx val="1"/>
          <c:order val="1"/>
          <c:tx>
            <c:strRef>
              <c:f>'Data v2'!$A$66</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v2'!$B$64:$D$64</c:f>
              <c:strCache>
                <c:ptCount val="3"/>
                <c:pt idx="0">
                  <c:v>Fall 2010 to Fall 2011</c:v>
                </c:pt>
                <c:pt idx="1">
                  <c:v>Fall 2011 to Fall 2012</c:v>
                </c:pt>
                <c:pt idx="2">
                  <c:v>Fall 2012 to Fall 2013</c:v>
                </c:pt>
              </c:strCache>
            </c:strRef>
          </c:cat>
          <c:val>
            <c:numRef>
              <c:f>'Data v2'!$B$66:$D$66</c:f>
              <c:numCache>
                <c:formatCode>0%</c:formatCode>
                <c:ptCount val="3"/>
                <c:pt idx="0">
                  <c:v>0.47</c:v>
                </c:pt>
                <c:pt idx="1">
                  <c:v>0.47</c:v>
                </c:pt>
                <c:pt idx="2">
                  <c:v>0.47</c:v>
                </c:pt>
              </c:numCache>
            </c:numRef>
          </c:val>
        </c:ser>
        <c:dLbls>
          <c:showLegendKey val="0"/>
          <c:showVal val="0"/>
          <c:showCatName val="0"/>
          <c:showSerName val="0"/>
          <c:showPercent val="0"/>
          <c:showBubbleSize val="0"/>
        </c:dLbls>
        <c:gapWidth val="150"/>
        <c:axId val="2116818600"/>
        <c:axId val="2116824152"/>
      </c:barChart>
      <c:catAx>
        <c:axId val="2116818600"/>
        <c:scaling>
          <c:orientation val="minMax"/>
        </c:scaling>
        <c:delete val="0"/>
        <c:axPos val="b"/>
        <c:title>
          <c:tx>
            <c:rich>
              <a:bodyPr/>
              <a:lstStyle/>
              <a:p>
                <a:pPr>
                  <a:defRPr/>
                </a:pPr>
                <a:r>
                  <a:rPr lang="en-US"/>
                  <a:t>Academic Year</a:t>
                </a:r>
              </a:p>
            </c:rich>
          </c:tx>
          <c:overlay val="0"/>
        </c:title>
        <c:majorTickMark val="out"/>
        <c:minorTickMark val="none"/>
        <c:tickLblPos val="nextTo"/>
        <c:txPr>
          <a:bodyPr/>
          <a:lstStyle/>
          <a:p>
            <a:pPr>
              <a:defRPr sz="800"/>
            </a:pPr>
            <a:endParaRPr lang="en-US"/>
          </a:p>
        </c:txPr>
        <c:crossAx val="2116824152"/>
        <c:crosses val="autoZero"/>
        <c:auto val="1"/>
        <c:lblAlgn val="ctr"/>
        <c:lblOffset val="100"/>
        <c:noMultiLvlLbl val="0"/>
      </c:catAx>
      <c:valAx>
        <c:axId val="2116824152"/>
        <c:scaling>
          <c:orientation val="minMax"/>
          <c:max val="1.0"/>
          <c:min val="0.0"/>
        </c:scaling>
        <c:delete val="0"/>
        <c:axPos val="l"/>
        <c:majorGridlines/>
        <c:title>
          <c:tx>
            <c:rich>
              <a:bodyPr/>
              <a:lstStyle/>
              <a:p>
                <a:pPr>
                  <a:defRPr/>
                </a:pPr>
                <a:r>
                  <a:rPr lang="en-US"/>
                  <a:t>Rate</a:t>
                </a:r>
              </a:p>
            </c:rich>
          </c:tx>
          <c:overlay val="0"/>
        </c:title>
        <c:numFmt formatCode="0%" sourceLinked="0"/>
        <c:majorTickMark val="out"/>
        <c:minorTickMark val="none"/>
        <c:tickLblPos val="nextTo"/>
        <c:crossAx val="2116818600"/>
        <c:crosses val="autoZero"/>
        <c:crossBetween val="between"/>
        <c:majorUnit val="0.2"/>
      </c:valAx>
    </c:plotArea>
    <c:legend>
      <c:legendPos val="r"/>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Associate Degrees Awarded</a:t>
            </a:r>
          </a:p>
        </c:rich>
      </c:tx>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v2'!$A$105</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v2'!$B$104:$E$104</c:f>
              <c:strCache>
                <c:ptCount val="4"/>
                <c:pt idx="0">
                  <c:v>2010-2011</c:v>
                </c:pt>
                <c:pt idx="1">
                  <c:v>2011-2012</c:v>
                </c:pt>
                <c:pt idx="2">
                  <c:v>2012-2013</c:v>
                </c:pt>
                <c:pt idx="3">
                  <c:v>2013-2014</c:v>
                </c:pt>
              </c:strCache>
            </c:strRef>
          </c:cat>
          <c:val>
            <c:numRef>
              <c:f>'Data v2'!$B$105:$E$105</c:f>
              <c:numCache>
                <c:formatCode>#,##0</c:formatCode>
                <c:ptCount val="4"/>
                <c:pt idx="0">
                  <c:v>502.0</c:v>
                </c:pt>
                <c:pt idx="1">
                  <c:v>444.0</c:v>
                </c:pt>
                <c:pt idx="2">
                  <c:v>417.0</c:v>
                </c:pt>
                <c:pt idx="3">
                  <c:v>447.0</c:v>
                </c:pt>
              </c:numCache>
            </c:numRef>
          </c:val>
        </c:ser>
        <c:ser>
          <c:idx val="1"/>
          <c:order val="1"/>
          <c:tx>
            <c:strRef>
              <c:f>'Data v2'!$A$106</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v2'!$B$104:$E$104</c:f>
              <c:strCache>
                <c:ptCount val="4"/>
                <c:pt idx="0">
                  <c:v>2010-2011</c:v>
                </c:pt>
                <c:pt idx="1">
                  <c:v>2011-2012</c:v>
                </c:pt>
                <c:pt idx="2">
                  <c:v>2012-2013</c:v>
                </c:pt>
                <c:pt idx="3">
                  <c:v>2013-2014</c:v>
                </c:pt>
              </c:strCache>
            </c:strRef>
          </c:cat>
          <c:val>
            <c:numRef>
              <c:f>'Data v2'!$B$106:$E$106</c:f>
              <c:numCache>
                <c:formatCode>#,##0</c:formatCode>
                <c:ptCount val="4"/>
                <c:pt idx="0">
                  <c:v>350.0</c:v>
                </c:pt>
                <c:pt idx="1">
                  <c:v>350.0</c:v>
                </c:pt>
                <c:pt idx="2">
                  <c:v>350.0</c:v>
                </c:pt>
                <c:pt idx="3">
                  <c:v>350.0</c:v>
                </c:pt>
              </c:numCache>
            </c:numRef>
          </c:val>
        </c:ser>
        <c:dLbls>
          <c:showLegendKey val="0"/>
          <c:showVal val="0"/>
          <c:showCatName val="0"/>
          <c:showSerName val="0"/>
          <c:showPercent val="0"/>
          <c:showBubbleSize val="0"/>
        </c:dLbls>
        <c:gapWidth val="150"/>
        <c:axId val="2114718760"/>
        <c:axId val="2114715672"/>
      </c:barChart>
      <c:catAx>
        <c:axId val="2114718760"/>
        <c:scaling>
          <c:orientation val="minMax"/>
        </c:scaling>
        <c:delete val="0"/>
        <c:axPos val="b"/>
        <c:title>
          <c:tx>
            <c:rich>
              <a:bodyPr/>
              <a:lstStyle/>
              <a:p>
                <a:pPr>
                  <a:defRPr/>
                </a:pPr>
                <a:r>
                  <a:rPr lang="en-US"/>
                  <a:t>Academic Year</a:t>
                </a:r>
              </a:p>
            </c:rich>
          </c:tx>
          <c:overlay val="0"/>
        </c:title>
        <c:majorTickMark val="out"/>
        <c:minorTickMark val="none"/>
        <c:tickLblPos val="nextTo"/>
        <c:txPr>
          <a:bodyPr/>
          <a:lstStyle/>
          <a:p>
            <a:pPr>
              <a:defRPr sz="800"/>
            </a:pPr>
            <a:endParaRPr lang="en-US"/>
          </a:p>
        </c:txPr>
        <c:crossAx val="2114715672"/>
        <c:crosses val="autoZero"/>
        <c:auto val="1"/>
        <c:lblAlgn val="ctr"/>
        <c:lblOffset val="100"/>
        <c:noMultiLvlLbl val="0"/>
      </c:catAx>
      <c:valAx>
        <c:axId val="2114715672"/>
        <c:scaling>
          <c:orientation val="minMax"/>
          <c:max val="600.0"/>
          <c:min val="0.0"/>
        </c:scaling>
        <c:delete val="0"/>
        <c:axPos val="l"/>
        <c:majorGridlines/>
        <c:title>
          <c:tx>
            <c:rich>
              <a:bodyPr/>
              <a:lstStyle/>
              <a:p>
                <a:pPr>
                  <a:defRPr/>
                </a:pPr>
                <a:r>
                  <a:rPr lang="en-US"/>
                  <a:t>Number</a:t>
                </a:r>
              </a:p>
            </c:rich>
          </c:tx>
          <c:overlay val="0"/>
        </c:title>
        <c:numFmt formatCode="#,##0" sourceLinked="0"/>
        <c:majorTickMark val="out"/>
        <c:minorTickMark val="none"/>
        <c:tickLblPos val="nextTo"/>
        <c:crossAx val="2114718760"/>
        <c:crosses val="autoZero"/>
        <c:crossBetween val="between"/>
        <c:majorUnit val="100.0"/>
      </c:valAx>
    </c:plotArea>
    <c:legend>
      <c:legendPos val="r"/>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a:t>Certificates Awarded</a:t>
            </a:r>
          </a:p>
        </c:rich>
      </c:tx>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v2'!$A$144</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v2'!$B$143:$E$143</c:f>
              <c:strCache>
                <c:ptCount val="4"/>
                <c:pt idx="0">
                  <c:v>2010-2011</c:v>
                </c:pt>
                <c:pt idx="1">
                  <c:v>2011-2012</c:v>
                </c:pt>
                <c:pt idx="2">
                  <c:v>2012-2013</c:v>
                </c:pt>
                <c:pt idx="3">
                  <c:v>2013-2014</c:v>
                </c:pt>
              </c:strCache>
            </c:strRef>
          </c:cat>
          <c:val>
            <c:numRef>
              <c:f>'Data v2'!$B$144:$E$144</c:f>
              <c:numCache>
                <c:formatCode>#,##0</c:formatCode>
                <c:ptCount val="4"/>
                <c:pt idx="0">
                  <c:v>217.0</c:v>
                </c:pt>
                <c:pt idx="1">
                  <c:v>317.0</c:v>
                </c:pt>
                <c:pt idx="2">
                  <c:v>303.0</c:v>
                </c:pt>
              </c:numCache>
            </c:numRef>
          </c:val>
        </c:ser>
        <c:ser>
          <c:idx val="1"/>
          <c:order val="1"/>
          <c:tx>
            <c:strRef>
              <c:f>'Data v2'!$A$145</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v2'!$B$143:$E$143</c:f>
              <c:strCache>
                <c:ptCount val="4"/>
                <c:pt idx="0">
                  <c:v>2010-2011</c:v>
                </c:pt>
                <c:pt idx="1">
                  <c:v>2011-2012</c:v>
                </c:pt>
                <c:pt idx="2">
                  <c:v>2012-2013</c:v>
                </c:pt>
                <c:pt idx="3">
                  <c:v>2013-2014</c:v>
                </c:pt>
              </c:strCache>
            </c:strRef>
          </c:cat>
          <c:val>
            <c:numRef>
              <c:f>'Data v2'!$B$145:$E$145</c:f>
              <c:numCache>
                <c:formatCode>#,##0</c:formatCode>
                <c:ptCount val="4"/>
                <c:pt idx="0">
                  <c:v>200.0</c:v>
                </c:pt>
                <c:pt idx="1">
                  <c:v>200.0</c:v>
                </c:pt>
                <c:pt idx="2">
                  <c:v>200.0</c:v>
                </c:pt>
                <c:pt idx="3">
                  <c:v>200.0</c:v>
                </c:pt>
              </c:numCache>
            </c:numRef>
          </c:val>
        </c:ser>
        <c:dLbls>
          <c:showLegendKey val="0"/>
          <c:showVal val="0"/>
          <c:showCatName val="0"/>
          <c:showSerName val="0"/>
          <c:showPercent val="0"/>
          <c:showBubbleSize val="0"/>
        </c:dLbls>
        <c:gapWidth val="150"/>
        <c:axId val="2114820232"/>
        <c:axId val="2114825784"/>
      </c:barChart>
      <c:catAx>
        <c:axId val="2114820232"/>
        <c:scaling>
          <c:orientation val="minMax"/>
        </c:scaling>
        <c:delete val="0"/>
        <c:axPos val="b"/>
        <c:title>
          <c:tx>
            <c:rich>
              <a:bodyPr/>
              <a:lstStyle/>
              <a:p>
                <a:pPr>
                  <a:defRPr/>
                </a:pPr>
                <a:r>
                  <a:rPr lang="en-US"/>
                  <a:t>Academic Year</a:t>
                </a:r>
              </a:p>
            </c:rich>
          </c:tx>
          <c:overlay val="0"/>
        </c:title>
        <c:majorTickMark val="out"/>
        <c:minorTickMark val="none"/>
        <c:tickLblPos val="nextTo"/>
        <c:txPr>
          <a:bodyPr/>
          <a:lstStyle/>
          <a:p>
            <a:pPr>
              <a:defRPr sz="800"/>
            </a:pPr>
            <a:endParaRPr lang="en-US"/>
          </a:p>
        </c:txPr>
        <c:crossAx val="2114825784"/>
        <c:crosses val="autoZero"/>
        <c:auto val="1"/>
        <c:lblAlgn val="ctr"/>
        <c:lblOffset val="100"/>
        <c:noMultiLvlLbl val="0"/>
      </c:catAx>
      <c:valAx>
        <c:axId val="2114825784"/>
        <c:scaling>
          <c:orientation val="minMax"/>
          <c:max val="600.0"/>
          <c:min val="0.0"/>
        </c:scaling>
        <c:delete val="0"/>
        <c:axPos val="l"/>
        <c:majorGridlines/>
        <c:title>
          <c:tx>
            <c:rich>
              <a:bodyPr/>
              <a:lstStyle/>
              <a:p>
                <a:pPr>
                  <a:defRPr/>
                </a:pPr>
                <a:r>
                  <a:rPr lang="en-US"/>
                  <a:t>Number</a:t>
                </a:r>
              </a:p>
            </c:rich>
          </c:tx>
          <c:overlay val="0"/>
        </c:title>
        <c:numFmt formatCode="#,##0" sourceLinked="0"/>
        <c:majorTickMark val="out"/>
        <c:minorTickMark val="none"/>
        <c:tickLblPos val="nextTo"/>
        <c:crossAx val="2114820232"/>
        <c:crosses val="autoZero"/>
        <c:crossBetween val="between"/>
        <c:majorUnit val="100.0"/>
      </c:valAx>
    </c:plotArea>
    <c:legend>
      <c:legendPos val="r"/>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Transfers</a:t>
            </a:r>
          </a:p>
        </c:rich>
      </c:tx>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v2'!$A$180</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v2'!$B$179:$E$179</c:f>
              <c:strCache>
                <c:ptCount val="4"/>
                <c:pt idx="0">
                  <c:v>2009-2010</c:v>
                </c:pt>
                <c:pt idx="1">
                  <c:v>2010-2011</c:v>
                </c:pt>
                <c:pt idx="2">
                  <c:v>2011-2012</c:v>
                </c:pt>
                <c:pt idx="3">
                  <c:v>2012-2013</c:v>
                </c:pt>
              </c:strCache>
            </c:strRef>
          </c:cat>
          <c:val>
            <c:numRef>
              <c:f>'Data v2'!$B$180:$E$180</c:f>
              <c:numCache>
                <c:formatCode>#,##0</c:formatCode>
                <c:ptCount val="4"/>
                <c:pt idx="0">
                  <c:v>809.0</c:v>
                </c:pt>
                <c:pt idx="1">
                  <c:v>1073.0</c:v>
                </c:pt>
                <c:pt idx="2">
                  <c:v>1037.0</c:v>
                </c:pt>
                <c:pt idx="3">
                  <c:v>825.0</c:v>
                </c:pt>
              </c:numCache>
            </c:numRef>
          </c:val>
        </c:ser>
        <c:ser>
          <c:idx val="1"/>
          <c:order val="1"/>
          <c:tx>
            <c:strRef>
              <c:f>'Data v2'!$A$181</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v2'!$B$179:$E$179</c:f>
              <c:strCache>
                <c:ptCount val="4"/>
                <c:pt idx="0">
                  <c:v>2009-2010</c:v>
                </c:pt>
                <c:pt idx="1">
                  <c:v>2010-2011</c:v>
                </c:pt>
                <c:pt idx="2">
                  <c:v>2011-2012</c:v>
                </c:pt>
                <c:pt idx="3">
                  <c:v>2012-2013</c:v>
                </c:pt>
              </c:strCache>
            </c:strRef>
          </c:cat>
          <c:val>
            <c:numRef>
              <c:f>'Data v2'!$B$181:$E$181</c:f>
              <c:numCache>
                <c:formatCode>#,##0</c:formatCode>
                <c:ptCount val="4"/>
                <c:pt idx="0">
                  <c:v>800.0</c:v>
                </c:pt>
                <c:pt idx="1">
                  <c:v>800.0</c:v>
                </c:pt>
                <c:pt idx="2">
                  <c:v>800.0</c:v>
                </c:pt>
                <c:pt idx="3">
                  <c:v>800.0</c:v>
                </c:pt>
              </c:numCache>
            </c:numRef>
          </c:val>
        </c:ser>
        <c:dLbls>
          <c:showLegendKey val="0"/>
          <c:showVal val="0"/>
          <c:showCatName val="0"/>
          <c:showSerName val="0"/>
          <c:showPercent val="0"/>
          <c:showBubbleSize val="0"/>
        </c:dLbls>
        <c:gapWidth val="150"/>
        <c:axId val="2114648472"/>
        <c:axId val="2114639016"/>
      </c:barChart>
      <c:catAx>
        <c:axId val="2114648472"/>
        <c:scaling>
          <c:orientation val="minMax"/>
        </c:scaling>
        <c:delete val="0"/>
        <c:axPos val="b"/>
        <c:title>
          <c:tx>
            <c:rich>
              <a:bodyPr/>
              <a:lstStyle/>
              <a:p>
                <a:pPr>
                  <a:defRPr/>
                </a:pPr>
                <a:r>
                  <a:rPr lang="en-US"/>
                  <a:t>Academic Year</a:t>
                </a:r>
              </a:p>
            </c:rich>
          </c:tx>
          <c:overlay val="0"/>
        </c:title>
        <c:majorTickMark val="out"/>
        <c:minorTickMark val="none"/>
        <c:tickLblPos val="nextTo"/>
        <c:txPr>
          <a:bodyPr/>
          <a:lstStyle/>
          <a:p>
            <a:pPr>
              <a:defRPr sz="800"/>
            </a:pPr>
            <a:endParaRPr lang="en-US"/>
          </a:p>
        </c:txPr>
        <c:crossAx val="2114639016"/>
        <c:crosses val="autoZero"/>
        <c:auto val="1"/>
        <c:lblAlgn val="ctr"/>
        <c:lblOffset val="100"/>
        <c:noMultiLvlLbl val="0"/>
      </c:catAx>
      <c:valAx>
        <c:axId val="2114639016"/>
        <c:scaling>
          <c:orientation val="minMax"/>
          <c:max val="1200.0"/>
          <c:min val="0.0"/>
        </c:scaling>
        <c:delete val="0"/>
        <c:axPos val="l"/>
        <c:majorGridlines/>
        <c:title>
          <c:tx>
            <c:rich>
              <a:bodyPr/>
              <a:lstStyle/>
              <a:p>
                <a:pPr>
                  <a:defRPr/>
                </a:pPr>
                <a:r>
                  <a:rPr lang="en-US"/>
                  <a:t>Number</a:t>
                </a:r>
              </a:p>
            </c:rich>
          </c:tx>
          <c:overlay val="0"/>
        </c:title>
        <c:numFmt formatCode="#,##0" sourceLinked="0"/>
        <c:majorTickMark val="out"/>
        <c:minorTickMark val="none"/>
        <c:tickLblPos val="nextTo"/>
        <c:crossAx val="2114648472"/>
        <c:crosses val="autoZero"/>
        <c:crossBetween val="between"/>
        <c:majorUnit val="200.0"/>
      </c:valAx>
    </c:plotArea>
    <c:legend>
      <c:legendPos val="r"/>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Graphs!$C$173</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Graphs!$C$174:$C$189</c:f>
              <c:numCache>
                <c:formatCode>0.0%</c:formatCode>
                <c:ptCount val="16"/>
                <c:pt idx="0">
                  <c:v>0.817</c:v>
                </c:pt>
                <c:pt idx="1">
                  <c:v>0.739</c:v>
                </c:pt>
                <c:pt idx="3">
                  <c:v>0.77</c:v>
                </c:pt>
                <c:pt idx="4">
                  <c:v>0.83</c:v>
                </c:pt>
                <c:pt idx="5">
                  <c:v>0.823</c:v>
                </c:pt>
                <c:pt idx="6">
                  <c:v>0.778</c:v>
                </c:pt>
                <c:pt idx="8">
                  <c:v>0.769</c:v>
                </c:pt>
                <c:pt idx="10">
                  <c:v>0.836</c:v>
                </c:pt>
                <c:pt idx="11">
                  <c:v>0.659</c:v>
                </c:pt>
                <c:pt idx="12">
                  <c:v>0.634</c:v>
                </c:pt>
                <c:pt idx="14">
                  <c:v>0.715</c:v>
                </c:pt>
                <c:pt idx="15">
                  <c:v>0.842</c:v>
                </c:pt>
              </c:numCache>
            </c:numRef>
          </c:val>
        </c:ser>
        <c:dLbls>
          <c:showLegendKey val="0"/>
          <c:showVal val="0"/>
          <c:showCatName val="0"/>
          <c:showSerName val="0"/>
          <c:showPercent val="0"/>
          <c:showBubbleSize val="0"/>
        </c:dLbls>
        <c:gapWidth val="50"/>
        <c:axId val="2119259496"/>
        <c:axId val="2119262440"/>
      </c:barChart>
      <c:catAx>
        <c:axId val="2119259496"/>
        <c:scaling>
          <c:orientation val="minMax"/>
        </c:scaling>
        <c:delete val="0"/>
        <c:axPos val="b"/>
        <c:majorTickMark val="out"/>
        <c:minorTickMark val="none"/>
        <c:tickLblPos val="nextTo"/>
        <c:txPr>
          <a:bodyPr rot="-5400000" vert="horz"/>
          <a:lstStyle/>
          <a:p>
            <a:pPr>
              <a:defRPr/>
            </a:pPr>
            <a:endParaRPr lang="en-US"/>
          </a:p>
        </c:txPr>
        <c:crossAx val="2119262440"/>
        <c:crosses val="autoZero"/>
        <c:auto val="1"/>
        <c:lblAlgn val="ctr"/>
        <c:lblOffset val="100"/>
        <c:noMultiLvlLbl val="0"/>
      </c:catAx>
      <c:valAx>
        <c:axId val="2119262440"/>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11925949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Graphs!$D$173</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Graphs!$D$174:$D$189</c:f>
              <c:numCache>
                <c:formatCode>0.0%</c:formatCode>
                <c:ptCount val="16"/>
                <c:pt idx="0">
                  <c:v>0.8</c:v>
                </c:pt>
                <c:pt idx="1">
                  <c:v>0.739</c:v>
                </c:pt>
                <c:pt idx="3">
                  <c:v>0.772</c:v>
                </c:pt>
                <c:pt idx="4">
                  <c:v>0.744</c:v>
                </c:pt>
                <c:pt idx="5">
                  <c:v>0.787</c:v>
                </c:pt>
                <c:pt idx="6">
                  <c:v>0.791</c:v>
                </c:pt>
                <c:pt idx="8">
                  <c:v>0.857</c:v>
                </c:pt>
                <c:pt idx="10">
                  <c:v>0.75</c:v>
                </c:pt>
                <c:pt idx="11">
                  <c:v>0.743</c:v>
                </c:pt>
                <c:pt idx="12">
                  <c:v>0.729</c:v>
                </c:pt>
                <c:pt idx="14">
                  <c:v>0.75</c:v>
                </c:pt>
                <c:pt idx="15">
                  <c:v>0.822</c:v>
                </c:pt>
              </c:numCache>
            </c:numRef>
          </c:val>
        </c:ser>
        <c:dLbls>
          <c:showLegendKey val="0"/>
          <c:showVal val="0"/>
          <c:showCatName val="0"/>
          <c:showSerName val="0"/>
          <c:showPercent val="0"/>
          <c:showBubbleSize val="0"/>
        </c:dLbls>
        <c:gapWidth val="50"/>
        <c:axId val="2119864424"/>
        <c:axId val="2083850600"/>
      </c:barChart>
      <c:catAx>
        <c:axId val="2119864424"/>
        <c:scaling>
          <c:orientation val="minMax"/>
        </c:scaling>
        <c:delete val="0"/>
        <c:axPos val="b"/>
        <c:majorTickMark val="out"/>
        <c:minorTickMark val="none"/>
        <c:tickLblPos val="nextTo"/>
        <c:txPr>
          <a:bodyPr rot="-5400000" vert="horz"/>
          <a:lstStyle/>
          <a:p>
            <a:pPr>
              <a:defRPr/>
            </a:pPr>
            <a:endParaRPr lang="en-US"/>
          </a:p>
        </c:txPr>
        <c:crossAx val="2083850600"/>
        <c:crosses val="autoZero"/>
        <c:auto val="1"/>
        <c:lblAlgn val="ctr"/>
        <c:lblOffset val="100"/>
        <c:noMultiLvlLbl val="0"/>
      </c:catAx>
      <c:valAx>
        <c:axId val="2083850600"/>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119864424"/>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Graphs!$A$315</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Graphs!$B$313:$AA$314</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Graphs!$B$315:$AA$315</c:f>
              <c:numCache>
                <c:formatCode>0%</c:formatCode>
                <c:ptCount val="26"/>
                <c:pt idx="0">
                  <c:v>0.717006802721088</c:v>
                </c:pt>
                <c:pt idx="1">
                  <c:v>0.71484375</c:v>
                </c:pt>
                <c:pt idx="2">
                  <c:v>0.720856102003643</c:v>
                </c:pt>
                <c:pt idx="3">
                  <c:v>0.755600814663951</c:v>
                </c:pt>
                <c:pt idx="4">
                  <c:v>0.734189253447456</c:v>
                </c:pt>
                <c:pt idx="5">
                  <c:v>0.744652406417112</c:v>
                </c:pt>
                <c:pt idx="6">
                  <c:v>0.746318889356332</c:v>
                </c:pt>
                <c:pt idx="7">
                  <c:v>0.759077155824508</c:v>
                </c:pt>
                <c:pt idx="9">
                  <c:v>0.736151603498542</c:v>
                </c:pt>
                <c:pt idx="10">
                  <c:v>0.788487282463186</c:v>
                </c:pt>
                <c:pt idx="11">
                  <c:v>0.783783783783784</c:v>
                </c:pt>
                <c:pt idx="12">
                  <c:v>0.808176100628931</c:v>
                </c:pt>
                <c:pt idx="13">
                  <c:v>0.800242130750605</c:v>
                </c:pt>
                <c:pt idx="14">
                  <c:v>0.788172043010753</c:v>
                </c:pt>
                <c:pt idx="15">
                  <c:v>0.813542688910697</c:v>
                </c:pt>
                <c:pt idx="16">
                  <c:v>0.81588785046729</c:v>
                </c:pt>
                <c:pt idx="18">
                  <c:v>0.708360763660303</c:v>
                </c:pt>
                <c:pt idx="19">
                  <c:v>0.67951188182402</c:v>
                </c:pt>
                <c:pt idx="20">
                  <c:v>0.691225720026792</c:v>
                </c:pt>
                <c:pt idx="21">
                  <c:v>0.730421686746988</c:v>
                </c:pt>
                <c:pt idx="22">
                  <c:v>0.691464369616288</c:v>
                </c:pt>
                <c:pt idx="23">
                  <c:v>0.713850837138508</c:v>
                </c:pt>
                <c:pt idx="24">
                  <c:v>0.695876288659794</c:v>
                </c:pt>
                <c:pt idx="25">
                  <c:v>0.720457433290978</c:v>
                </c:pt>
              </c:numCache>
            </c:numRef>
          </c:val>
          <c:smooth val="0"/>
        </c:ser>
        <c:ser>
          <c:idx val="1"/>
          <c:order val="1"/>
          <c:tx>
            <c:strRef>
              <c:f>Graphs!$A$316</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Graphs!$B$313:$AA$314</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Graphs!$B$316:$AA$316</c:f>
              <c:numCache>
                <c:formatCode>General</c:formatCode>
                <c:ptCount val="26"/>
                <c:pt idx="3" formatCode="0%">
                  <c:v>0.65</c:v>
                </c:pt>
                <c:pt idx="4" formatCode="0%">
                  <c:v>0.649</c:v>
                </c:pt>
                <c:pt idx="5" formatCode="0%">
                  <c:v>0.659</c:v>
                </c:pt>
                <c:pt idx="6" formatCode="0%">
                  <c:v>0.663</c:v>
                </c:pt>
                <c:pt idx="7" formatCode="0%">
                  <c:v>0.665</c:v>
                </c:pt>
                <c:pt idx="12" formatCode="0%">
                  <c:v>0.693</c:v>
                </c:pt>
                <c:pt idx="13" formatCode="0%">
                  <c:v>0.684</c:v>
                </c:pt>
                <c:pt idx="14" formatCode="0%">
                  <c:v>0.693</c:v>
                </c:pt>
                <c:pt idx="15" formatCode="0%">
                  <c:v>0.697</c:v>
                </c:pt>
                <c:pt idx="16" formatCode="0%">
                  <c:v>0.701</c:v>
                </c:pt>
                <c:pt idx="21" formatCode="0%">
                  <c:v>0.635</c:v>
                </c:pt>
                <c:pt idx="22" formatCode="0%">
                  <c:v>0.637</c:v>
                </c:pt>
                <c:pt idx="23" formatCode="0%">
                  <c:v>0.647</c:v>
                </c:pt>
                <c:pt idx="24" formatCode="0%">
                  <c:v>0.651</c:v>
                </c:pt>
                <c:pt idx="25" formatCode="0%">
                  <c:v>0.653</c:v>
                </c:pt>
              </c:numCache>
            </c:numRef>
          </c:val>
          <c:smooth val="0"/>
        </c:ser>
        <c:dLbls>
          <c:showLegendKey val="0"/>
          <c:showVal val="0"/>
          <c:showCatName val="0"/>
          <c:showSerName val="0"/>
          <c:showPercent val="0"/>
          <c:showBubbleSize val="0"/>
        </c:dLbls>
        <c:marker val="1"/>
        <c:smooth val="0"/>
        <c:axId val="2119344664"/>
        <c:axId val="2119694792"/>
      </c:lineChart>
      <c:catAx>
        <c:axId val="2119344664"/>
        <c:scaling>
          <c:orientation val="minMax"/>
        </c:scaling>
        <c:delete val="0"/>
        <c:axPos val="b"/>
        <c:majorTickMark val="out"/>
        <c:minorTickMark val="none"/>
        <c:tickLblPos val="nextTo"/>
        <c:txPr>
          <a:bodyPr/>
          <a:lstStyle/>
          <a:p>
            <a:pPr>
              <a:defRPr sz="900"/>
            </a:pPr>
            <a:endParaRPr lang="en-US"/>
          </a:p>
        </c:txPr>
        <c:crossAx val="2119694792"/>
        <c:crosses val="autoZero"/>
        <c:auto val="1"/>
        <c:lblAlgn val="ctr"/>
        <c:lblOffset val="100"/>
        <c:noMultiLvlLbl val="0"/>
      </c:catAx>
      <c:valAx>
        <c:axId val="21196947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119344664"/>
        <c:crosses val="autoZero"/>
        <c:crossBetween val="between"/>
        <c:majorUnit val="0.2"/>
      </c:valAx>
    </c:plotArea>
    <c:legend>
      <c:legendPos val="r"/>
      <c:layout>
        <c:manualLayout>
          <c:xMode val="edge"/>
          <c:yMode val="edge"/>
          <c:x val="0.754494139462796"/>
          <c:y val="0.41967169909546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Graphs!$B$440</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Graphs!$B$441:$B$456</c:f>
              <c:numCache>
                <c:formatCode>0.0%</c:formatCode>
                <c:ptCount val="16"/>
                <c:pt idx="0">
                  <c:v>0.798</c:v>
                </c:pt>
                <c:pt idx="1">
                  <c:v>0.709</c:v>
                </c:pt>
                <c:pt idx="3">
                  <c:v>0.75</c:v>
                </c:pt>
                <c:pt idx="4">
                  <c:v>0.786</c:v>
                </c:pt>
                <c:pt idx="5">
                  <c:v>0.777</c:v>
                </c:pt>
                <c:pt idx="6">
                  <c:v>0.805</c:v>
                </c:pt>
                <c:pt idx="8">
                  <c:v>0.585</c:v>
                </c:pt>
                <c:pt idx="10">
                  <c:v>0.747</c:v>
                </c:pt>
                <c:pt idx="11">
                  <c:v>0.644</c:v>
                </c:pt>
                <c:pt idx="12">
                  <c:v>0.656</c:v>
                </c:pt>
                <c:pt idx="14">
                  <c:v>0.71</c:v>
                </c:pt>
                <c:pt idx="15">
                  <c:v>0.859</c:v>
                </c:pt>
              </c:numCache>
            </c:numRef>
          </c:val>
        </c:ser>
        <c:dLbls>
          <c:showLegendKey val="0"/>
          <c:showVal val="0"/>
          <c:showCatName val="0"/>
          <c:showSerName val="0"/>
          <c:showPercent val="0"/>
          <c:showBubbleSize val="0"/>
        </c:dLbls>
        <c:gapWidth val="50"/>
        <c:axId val="2089218776"/>
        <c:axId val="2119472712"/>
      </c:barChart>
      <c:catAx>
        <c:axId val="2089218776"/>
        <c:scaling>
          <c:orientation val="minMax"/>
        </c:scaling>
        <c:delete val="0"/>
        <c:axPos val="b"/>
        <c:majorTickMark val="out"/>
        <c:minorTickMark val="none"/>
        <c:tickLblPos val="nextTo"/>
        <c:txPr>
          <a:bodyPr rot="-5400000" vert="horz"/>
          <a:lstStyle/>
          <a:p>
            <a:pPr>
              <a:defRPr/>
            </a:pPr>
            <a:endParaRPr lang="en-US"/>
          </a:p>
        </c:txPr>
        <c:crossAx val="2119472712"/>
        <c:crosses val="autoZero"/>
        <c:auto val="1"/>
        <c:lblAlgn val="ctr"/>
        <c:lblOffset val="100"/>
        <c:noMultiLvlLbl val="0"/>
      </c:catAx>
      <c:valAx>
        <c:axId val="211947271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a:t>
                </a:r>
                <a:r>
                  <a:rPr lang="en-US" baseline="0"/>
                  <a:t> 30 Units</a:t>
                </a:r>
                <a:endParaRPr lang="en-US"/>
              </a:p>
            </c:rich>
          </c:tx>
          <c:layout/>
          <c:overlay val="0"/>
        </c:title>
        <c:numFmt formatCode="0%" sourceLinked="0"/>
        <c:majorTickMark val="out"/>
        <c:minorTickMark val="none"/>
        <c:tickLblPos val="nextTo"/>
        <c:crossAx val="208921877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Graphs!$C$440</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Graphs!$C$441:$C$456</c:f>
              <c:numCache>
                <c:formatCode>0.0%</c:formatCode>
                <c:ptCount val="16"/>
                <c:pt idx="0">
                  <c:v>0.827</c:v>
                </c:pt>
                <c:pt idx="1">
                  <c:v>0.801</c:v>
                </c:pt>
                <c:pt idx="3">
                  <c:v>0.819</c:v>
                </c:pt>
                <c:pt idx="4">
                  <c:v>0.839</c:v>
                </c:pt>
                <c:pt idx="5">
                  <c:v>0.814</c:v>
                </c:pt>
                <c:pt idx="6">
                  <c:v>0.63</c:v>
                </c:pt>
                <c:pt idx="8">
                  <c:v>0.692</c:v>
                </c:pt>
                <c:pt idx="10">
                  <c:v>0.745</c:v>
                </c:pt>
                <c:pt idx="11">
                  <c:v>0.636</c:v>
                </c:pt>
                <c:pt idx="12">
                  <c:v>0.688</c:v>
                </c:pt>
                <c:pt idx="14">
                  <c:v>0.747</c:v>
                </c:pt>
                <c:pt idx="15">
                  <c:v>0.911</c:v>
                </c:pt>
              </c:numCache>
            </c:numRef>
          </c:val>
        </c:ser>
        <c:dLbls>
          <c:showLegendKey val="0"/>
          <c:showVal val="0"/>
          <c:showCatName val="0"/>
          <c:showSerName val="0"/>
          <c:showPercent val="0"/>
          <c:showBubbleSize val="0"/>
        </c:dLbls>
        <c:gapWidth val="50"/>
        <c:axId val="2063484952"/>
        <c:axId val="2063487896"/>
      </c:barChart>
      <c:catAx>
        <c:axId val="2063484952"/>
        <c:scaling>
          <c:orientation val="minMax"/>
        </c:scaling>
        <c:delete val="0"/>
        <c:axPos val="b"/>
        <c:majorTickMark val="out"/>
        <c:minorTickMark val="none"/>
        <c:tickLblPos val="nextTo"/>
        <c:txPr>
          <a:bodyPr rot="-5400000" vert="horz"/>
          <a:lstStyle/>
          <a:p>
            <a:pPr>
              <a:defRPr/>
            </a:pPr>
            <a:endParaRPr lang="en-US"/>
          </a:p>
        </c:txPr>
        <c:crossAx val="2063487896"/>
        <c:crosses val="autoZero"/>
        <c:auto val="1"/>
        <c:lblAlgn val="ctr"/>
        <c:lblOffset val="100"/>
        <c:noMultiLvlLbl val="0"/>
      </c:catAx>
      <c:valAx>
        <c:axId val="2063487896"/>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063484952"/>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Graphs!$D$440</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Graphs!$D$441:$D$456</c:f>
              <c:numCache>
                <c:formatCode>0.0%</c:formatCode>
                <c:ptCount val="16"/>
                <c:pt idx="0">
                  <c:v>0.779</c:v>
                </c:pt>
                <c:pt idx="1">
                  <c:v>0.647</c:v>
                </c:pt>
                <c:pt idx="3">
                  <c:v>0.7</c:v>
                </c:pt>
                <c:pt idx="4">
                  <c:v>0.75</c:v>
                </c:pt>
                <c:pt idx="5">
                  <c:v>0.755</c:v>
                </c:pt>
                <c:pt idx="6">
                  <c:v>0.86</c:v>
                </c:pt>
                <c:pt idx="8">
                  <c:v>0.536</c:v>
                </c:pt>
                <c:pt idx="10">
                  <c:v>0.75</c:v>
                </c:pt>
                <c:pt idx="11">
                  <c:v>0.649</c:v>
                </c:pt>
                <c:pt idx="12">
                  <c:v>0.648</c:v>
                </c:pt>
                <c:pt idx="14">
                  <c:v>0.676</c:v>
                </c:pt>
                <c:pt idx="15">
                  <c:v>0.815</c:v>
                </c:pt>
              </c:numCache>
            </c:numRef>
          </c:val>
        </c:ser>
        <c:dLbls>
          <c:showLegendKey val="0"/>
          <c:showVal val="0"/>
          <c:showCatName val="0"/>
          <c:showSerName val="0"/>
          <c:showPercent val="0"/>
          <c:showBubbleSize val="0"/>
        </c:dLbls>
        <c:gapWidth val="50"/>
        <c:axId val="2063518808"/>
        <c:axId val="2063521752"/>
      </c:barChart>
      <c:catAx>
        <c:axId val="2063518808"/>
        <c:scaling>
          <c:orientation val="minMax"/>
        </c:scaling>
        <c:delete val="0"/>
        <c:axPos val="b"/>
        <c:majorTickMark val="out"/>
        <c:minorTickMark val="none"/>
        <c:tickLblPos val="nextTo"/>
        <c:txPr>
          <a:bodyPr rot="-5400000" vert="horz"/>
          <a:lstStyle/>
          <a:p>
            <a:pPr>
              <a:defRPr/>
            </a:pPr>
            <a:endParaRPr lang="en-US"/>
          </a:p>
        </c:txPr>
        <c:crossAx val="2063521752"/>
        <c:crosses val="autoZero"/>
        <c:auto val="1"/>
        <c:lblAlgn val="ctr"/>
        <c:lblOffset val="100"/>
        <c:noMultiLvlLbl val="0"/>
      </c:catAx>
      <c:valAx>
        <c:axId val="206352175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06351880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Graphs!$A$557</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Graphs!$B$555:$AA$556</c:f>
              <c:multiLvlStrCache>
                <c:ptCount val="19"/>
                <c:lvl>
                  <c:pt idx="0">
                    <c:v>2003-2004</c:v>
                  </c:pt>
                  <c:pt idx="1">
                    <c:v>2004-2005</c:v>
                  </c:pt>
                  <c:pt idx="2">
                    <c:v>2005-2006</c:v>
                  </c:pt>
                  <c:pt idx="3">
                    <c:v>2006-2007</c:v>
                  </c:pt>
                  <c:pt idx="4">
                    <c:v>2007-2008</c:v>
                  </c:pt>
                  <c:pt idx="6">
                    <c:v>2003-2004</c:v>
                  </c:pt>
                  <c:pt idx="7">
                    <c:v>2004-2005</c:v>
                  </c:pt>
                  <c:pt idx="8">
                    <c:v>2005-2006</c:v>
                  </c:pt>
                  <c:pt idx="9">
                    <c:v>2006-2007</c:v>
                  </c:pt>
                  <c:pt idx="10">
                    <c:v>2007-2008</c:v>
                  </c:pt>
                  <c:pt idx="12">
                    <c:v>2003-2004</c:v>
                  </c:pt>
                  <c:pt idx="13">
                    <c:v>2004-2005</c:v>
                  </c:pt>
                  <c:pt idx="14">
                    <c:v>2005-2006</c:v>
                  </c:pt>
                  <c:pt idx="15">
                    <c:v>2006-2007</c:v>
                  </c:pt>
                  <c:pt idx="16">
                    <c:v>2007-2008</c:v>
                  </c:pt>
                </c:lvl>
                <c:lvl>
                  <c:pt idx="0">
                    <c:v>Overall</c:v>
                  </c:pt>
                  <c:pt idx="8">
                    <c:v> </c:v>
                  </c:pt>
                  <c:pt idx="9">
                    <c:v>Prepared Students</c:v>
                  </c:pt>
                  <c:pt idx="17">
                    <c:v> </c:v>
                  </c:pt>
                  <c:pt idx="18">
                    <c:v>Unprepared Students</c:v>
                  </c:pt>
                </c:lvl>
              </c:multiLvlStrCache>
            </c:multiLvlStrRef>
          </c:cat>
          <c:val>
            <c:numRef>
              <c:f>Graphs!$B$557:$R$557</c:f>
              <c:numCache>
                <c:formatCode>0%</c:formatCode>
                <c:ptCount val="17"/>
                <c:pt idx="0">
                  <c:v>0.556008146639511</c:v>
                </c:pt>
                <c:pt idx="1">
                  <c:v>0.557774607703281</c:v>
                </c:pt>
                <c:pt idx="2">
                  <c:v>0.554367201426025</c:v>
                </c:pt>
                <c:pt idx="3">
                  <c:v>0.571729070256626</c:v>
                </c:pt>
                <c:pt idx="4">
                  <c:v>0.542360060514372</c:v>
                </c:pt>
                <c:pt idx="6">
                  <c:v>0.770440251572327</c:v>
                </c:pt>
                <c:pt idx="7">
                  <c:v>0.768765133171913</c:v>
                </c:pt>
                <c:pt idx="8">
                  <c:v>0.746236559139785</c:v>
                </c:pt>
                <c:pt idx="9">
                  <c:v>0.773307163886163</c:v>
                </c:pt>
                <c:pt idx="10">
                  <c:v>0.74392523364486</c:v>
                </c:pt>
                <c:pt idx="12">
                  <c:v>0.453313253012048</c:v>
                </c:pt>
                <c:pt idx="13">
                  <c:v>0.421299921691464</c:v>
                </c:pt>
                <c:pt idx="14">
                  <c:v>0.418569254185693</c:v>
                </c:pt>
                <c:pt idx="15">
                  <c:v>0.420471281296024</c:v>
                </c:pt>
                <c:pt idx="16">
                  <c:v>0.405336721728081</c:v>
                </c:pt>
              </c:numCache>
            </c:numRef>
          </c:val>
          <c:smooth val="0"/>
        </c:ser>
        <c:ser>
          <c:idx val="1"/>
          <c:order val="1"/>
          <c:tx>
            <c:strRef>
              <c:f>Graphs!$A$558</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Graphs!$B$555:$AA$556</c:f>
              <c:multiLvlStrCache>
                <c:ptCount val="19"/>
                <c:lvl>
                  <c:pt idx="0">
                    <c:v>2003-2004</c:v>
                  </c:pt>
                  <c:pt idx="1">
                    <c:v>2004-2005</c:v>
                  </c:pt>
                  <c:pt idx="2">
                    <c:v>2005-2006</c:v>
                  </c:pt>
                  <c:pt idx="3">
                    <c:v>2006-2007</c:v>
                  </c:pt>
                  <c:pt idx="4">
                    <c:v>2007-2008</c:v>
                  </c:pt>
                  <c:pt idx="6">
                    <c:v>2003-2004</c:v>
                  </c:pt>
                  <c:pt idx="7">
                    <c:v>2004-2005</c:v>
                  </c:pt>
                  <c:pt idx="8">
                    <c:v>2005-2006</c:v>
                  </c:pt>
                  <c:pt idx="9">
                    <c:v>2006-2007</c:v>
                  </c:pt>
                  <c:pt idx="10">
                    <c:v>2007-2008</c:v>
                  </c:pt>
                  <c:pt idx="12">
                    <c:v>2003-2004</c:v>
                  </c:pt>
                  <c:pt idx="13">
                    <c:v>2004-2005</c:v>
                  </c:pt>
                  <c:pt idx="14">
                    <c:v>2005-2006</c:v>
                  </c:pt>
                  <c:pt idx="15">
                    <c:v>2006-2007</c:v>
                  </c:pt>
                  <c:pt idx="16">
                    <c:v>2007-2008</c:v>
                  </c:pt>
                </c:lvl>
                <c:lvl>
                  <c:pt idx="0">
                    <c:v>Overall</c:v>
                  </c:pt>
                  <c:pt idx="8">
                    <c:v> </c:v>
                  </c:pt>
                  <c:pt idx="9">
                    <c:v>Prepared Students</c:v>
                  </c:pt>
                  <c:pt idx="17">
                    <c:v> </c:v>
                  </c:pt>
                  <c:pt idx="18">
                    <c:v>Unprepared Students</c:v>
                  </c:pt>
                </c:lvl>
              </c:multiLvlStrCache>
            </c:multiLvlStrRef>
          </c:cat>
          <c:val>
            <c:numRef>
              <c:f>Graphs!$B$558:$R$558</c:f>
              <c:numCache>
                <c:formatCode>0%</c:formatCode>
                <c:ptCount val="17"/>
                <c:pt idx="0">
                  <c:v>0.522</c:v>
                </c:pt>
                <c:pt idx="1">
                  <c:v>0.522</c:v>
                </c:pt>
                <c:pt idx="2">
                  <c:v>0.519</c:v>
                </c:pt>
                <c:pt idx="3">
                  <c:v>0.507</c:v>
                </c:pt>
                <c:pt idx="4">
                  <c:v>0.481</c:v>
                </c:pt>
                <c:pt idx="6">
                  <c:v>0.729</c:v>
                </c:pt>
                <c:pt idx="7">
                  <c:v>0.724</c:v>
                </c:pt>
                <c:pt idx="8">
                  <c:v>0.73</c:v>
                </c:pt>
                <c:pt idx="9">
                  <c:v>0.724</c:v>
                </c:pt>
                <c:pt idx="10">
                  <c:v>0.702</c:v>
                </c:pt>
                <c:pt idx="12">
                  <c:v>0.449</c:v>
                </c:pt>
                <c:pt idx="13">
                  <c:v>0.45</c:v>
                </c:pt>
                <c:pt idx="14">
                  <c:v>0.443</c:v>
                </c:pt>
                <c:pt idx="15">
                  <c:v>0.428</c:v>
                </c:pt>
                <c:pt idx="16">
                  <c:v>0.405</c:v>
                </c:pt>
              </c:numCache>
            </c:numRef>
          </c:val>
          <c:smooth val="0"/>
        </c:ser>
        <c:dLbls>
          <c:showLegendKey val="0"/>
          <c:showVal val="0"/>
          <c:showCatName val="0"/>
          <c:showSerName val="0"/>
          <c:showPercent val="0"/>
          <c:showBubbleSize val="0"/>
        </c:dLbls>
        <c:marker val="1"/>
        <c:smooth val="0"/>
        <c:axId val="2115283720"/>
        <c:axId val="2115286728"/>
      </c:lineChart>
      <c:catAx>
        <c:axId val="2115283720"/>
        <c:scaling>
          <c:orientation val="minMax"/>
        </c:scaling>
        <c:delete val="0"/>
        <c:axPos val="b"/>
        <c:majorTickMark val="out"/>
        <c:minorTickMark val="none"/>
        <c:tickLblPos val="nextTo"/>
        <c:txPr>
          <a:bodyPr/>
          <a:lstStyle/>
          <a:p>
            <a:pPr>
              <a:defRPr sz="900"/>
            </a:pPr>
            <a:endParaRPr lang="en-US"/>
          </a:p>
        </c:txPr>
        <c:crossAx val="2115286728"/>
        <c:crosses val="autoZero"/>
        <c:auto val="1"/>
        <c:lblAlgn val="ctr"/>
        <c:lblOffset val="100"/>
        <c:noMultiLvlLbl val="0"/>
      </c:catAx>
      <c:valAx>
        <c:axId val="211528672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115283720"/>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4FAA0-7191-5B49-9D42-818B0189A9B5}" type="doc">
      <dgm:prSet loTypeId="urn:microsoft.com/office/officeart/2005/8/layout/chevron1" loCatId="" qsTypeId="urn:microsoft.com/office/officeart/2005/8/quickstyle/simple3" qsCatId="simple" csTypeId="urn:microsoft.com/office/officeart/2005/8/colors/accent0_2" csCatId="mainScheme" phldr="1"/>
      <dgm:spPr/>
    </dgm:pt>
    <dgm:pt modelId="{0759AF98-6301-864F-80F4-B6ACE856EE70}">
      <dgm:prSet phldrT="[Text]"/>
      <dgm:spPr/>
      <dgm:t>
        <a:bodyPr/>
        <a:lstStyle/>
        <a:p>
          <a:r>
            <a:rPr lang="en-US" dirty="0" smtClean="0"/>
            <a:t>Persistence (3 Terms)	</a:t>
          </a:r>
        </a:p>
      </dgm:t>
    </dgm:pt>
    <dgm:pt modelId="{6E3C8764-6AA6-914A-80AE-C0BA8DE3B2A9}" type="parTrans" cxnId="{70ECACF8-E1AD-2745-AD2E-A506E5306DB1}">
      <dgm:prSet/>
      <dgm:spPr/>
      <dgm:t>
        <a:bodyPr/>
        <a:lstStyle/>
        <a:p>
          <a:endParaRPr lang="en-US"/>
        </a:p>
      </dgm:t>
    </dgm:pt>
    <dgm:pt modelId="{643A2D59-3F14-9943-AEA7-D4205C9AFFC3}" type="sibTrans" cxnId="{70ECACF8-E1AD-2745-AD2E-A506E5306DB1}">
      <dgm:prSet/>
      <dgm:spPr/>
      <dgm:t>
        <a:bodyPr/>
        <a:lstStyle/>
        <a:p>
          <a:endParaRPr lang="en-US"/>
        </a:p>
      </dgm:t>
    </dgm:pt>
    <dgm:pt modelId="{1A8F8B0B-425B-9840-B4EB-FB03AE6C5EE9}">
      <dgm:prSet phldrT="[Text]"/>
      <dgm:spPr/>
      <dgm:t>
        <a:bodyPr/>
        <a:lstStyle/>
        <a:p>
          <a:r>
            <a:rPr lang="en-US" dirty="0" smtClean="0"/>
            <a:t>30 Units</a:t>
          </a:r>
          <a:endParaRPr lang="en-US" dirty="0"/>
        </a:p>
      </dgm:t>
    </dgm:pt>
    <dgm:pt modelId="{842389F9-BF0D-794F-93F9-D0EA191C1A6D}" type="parTrans" cxnId="{813306E2-6DB5-1047-9364-55537F3C99F4}">
      <dgm:prSet/>
      <dgm:spPr/>
      <dgm:t>
        <a:bodyPr/>
        <a:lstStyle/>
        <a:p>
          <a:endParaRPr lang="en-US"/>
        </a:p>
      </dgm:t>
    </dgm:pt>
    <dgm:pt modelId="{C54EDF81-D66C-7340-8761-8E27AEB29B72}" type="sibTrans" cxnId="{813306E2-6DB5-1047-9364-55537F3C99F4}">
      <dgm:prSet/>
      <dgm:spPr/>
      <dgm:t>
        <a:bodyPr/>
        <a:lstStyle/>
        <a:p>
          <a:endParaRPr lang="en-US"/>
        </a:p>
      </dgm:t>
    </dgm:pt>
    <dgm:pt modelId="{BE617C7A-178F-C14A-BB4F-C658514EFD52}">
      <dgm:prSet phldrT="[Text]"/>
      <dgm:spPr/>
      <dgm:t>
        <a:bodyPr/>
        <a:lstStyle/>
        <a:p>
          <a:r>
            <a:rPr lang="en-US" dirty="0" smtClean="0"/>
            <a:t>Completion</a:t>
          </a:r>
          <a:endParaRPr lang="en-US" dirty="0"/>
        </a:p>
      </dgm:t>
    </dgm:pt>
    <dgm:pt modelId="{346F2E22-7C49-5443-95F9-F8E061B86227}" type="parTrans" cxnId="{9BA650D5-1F85-954F-B9FC-727C6E03C19C}">
      <dgm:prSet/>
      <dgm:spPr/>
      <dgm:t>
        <a:bodyPr/>
        <a:lstStyle/>
        <a:p>
          <a:endParaRPr lang="en-US"/>
        </a:p>
      </dgm:t>
    </dgm:pt>
    <dgm:pt modelId="{8E24EF22-AD48-7B4F-AB7E-821E78836752}" type="sibTrans" cxnId="{9BA650D5-1F85-954F-B9FC-727C6E03C19C}">
      <dgm:prSet/>
      <dgm:spPr/>
      <dgm:t>
        <a:bodyPr/>
        <a:lstStyle/>
        <a:p>
          <a:endParaRPr lang="en-US"/>
        </a:p>
      </dgm:t>
    </dgm:pt>
    <dgm:pt modelId="{7D2109B8-96EA-494B-AE21-88E6F8EF68E8}" type="pres">
      <dgm:prSet presAssocID="{2934FAA0-7191-5B49-9D42-818B0189A9B5}" presName="Name0" presStyleCnt="0">
        <dgm:presLayoutVars>
          <dgm:dir/>
          <dgm:animLvl val="lvl"/>
          <dgm:resizeHandles val="exact"/>
        </dgm:presLayoutVars>
      </dgm:prSet>
      <dgm:spPr/>
    </dgm:pt>
    <dgm:pt modelId="{45748492-4A79-AE4E-B8C1-C6695AA43532}" type="pres">
      <dgm:prSet presAssocID="{0759AF98-6301-864F-80F4-B6ACE856EE70}" presName="parTxOnly" presStyleLbl="node1" presStyleIdx="0" presStyleCnt="3">
        <dgm:presLayoutVars>
          <dgm:chMax val="0"/>
          <dgm:chPref val="0"/>
          <dgm:bulletEnabled val="1"/>
        </dgm:presLayoutVars>
      </dgm:prSet>
      <dgm:spPr/>
      <dgm:t>
        <a:bodyPr/>
        <a:lstStyle/>
        <a:p>
          <a:endParaRPr lang="en-US"/>
        </a:p>
      </dgm:t>
    </dgm:pt>
    <dgm:pt modelId="{8B56FE73-D912-1541-A02A-E704AE150A93}" type="pres">
      <dgm:prSet presAssocID="{643A2D59-3F14-9943-AEA7-D4205C9AFFC3}" presName="parTxOnlySpace" presStyleCnt="0"/>
      <dgm:spPr/>
    </dgm:pt>
    <dgm:pt modelId="{944EC1DF-35B7-6C48-BB72-2F49FE2F8354}" type="pres">
      <dgm:prSet presAssocID="{1A8F8B0B-425B-9840-B4EB-FB03AE6C5EE9}" presName="parTxOnly" presStyleLbl="node1" presStyleIdx="1" presStyleCnt="3">
        <dgm:presLayoutVars>
          <dgm:chMax val="0"/>
          <dgm:chPref val="0"/>
          <dgm:bulletEnabled val="1"/>
        </dgm:presLayoutVars>
      </dgm:prSet>
      <dgm:spPr/>
      <dgm:t>
        <a:bodyPr/>
        <a:lstStyle/>
        <a:p>
          <a:endParaRPr lang="en-US"/>
        </a:p>
      </dgm:t>
    </dgm:pt>
    <dgm:pt modelId="{EE0A52F4-370D-654B-9F15-E41B253D9783}" type="pres">
      <dgm:prSet presAssocID="{C54EDF81-D66C-7340-8761-8E27AEB29B72}" presName="parTxOnlySpace" presStyleCnt="0"/>
      <dgm:spPr/>
    </dgm:pt>
    <dgm:pt modelId="{65A19162-861B-2B42-8953-6DA041F0F0D0}" type="pres">
      <dgm:prSet presAssocID="{BE617C7A-178F-C14A-BB4F-C658514EFD52}" presName="parTxOnly" presStyleLbl="node1" presStyleIdx="2" presStyleCnt="3" custLinFactNeighborY="1267">
        <dgm:presLayoutVars>
          <dgm:chMax val="0"/>
          <dgm:chPref val="0"/>
          <dgm:bulletEnabled val="1"/>
        </dgm:presLayoutVars>
      </dgm:prSet>
      <dgm:spPr/>
      <dgm:t>
        <a:bodyPr/>
        <a:lstStyle/>
        <a:p>
          <a:endParaRPr lang="en-US"/>
        </a:p>
      </dgm:t>
    </dgm:pt>
  </dgm:ptLst>
  <dgm:cxnLst>
    <dgm:cxn modelId="{DAFFC642-0A4A-B047-AF88-6F314246CE1F}" type="presOf" srcId="{BE617C7A-178F-C14A-BB4F-C658514EFD52}" destId="{65A19162-861B-2B42-8953-6DA041F0F0D0}" srcOrd="0" destOrd="0" presId="urn:microsoft.com/office/officeart/2005/8/layout/chevron1"/>
    <dgm:cxn modelId="{E7ACAE72-CF12-704D-B1A2-03A977F8EF37}" type="presOf" srcId="{2934FAA0-7191-5B49-9D42-818B0189A9B5}" destId="{7D2109B8-96EA-494B-AE21-88E6F8EF68E8}" srcOrd="0" destOrd="0" presId="urn:microsoft.com/office/officeart/2005/8/layout/chevron1"/>
    <dgm:cxn modelId="{9BA650D5-1F85-954F-B9FC-727C6E03C19C}" srcId="{2934FAA0-7191-5B49-9D42-818B0189A9B5}" destId="{BE617C7A-178F-C14A-BB4F-C658514EFD52}" srcOrd="2" destOrd="0" parTransId="{346F2E22-7C49-5443-95F9-F8E061B86227}" sibTransId="{8E24EF22-AD48-7B4F-AB7E-821E78836752}"/>
    <dgm:cxn modelId="{70ECACF8-E1AD-2745-AD2E-A506E5306DB1}" srcId="{2934FAA0-7191-5B49-9D42-818B0189A9B5}" destId="{0759AF98-6301-864F-80F4-B6ACE856EE70}" srcOrd="0" destOrd="0" parTransId="{6E3C8764-6AA6-914A-80AE-C0BA8DE3B2A9}" sibTransId="{643A2D59-3F14-9943-AEA7-D4205C9AFFC3}"/>
    <dgm:cxn modelId="{762D0851-FC55-3D45-B71D-B60289360400}" type="presOf" srcId="{1A8F8B0B-425B-9840-B4EB-FB03AE6C5EE9}" destId="{944EC1DF-35B7-6C48-BB72-2F49FE2F8354}" srcOrd="0" destOrd="0" presId="urn:microsoft.com/office/officeart/2005/8/layout/chevron1"/>
    <dgm:cxn modelId="{813306E2-6DB5-1047-9364-55537F3C99F4}" srcId="{2934FAA0-7191-5B49-9D42-818B0189A9B5}" destId="{1A8F8B0B-425B-9840-B4EB-FB03AE6C5EE9}" srcOrd="1" destOrd="0" parTransId="{842389F9-BF0D-794F-93F9-D0EA191C1A6D}" sibTransId="{C54EDF81-D66C-7340-8761-8E27AEB29B72}"/>
    <dgm:cxn modelId="{A45F568B-5C55-1B47-B70E-EA8182D78AFA}" type="presOf" srcId="{0759AF98-6301-864F-80F4-B6ACE856EE70}" destId="{45748492-4A79-AE4E-B8C1-C6695AA43532}" srcOrd="0" destOrd="0" presId="urn:microsoft.com/office/officeart/2005/8/layout/chevron1"/>
    <dgm:cxn modelId="{9B178D86-F0DA-3040-960F-BCCAE5F82D81}" type="presParOf" srcId="{7D2109B8-96EA-494B-AE21-88E6F8EF68E8}" destId="{45748492-4A79-AE4E-B8C1-C6695AA43532}" srcOrd="0" destOrd="0" presId="urn:microsoft.com/office/officeart/2005/8/layout/chevron1"/>
    <dgm:cxn modelId="{05E32281-72CC-9446-97C0-67EEF71AAE17}" type="presParOf" srcId="{7D2109B8-96EA-494B-AE21-88E6F8EF68E8}" destId="{8B56FE73-D912-1541-A02A-E704AE150A93}" srcOrd="1" destOrd="0" presId="urn:microsoft.com/office/officeart/2005/8/layout/chevron1"/>
    <dgm:cxn modelId="{1FF5019C-CACF-F245-A39A-CEDEA7949382}" type="presParOf" srcId="{7D2109B8-96EA-494B-AE21-88E6F8EF68E8}" destId="{944EC1DF-35B7-6C48-BB72-2F49FE2F8354}" srcOrd="2" destOrd="0" presId="urn:microsoft.com/office/officeart/2005/8/layout/chevron1"/>
    <dgm:cxn modelId="{FB653A36-1856-9B47-A002-50BB783E2745}" type="presParOf" srcId="{7D2109B8-96EA-494B-AE21-88E6F8EF68E8}" destId="{EE0A52F4-370D-654B-9F15-E41B253D9783}" srcOrd="3" destOrd="0" presId="urn:microsoft.com/office/officeart/2005/8/layout/chevron1"/>
    <dgm:cxn modelId="{26D65578-3FCA-4C46-813B-D8977BDF19F1}" type="presParOf" srcId="{7D2109B8-96EA-494B-AE21-88E6F8EF68E8}" destId="{65A19162-861B-2B42-8953-6DA041F0F0D0}" srcOrd="4" destOrd="0" presId="urn:microsoft.com/office/officeart/2005/8/layout/chevron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48492-4A79-AE4E-B8C1-C6695AA43532}">
      <dsp:nvSpPr>
        <dsp:cNvPr id="0" name=""/>
        <dsp:cNvSpPr/>
      </dsp:nvSpPr>
      <dsp:spPr>
        <a:xfrm>
          <a:off x="1553"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Persistence (3 Terms)	</a:t>
          </a:r>
        </a:p>
      </dsp:txBody>
      <dsp:txXfrm>
        <a:off x="359658" y="0"/>
        <a:ext cx="1176276" cy="716209"/>
      </dsp:txXfrm>
    </dsp:sp>
    <dsp:sp modelId="{944EC1DF-35B7-6C48-BB72-2F49FE2F8354}">
      <dsp:nvSpPr>
        <dsp:cNvPr id="0" name=""/>
        <dsp:cNvSpPr/>
      </dsp:nvSpPr>
      <dsp:spPr>
        <a:xfrm>
          <a:off x="1704789"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30 Units</a:t>
          </a:r>
          <a:endParaRPr lang="en-US" sz="1600" kern="1200" dirty="0"/>
        </a:p>
      </dsp:txBody>
      <dsp:txXfrm>
        <a:off x="2062894" y="0"/>
        <a:ext cx="1176276" cy="716209"/>
      </dsp:txXfrm>
    </dsp:sp>
    <dsp:sp modelId="{65A19162-861B-2B42-8953-6DA041F0F0D0}">
      <dsp:nvSpPr>
        <dsp:cNvPr id="0" name=""/>
        <dsp:cNvSpPr/>
      </dsp:nvSpPr>
      <dsp:spPr>
        <a:xfrm>
          <a:off x="3408026"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Completion</a:t>
          </a:r>
          <a:endParaRPr lang="en-US" sz="1600" kern="1200" dirty="0"/>
        </a:p>
      </dsp:txBody>
      <dsp:txXfrm>
        <a:off x="3766131" y="0"/>
        <a:ext cx="1176276" cy="716209"/>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DCC66A-3215-A747-84B7-BB38CA363BC9}" type="datetimeFigureOut">
              <a:rPr lang="en-US" smtClean="0"/>
              <a:t>7/22/2014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F6B699-CF15-1842-B424-986D8DF49CAB}" type="slidenum">
              <a:rPr lang="en-US" smtClean="0"/>
              <a:t>‹#›</a:t>
            </a:fld>
            <a:endParaRPr lang="en-US"/>
          </a:p>
        </p:txBody>
      </p:sp>
    </p:spTree>
    <p:extLst>
      <p:ext uri="{BB962C8B-B14F-4D97-AF65-F5344CB8AC3E}">
        <p14:creationId xmlns:p14="http://schemas.microsoft.com/office/powerpoint/2010/main" val="21212389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675C3-3348-F546-A96F-4451E5F43413}" type="datetimeFigureOut">
              <a:rPr lang="en-US" smtClean="0"/>
              <a:t>7/22/2014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57BA0-9F94-5049-AD97-645AD33A345C}" type="slidenum">
              <a:rPr lang="en-US" smtClean="0"/>
              <a:t>‹#›</a:t>
            </a:fld>
            <a:endParaRPr lang="en-US"/>
          </a:p>
        </p:txBody>
      </p:sp>
    </p:spTree>
    <p:extLst>
      <p:ext uri="{BB962C8B-B14F-4D97-AF65-F5344CB8AC3E}">
        <p14:creationId xmlns:p14="http://schemas.microsoft.com/office/powerpoint/2010/main" val="41939076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0BCFC0-5B3E-1442-A553-CD9C1050A706}" type="datetime1">
              <a:rPr lang="en-US" smtClean="0"/>
              <a:t>7/22/2014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19849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1BFA51-DB4F-9847-9484-AB7AB1E360EE}" type="datetime1">
              <a:rPr lang="en-US" smtClean="0"/>
              <a:t>7/22/2014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90421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1B22E-CB62-5A43-9D1B-3B4F01E62205}" type="datetime1">
              <a:rPr lang="en-US" smtClean="0"/>
              <a:t>7/22/2014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265966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FBF16-5C5F-614D-9BDD-FDCF3363481A}" type="datetime1">
              <a:rPr lang="en-US" smtClean="0"/>
              <a:t>7/22/2014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29657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D3E8BD-9308-4645-9B33-23280D9A6EF4}" type="datetime1">
              <a:rPr lang="en-US" smtClean="0"/>
              <a:t>7/22/2014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230651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7FA24-1FE2-1C46-818A-A627AB9F4CDB}" type="datetime1">
              <a:rPr lang="en-US" smtClean="0"/>
              <a:t>7/22/2014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4096811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F46F1C-EB2F-A245-8F84-2AD64B6FB488}" type="datetime1">
              <a:rPr lang="en-US" smtClean="0"/>
              <a:t>7/22/2014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029373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D3B2C0-CAA6-E44C-B271-267B1F6127A7}" type="datetime1">
              <a:rPr lang="en-US" smtClean="0"/>
              <a:t>7/22/2014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429105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B503B-F25F-5B4E-B9F5-D411EC731603}" type="datetime1">
              <a:rPr lang="en-US" smtClean="0"/>
              <a:t>7/22/2014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885590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5A390-0BCB-F84D-8EAA-6E3FEB199350}" type="datetime1">
              <a:rPr lang="en-US" smtClean="0"/>
              <a:t>7/22/2014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945278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F4E2E-DAD1-B849-ABD4-F0292F4DF91D}" type="datetime1">
              <a:rPr lang="en-US" smtClean="0"/>
              <a:t>7/22/2014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2324538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C9F99-AC19-6E40-8F67-24AB5F1B73AB}" type="datetime1">
              <a:rPr lang="en-US" smtClean="0"/>
              <a:t>7/22/2014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49694-847F-E747-8EA9-27B102C4A498}" type="slidenum">
              <a:rPr lang="en-US" smtClean="0"/>
              <a:t>‹#›</a:t>
            </a:fld>
            <a:endParaRPr lang="en-US"/>
          </a:p>
        </p:txBody>
      </p:sp>
    </p:spTree>
    <p:extLst>
      <p:ext uri="{BB962C8B-B14F-4D97-AF65-F5344CB8AC3E}">
        <p14:creationId xmlns:p14="http://schemas.microsoft.com/office/powerpoint/2010/main" val="23885810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chart" Target="../charts/chart4.xml"/><Relationship Id="rId1" Type="http://schemas.openxmlformats.org/officeDocument/2006/relationships/slideLayout" Target="../slideLayouts/slideLayout7.xml"/><Relationship Id="rId2" Type="http://schemas.openxmlformats.org/officeDocument/2006/relationships/chart" Target="../charts/char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4" Type="http://schemas.openxmlformats.org/officeDocument/2006/relationships/chart" Target="../charts/chart8.xml"/><Relationship Id="rId1" Type="http://schemas.openxmlformats.org/officeDocument/2006/relationships/slideLayout" Target="../slideLayouts/slideLayout7.xml"/><Relationship Id="rId2" Type="http://schemas.openxmlformats.org/officeDocument/2006/relationships/chart" Target="../charts/char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9.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4" Type="http://schemas.openxmlformats.org/officeDocument/2006/relationships/chart" Target="../charts/chart12.xml"/><Relationship Id="rId1" Type="http://schemas.openxmlformats.org/officeDocument/2006/relationships/slideLayout" Target="../slideLayouts/slideLayout7.xml"/><Relationship Id="rId2" Type="http://schemas.openxmlformats.org/officeDocument/2006/relationships/chart" Target="../charts/char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4" Type="http://schemas.openxmlformats.org/officeDocument/2006/relationships/chart" Target="../charts/chart16.xml"/><Relationship Id="rId1" Type="http://schemas.openxmlformats.org/officeDocument/2006/relationships/slideLayout" Target="../slideLayouts/slideLayout7.xml"/><Relationship Id="rId2" Type="http://schemas.openxmlformats.org/officeDocument/2006/relationships/chart" Target="../charts/char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594" y="5756947"/>
            <a:ext cx="3625910" cy="882119"/>
          </a:xfrm>
        </p:spPr>
        <p:txBody>
          <a:bodyPr>
            <a:normAutofit/>
          </a:bodyPr>
          <a:lstStyle/>
          <a:p>
            <a:pPr algn="l"/>
            <a:r>
              <a:rPr lang="en-US" sz="1800" dirty="0" smtClean="0"/>
              <a:t>Board of Trustees Meeting</a:t>
            </a:r>
          </a:p>
          <a:p>
            <a:pPr algn="l"/>
            <a:r>
              <a:rPr lang="en-US" sz="1800" dirty="0" smtClean="0"/>
              <a:t>July 22, 2014</a:t>
            </a:r>
            <a:endParaRPr lang="en-US" sz="1800" dirty="0"/>
          </a:p>
        </p:txBody>
      </p:sp>
      <p:sp>
        <p:nvSpPr>
          <p:cNvPr id="5" name="Subtitle 2"/>
          <p:cNvSpPr txBox="1">
            <a:spLocks/>
          </p:cNvSpPr>
          <p:nvPr/>
        </p:nvSpPr>
        <p:spPr>
          <a:xfrm>
            <a:off x="4643312" y="5756947"/>
            <a:ext cx="4319473" cy="882119"/>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2200" kern="1200">
                <a:solidFill>
                  <a:schemeClr val="tx2"/>
                </a:solidFill>
                <a:latin typeface="+mn-lt"/>
                <a:ea typeface="+mn-ea"/>
                <a:cs typeface="+mn-cs"/>
              </a:defRPr>
            </a:lvl1pPr>
            <a:lvl2pPr marL="457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r"/>
            <a:r>
              <a:rPr lang="en-US" sz="1800" dirty="0" smtClean="0"/>
              <a:t>Dr. Edward Karpp</a:t>
            </a:r>
          </a:p>
          <a:p>
            <a:pPr algn="r"/>
            <a:r>
              <a:rPr lang="en-US" sz="1800" dirty="0" smtClean="0"/>
              <a:t>Dean of Research, Planning &amp; Grants</a:t>
            </a:r>
            <a:endParaRPr lang="en-US" sz="1800" dirty="0"/>
          </a:p>
        </p:txBody>
      </p:sp>
      <p:pic>
        <p:nvPicPr>
          <p:cNvPr id="6" name="Picture 5" descr="logogray.jpg"/>
          <p:cNvPicPr>
            <a:picLocks noChangeAspect="1"/>
          </p:cNvPicPr>
          <p:nvPr/>
        </p:nvPicPr>
        <p:blipFill>
          <a:blip r:embed="rId2">
            <a:clrChange>
              <a:clrFrom>
                <a:srgbClr val="FFFFFF"/>
              </a:clrFrom>
              <a:clrTo>
                <a:srgbClr val="FFFFFF">
                  <a:alpha val="0"/>
                </a:srgbClr>
              </a:clrTo>
            </a:clrChange>
            <a:duotone>
              <a:prstClr val="black"/>
              <a:srgbClr val="375B54">
                <a:tint val="45000"/>
                <a:satMod val="400000"/>
              </a:srgbClr>
            </a:duotone>
            <a:extLst>
              <a:ext uri="{28A0092B-C50C-407E-A947-70E740481C1C}">
                <a14:useLocalDpi xmlns:a14="http://schemas.microsoft.com/office/drawing/2010/main" val="0"/>
              </a:ext>
            </a:extLst>
          </a:blip>
          <a:stretch>
            <a:fillRect/>
          </a:stretch>
        </p:blipFill>
        <p:spPr>
          <a:xfrm>
            <a:off x="7790175" y="112313"/>
            <a:ext cx="1207008" cy="1164336"/>
          </a:xfrm>
          <a:prstGeom prst="rect">
            <a:avLst/>
          </a:prstGeom>
        </p:spPr>
      </p:pic>
      <p:sp>
        <p:nvSpPr>
          <p:cNvPr id="4" name="Title 3"/>
          <p:cNvSpPr>
            <a:spLocks noGrp="1"/>
          </p:cNvSpPr>
          <p:nvPr>
            <p:ph type="ctrTitle"/>
          </p:nvPr>
        </p:nvSpPr>
        <p:spPr>
          <a:xfrm>
            <a:off x="685800" y="1732643"/>
            <a:ext cx="7772400" cy="3011714"/>
          </a:xfrm>
        </p:spPr>
        <p:txBody>
          <a:bodyPr>
            <a:normAutofit fontScale="90000"/>
          </a:bodyPr>
          <a:lstStyle/>
          <a:p>
            <a:r>
              <a:rPr lang="en-US" dirty="0" smtClean="0">
                <a:latin typeface="Avenir Black"/>
                <a:cs typeface="Avenir Black"/>
              </a:rPr>
              <a:t>Student Success</a:t>
            </a:r>
            <a:r>
              <a:rPr lang="en-US" dirty="0">
                <a:latin typeface="Avenir Black"/>
                <a:cs typeface="Avenir Black"/>
              </a:rPr>
              <a:t> </a:t>
            </a:r>
            <a:r>
              <a:rPr lang="en-US" dirty="0" smtClean="0">
                <a:latin typeface="Avenir Black"/>
                <a:cs typeface="Avenir Black"/>
              </a:rPr>
              <a:t>Scorecard</a:t>
            </a:r>
            <a:br>
              <a:rPr lang="en-US" dirty="0" smtClean="0">
                <a:latin typeface="Avenir Black"/>
                <a:cs typeface="Avenir Black"/>
              </a:rPr>
            </a:br>
            <a:r>
              <a:rPr lang="en-US" dirty="0" smtClean="0">
                <a:latin typeface="Avenir Black"/>
                <a:cs typeface="Avenir Black"/>
              </a:rPr>
              <a:t>and</a:t>
            </a:r>
            <a:br>
              <a:rPr lang="en-US" dirty="0" smtClean="0">
                <a:latin typeface="Avenir Black"/>
                <a:cs typeface="Avenir Black"/>
              </a:rPr>
            </a:br>
            <a:r>
              <a:rPr lang="en-US" dirty="0" smtClean="0">
                <a:latin typeface="Avenir Black"/>
                <a:cs typeface="Avenir Black"/>
              </a:rPr>
              <a:t>Institution-Set Standards</a:t>
            </a:r>
            <a:br>
              <a:rPr lang="en-US" dirty="0" smtClean="0">
                <a:latin typeface="Avenir Black"/>
                <a:cs typeface="Avenir Black"/>
              </a:rPr>
            </a:br>
            <a:r>
              <a:rPr lang="en-US" dirty="0" smtClean="0">
                <a:latin typeface="Avenir Black"/>
                <a:cs typeface="Avenir Black"/>
              </a:rPr>
              <a:t/>
            </a:r>
            <a:br>
              <a:rPr lang="en-US" dirty="0" smtClean="0">
                <a:latin typeface="Avenir Black"/>
                <a:cs typeface="Avenir Black"/>
              </a:rPr>
            </a:br>
            <a:r>
              <a:rPr lang="en-US" dirty="0" smtClean="0">
                <a:latin typeface="Avenir Black"/>
                <a:cs typeface="Avenir Black"/>
              </a:rPr>
              <a:t>2014</a:t>
            </a:r>
            <a:endParaRPr lang="en-US" dirty="0">
              <a:latin typeface="Avenir Black"/>
              <a:cs typeface="Avenir Black"/>
            </a:endParaRPr>
          </a:p>
        </p:txBody>
      </p:sp>
    </p:spTree>
    <p:extLst>
      <p:ext uri="{BB962C8B-B14F-4D97-AF65-F5344CB8AC3E}">
        <p14:creationId xmlns:p14="http://schemas.microsoft.com/office/powerpoint/2010/main" val="2139751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10</a:t>
            </a:fld>
            <a:endParaRPr lang="en-US"/>
          </a:p>
        </p:txBody>
      </p:sp>
      <p:graphicFrame>
        <p:nvGraphicFramePr>
          <p:cNvPr id="13" name="Chart 12"/>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28605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11</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rgbClr val="595959"/>
                </a:solidFill>
              </a:rPr>
              <a:t> </a:t>
            </a:r>
            <a:r>
              <a:rPr lang="en-US" sz="2000" b="1" dirty="0" smtClean="0">
                <a:solidFill>
                  <a:srgbClr val="7F7F7F"/>
                </a:solidFill>
              </a:rPr>
              <a:t>Outcome: </a:t>
            </a:r>
            <a:r>
              <a:rPr lang="en-US" sz="2000" dirty="0" smtClean="0"/>
              <a:t>Student earned at least 30 units in the California Community College system</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rgbClr val="7F7F7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7F7F7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353576454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12</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386672131"/>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Glendale</a:t>
                      </a:r>
                      <a:endParaRPr lang="en-US" b="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chemeClr val="tx1"/>
                          </a:solidFill>
                        </a:rPr>
                        <a:t>Overall</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75.9%</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66.5%</a:t>
                      </a:r>
                    </a:p>
                    <a:p>
                      <a:pPr algn="ctr"/>
                      <a:r>
                        <a:rPr lang="en-US" sz="1400" baseline="0" dirty="0" smtClean="0">
                          <a:solidFill>
                            <a:schemeClr val="tx1"/>
                          </a:solidFill>
                        </a:rPr>
                        <a:t>3</a:t>
                      </a:r>
                      <a:r>
                        <a:rPr lang="en-US" sz="1400" baseline="30000" dirty="0" smtClean="0">
                          <a:solidFill>
                            <a:schemeClr val="tx1"/>
                          </a:solidFill>
                        </a:rPr>
                        <a:t>rd</a:t>
                      </a:r>
                      <a:r>
                        <a:rPr lang="en-US" sz="1400" dirty="0" smtClean="0">
                          <a:solidFill>
                            <a:schemeClr val="tx1"/>
                          </a:solidFill>
                        </a:rPr>
                        <a:t> of</a:t>
                      </a:r>
                      <a:r>
                        <a:rPr lang="en-US" sz="1400" baseline="0" dirty="0" smtClean="0">
                          <a:solidFill>
                            <a:schemeClr val="tx1"/>
                          </a:solidFill>
                        </a:rPr>
                        <a:t>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70.6%</a:t>
                      </a:r>
                    </a:p>
                    <a:p>
                      <a:pPr algn="ctr"/>
                      <a:r>
                        <a:rPr lang="en-US" sz="1400" dirty="0" smtClean="0">
                          <a:solidFill>
                            <a:schemeClr val="tx1"/>
                          </a:solidFill>
                        </a:rPr>
                        <a:t>3</a:t>
                      </a:r>
                      <a:r>
                        <a:rPr lang="en-US" sz="1400" baseline="30000" dirty="0" smtClean="0">
                          <a:solidFill>
                            <a:schemeClr val="tx1"/>
                          </a:solidFill>
                        </a:rPr>
                        <a:t>rd</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63.5%</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chemeClr val="tx1"/>
                          </a:solidFill>
                        </a:rPr>
                        <a:t>Prepared</a:t>
                      </a:r>
                    </a:p>
                    <a:p>
                      <a:r>
                        <a:rPr lang="en-US" sz="2400" dirty="0" smtClean="0">
                          <a:solidFill>
                            <a:schemeClr val="tx1"/>
                          </a:solidFill>
                        </a:rPr>
                        <a:t>Students</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81.6%</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70.1%</a:t>
                      </a:r>
                    </a:p>
                    <a:p>
                      <a:pPr algn="ctr"/>
                      <a:r>
                        <a:rPr lang="en-US" sz="1400" dirty="0" smtClean="0">
                          <a:solidFill>
                            <a:schemeClr val="tx1"/>
                          </a:solidFill>
                        </a:rPr>
                        <a:t>2</a:t>
                      </a:r>
                      <a:r>
                        <a:rPr lang="en-US" sz="1400" baseline="30000" dirty="0" smtClean="0">
                          <a:solidFill>
                            <a:schemeClr val="tx1"/>
                          </a:solidFill>
                        </a:rPr>
                        <a:t>nd</a:t>
                      </a:r>
                      <a:r>
                        <a:rPr lang="en-US" sz="1400" dirty="0" smtClean="0">
                          <a:solidFill>
                            <a:schemeClr val="tx1"/>
                          </a:solidFill>
                        </a:rPr>
                        <a:t> of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chemeClr val="tx1"/>
                          </a:solidFill>
                        </a:rPr>
                        <a:t>72.5%</a:t>
                      </a:r>
                    </a:p>
                    <a:p>
                      <a:pPr algn="ctr"/>
                      <a:r>
                        <a:rPr lang="en-US" sz="1400" dirty="0" smtClean="0">
                          <a:solidFill>
                            <a:schemeClr val="tx1"/>
                          </a:solidFill>
                        </a:rPr>
                        <a:t>2</a:t>
                      </a:r>
                      <a:r>
                        <a:rPr lang="en-US" sz="1400" baseline="30000" dirty="0" smtClean="0">
                          <a:solidFill>
                            <a:schemeClr val="tx1"/>
                          </a:solidFill>
                        </a:rPr>
                        <a:t>nd</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chemeClr val="tx1"/>
                          </a:solidFill>
                        </a:rPr>
                        <a:t>64.4%</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093609">
                <a:tc>
                  <a:txBody>
                    <a:bodyPr/>
                    <a:lstStyle/>
                    <a:p>
                      <a:r>
                        <a:rPr lang="en-US" sz="2400" dirty="0" smtClean="0">
                          <a:solidFill>
                            <a:schemeClr val="tx1"/>
                          </a:solidFill>
                        </a:rPr>
                        <a:t>Unprepared</a:t>
                      </a:r>
                    </a:p>
                    <a:p>
                      <a:r>
                        <a:rPr lang="en-US" sz="2400" dirty="0" smtClean="0">
                          <a:solidFill>
                            <a:schemeClr val="tx1"/>
                          </a:solidFill>
                        </a:rPr>
                        <a:t>Students</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72.0%</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65.3%</a:t>
                      </a:r>
                    </a:p>
                    <a:p>
                      <a:pPr algn="ctr"/>
                      <a:r>
                        <a:rPr lang="en-US" sz="1400" dirty="0" smtClean="0">
                          <a:solidFill>
                            <a:schemeClr val="tx1"/>
                          </a:solidFill>
                        </a:rPr>
                        <a:t>11</a:t>
                      </a:r>
                      <a:r>
                        <a:rPr lang="en-US" sz="1400" baseline="30000" dirty="0" smtClean="0">
                          <a:solidFill>
                            <a:schemeClr val="tx1"/>
                          </a:solidFill>
                        </a:rPr>
                        <a:t>th</a:t>
                      </a:r>
                      <a:r>
                        <a:rPr lang="en-US" sz="1400" dirty="0" smtClean="0">
                          <a:solidFill>
                            <a:schemeClr val="tx1"/>
                          </a:solidFill>
                        </a:rPr>
                        <a:t> of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69.4%</a:t>
                      </a:r>
                    </a:p>
                    <a:p>
                      <a:pPr algn="ctr"/>
                      <a:r>
                        <a:rPr lang="en-US" sz="1400" baseline="0" dirty="0" smtClean="0">
                          <a:solidFill>
                            <a:schemeClr val="tx1"/>
                          </a:solidFill>
                        </a:rPr>
                        <a:t>5</a:t>
                      </a:r>
                      <a:r>
                        <a:rPr lang="en-US" sz="1400" baseline="30000" dirty="0" smtClean="0">
                          <a:solidFill>
                            <a:schemeClr val="tx1"/>
                          </a:solidFill>
                        </a:rPr>
                        <a:t>th</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62.6%</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8243726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13</a:t>
            </a:fld>
            <a:endParaRPr lang="en-US"/>
          </a:p>
        </p:txBody>
      </p:sp>
      <p:sp>
        <p:nvSpPr>
          <p:cNvPr id="4" name="TextBox 3"/>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43942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14</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25737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15</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smtClean="0"/>
              <a:t>Student earned an AA degree, AS degree, or credit certificate; or transferred to a four-year institution; or became transfer prepared (by earning 60 or more transferable units with a GPA of 2.0 or higher) within six years of entry</a:t>
            </a:r>
            <a:endParaRPr lang="en-US" sz="2000" dirty="0"/>
          </a:p>
          <a:p>
            <a:pPr marL="285750" indent="-285750">
              <a:spcAft>
                <a:spcPts val="2400"/>
              </a:spcAft>
              <a:buFont typeface="Arial"/>
              <a:buChar char="•"/>
            </a:pPr>
            <a:r>
              <a:rPr lang="en-US" sz="2000" b="1" dirty="0" smtClean="0">
                <a:solidFill>
                  <a:srgbClr val="7F7F7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7F7F7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92204338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1"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16</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634736880"/>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Overall</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54.2%</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48.1%</a:t>
                      </a:r>
                    </a:p>
                    <a:p>
                      <a:pPr algn="ctr"/>
                      <a:r>
                        <a:rPr lang="en-US" sz="1400" baseline="0" dirty="0" smtClean="0">
                          <a:solidFill>
                            <a:srgbClr val="000000"/>
                          </a:solidFill>
                        </a:rPr>
                        <a:t>21</a:t>
                      </a:r>
                      <a:r>
                        <a:rPr lang="en-US" sz="1400" baseline="30000" dirty="0" smtClean="0">
                          <a:solidFill>
                            <a:srgbClr val="000000"/>
                          </a:solidFill>
                        </a:rPr>
                        <a:t>st</a:t>
                      </a:r>
                      <a:r>
                        <a:rPr lang="en-US" sz="1400" dirty="0" smtClean="0">
                          <a:solidFill>
                            <a:srgbClr val="000000"/>
                          </a:solidFill>
                        </a:rPr>
                        <a:t> of</a:t>
                      </a:r>
                      <a:r>
                        <a:rPr lang="en-US" sz="1400" baseline="0" dirty="0" smtClean="0">
                          <a:solidFill>
                            <a:srgbClr val="000000"/>
                          </a:solidFill>
                        </a:rPr>
                        <a:t>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54.8%</a:t>
                      </a:r>
                    </a:p>
                    <a:p>
                      <a:pPr algn="ctr"/>
                      <a:r>
                        <a:rPr lang="en-US" sz="1400" dirty="0" smtClean="0">
                          <a:solidFill>
                            <a:srgbClr val="000000"/>
                          </a:solidFill>
                        </a:rPr>
                        <a:t>10</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95000"/>
                      </a:schemeClr>
                    </a:solidFill>
                  </a:tcPr>
                </a:tc>
                <a:tc>
                  <a:txBody>
                    <a:bodyPr/>
                    <a:lstStyle/>
                    <a:p>
                      <a:pPr algn="ctr"/>
                      <a:r>
                        <a:rPr lang="en-US" sz="2400" dirty="0" smtClean="0">
                          <a:solidFill>
                            <a:srgbClr val="000000"/>
                          </a:solidFill>
                        </a:rPr>
                        <a:t>41.6%</a:t>
                      </a:r>
                    </a:p>
                    <a:p>
                      <a:pPr algn="ctr"/>
                      <a:r>
                        <a:rPr lang="en-US" sz="1400" dirty="0" smtClean="0">
                          <a:solidFill>
                            <a:srgbClr val="000000"/>
                          </a:solidFill>
                        </a:rPr>
                        <a:t>1</a:t>
                      </a:r>
                      <a:r>
                        <a:rPr lang="en-US" sz="1400" baseline="30000" dirty="0" smtClean="0">
                          <a:solidFill>
                            <a:srgbClr val="000000"/>
                          </a:solidFill>
                        </a:rPr>
                        <a:t>st</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Prepared</a:t>
                      </a:r>
                    </a:p>
                    <a:p>
                      <a:r>
                        <a:rPr lang="en-US" sz="2400" dirty="0" smtClean="0">
                          <a:solidFill>
                            <a:srgbClr val="000000"/>
                          </a:solidFill>
                        </a:rPr>
                        <a:t>Students</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74.4%</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70.2%</a:t>
                      </a:r>
                    </a:p>
                    <a:p>
                      <a:pPr algn="ctr"/>
                      <a:r>
                        <a:rPr lang="en-US" sz="1400" dirty="0" smtClean="0">
                          <a:solidFill>
                            <a:srgbClr val="000000"/>
                          </a:solidFill>
                        </a:rPr>
                        <a:t>21</a:t>
                      </a:r>
                      <a:r>
                        <a:rPr lang="en-US" sz="1400" baseline="30000" dirty="0" smtClean="0">
                          <a:solidFill>
                            <a:srgbClr val="000000"/>
                          </a:solidFill>
                        </a:rPr>
                        <a:t>st</a:t>
                      </a:r>
                      <a:r>
                        <a:rPr lang="en-US" sz="1400" dirty="0" smtClean="0">
                          <a:solidFill>
                            <a:srgbClr val="000000"/>
                          </a:solidFill>
                        </a:rPr>
                        <a:t> of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rgbClr val="000000"/>
                          </a:solidFill>
                        </a:rPr>
                        <a:t>73.0%</a:t>
                      </a:r>
                    </a:p>
                    <a:p>
                      <a:pPr algn="ctr"/>
                      <a:r>
                        <a:rPr lang="en-US" sz="1400" dirty="0" smtClean="0">
                          <a:solidFill>
                            <a:srgbClr val="000000"/>
                          </a:solidFill>
                        </a:rPr>
                        <a:t>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70.0%</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Unprepared</a:t>
                      </a:r>
                    </a:p>
                    <a:p>
                      <a:r>
                        <a:rPr lang="en-US" sz="2400" dirty="0" smtClean="0">
                          <a:solidFill>
                            <a:srgbClr val="000000"/>
                          </a:solidFill>
                        </a:rPr>
                        <a:t>Students</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40.5%</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40.5%</a:t>
                      </a:r>
                    </a:p>
                    <a:p>
                      <a:pPr algn="ctr"/>
                      <a:r>
                        <a:rPr lang="en-US" sz="1400" dirty="0" smtClean="0">
                          <a:solidFill>
                            <a:srgbClr val="000000"/>
                          </a:solidFill>
                        </a:rPr>
                        <a:t>40</a:t>
                      </a:r>
                      <a:r>
                        <a:rPr lang="en-US" sz="1400" baseline="30000" dirty="0" smtClean="0">
                          <a:solidFill>
                            <a:srgbClr val="000000"/>
                          </a:solidFill>
                        </a:rPr>
                        <a:t>th</a:t>
                      </a:r>
                      <a:r>
                        <a:rPr lang="en-US" sz="1400" dirty="0" smtClean="0">
                          <a:solidFill>
                            <a:srgbClr val="000000"/>
                          </a:solidFill>
                        </a:rPr>
                        <a:t> of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45.4%</a:t>
                      </a:r>
                    </a:p>
                    <a:p>
                      <a:pPr algn="ctr"/>
                      <a:r>
                        <a:rPr lang="en-US" sz="1400" baseline="0" dirty="0" smtClean="0">
                          <a:solidFill>
                            <a:srgbClr val="000000"/>
                          </a:solidFill>
                        </a:rPr>
                        <a:t>18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35.2%</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8063527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17</a:t>
            </a:fld>
            <a:endParaRPr lang="en-US"/>
          </a:p>
        </p:txBody>
      </p:sp>
      <p:sp>
        <p:nvSpPr>
          <p:cNvPr id="4" name="TextBox 3"/>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graphicFrame>
        <p:nvGraphicFramePr>
          <p:cNvPr id="7" name="Chart 6"/>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034059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18</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27207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19</a:t>
            </a:fld>
            <a:endParaRPr lang="en-US" dirty="0"/>
          </a:p>
        </p:txBody>
      </p:sp>
      <p:sp>
        <p:nvSpPr>
          <p:cNvPr id="4" name="TextBox 3"/>
          <p:cNvSpPr txBox="1"/>
          <p:nvPr/>
        </p:nvSpPr>
        <p:spPr>
          <a:xfrm>
            <a:off x="942553" y="1825492"/>
            <a:ext cx="7272537" cy="1631216"/>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Students attempting a course below transfer level in Math, English,</a:t>
            </a:r>
            <a:r>
              <a:rPr lang="en-US" sz="2000" dirty="0"/>
              <a:t> </a:t>
            </a:r>
            <a:r>
              <a:rPr lang="en-US" sz="2000" dirty="0" smtClean="0"/>
              <a:t>or ESL</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smtClean="0"/>
              <a:t>Student successfully completed a college-level course in the same discipline</a:t>
            </a:r>
            <a:endParaRPr lang="en-US" sz="2000" dirty="0"/>
          </a:p>
        </p:txBody>
      </p:sp>
    </p:spTree>
    <p:extLst>
      <p:ext uri="{BB962C8B-B14F-4D97-AF65-F5344CB8AC3E}">
        <p14:creationId xmlns:p14="http://schemas.microsoft.com/office/powerpoint/2010/main" val="18723778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a:t>
            </a:fld>
            <a:endParaRPr lang="en-US"/>
          </a:p>
        </p:txBody>
      </p:sp>
      <p:sp>
        <p:nvSpPr>
          <p:cNvPr id="4" name="TextBox 3"/>
          <p:cNvSpPr txBox="1"/>
          <p:nvPr/>
        </p:nvSpPr>
        <p:spPr>
          <a:xfrm>
            <a:off x="942553" y="945564"/>
            <a:ext cx="7272537" cy="3416320"/>
          </a:xfrm>
          <a:prstGeom prst="rect">
            <a:avLst/>
          </a:prstGeom>
          <a:noFill/>
        </p:spPr>
        <p:txBody>
          <a:bodyPr wrap="square" rtlCol="0">
            <a:spAutoFit/>
          </a:bodyPr>
          <a:lstStyle/>
          <a:p>
            <a:pPr marL="285750" indent="-285750">
              <a:spcAft>
                <a:spcPts val="2400"/>
              </a:spcAft>
              <a:buFont typeface="Arial"/>
              <a:buChar char="•"/>
            </a:pPr>
            <a:r>
              <a:rPr lang="en-US" sz="2800" b="1" dirty="0" smtClean="0"/>
              <a:t>Student Success Scorecard</a:t>
            </a:r>
          </a:p>
          <a:p>
            <a:pPr marL="742950" lvl="1" indent="-285750">
              <a:spcAft>
                <a:spcPts val="2400"/>
              </a:spcAft>
              <a:buFont typeface="Arial"/>
              <a:buChar char="•"/>
            </a:pPr>
            <a:r>
              <a:rPr lang="en-US" sz="2000" dirty="0" smtClean="0"/>
              <a:t>Annually reported set of indicators defined by Chancellor’s Office of the California Community Colleges</a:t>
            </a:r>
          </a:p>
          <a:p>
            <a:pPr marL="742950" lvl="1" indent="-285750">
              <a:spcAft>
                <a:spcPts val="2400"/>
              </a:spcAft>
              <a:buFont typeface="Arial"/>
              <a:buChar char="•"/>
            </a:pPr>
            <a:endParaRPr lang="en-US" sz="2000" dirty="0" smtClean="0"/>
          </a:p>
          <a:p>
            <a:pPr marL="285750" indent="-285750">
              <a:spcAft>
                <a:spcPts val="2400"/>
              </a:spcAft>
              <a:buFont typeface="Arial"/>
              <a:buChar char="•"/>
            </a:pPr>
            <a:r>
              <a:rPr lang="en-US" sz="2800" b="1" dirty="0" smtClean="0"/>
              <a:t>Institution-Set Standards</a:t>
            </a:r>
          </a:p>
          <a:p>
            <a:pPr marL="742950" lvl="1" indent="-285750">
              <a:spcAft>
                <a:spcPts val="2400"/>
              </a:spcAft>
              <a:buFont typeface="Arial"/>
              <a:buChar char="•"/>
            </a:pPr>
            <a:r>
              <a:rPr lang="en-US" sz="2000" dirty="0" smtClean="0"/>
              <a:t>Annually reported set of standards defined by GCC</a:t>
            </a:r>
            <a:endParaRPr lang="en-US" sz="2000" dirty="0"/>
          </a:p>
        </p:txBody>
      </p:sp>
    </p:spTree>
    <p:extLst>
      <p:ext uri="{BB962C8B-B14F-4D97-AF65-F5344CB8AC3E}">
        <p14:creationId xmlns:p14="http://schemas.microsoft.com/office/powerpoint/2010/main" val="130711586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8"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20</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0313313"/>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Math</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34.6%</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30.6%</a:t>
                      </a:r>
                    </a:p>
                    <a:p>
                      <a:pPr algn="ctr"/>
                      <a:r>
                        <a:rPr lang="en-US" sz="1400" baseline="0" dirty="0" smtClean="0">
                          <a:solidFill>
                            <a:srgbClr val="000000"/>
                          </a:solidFill>
                        </a:rPr>
                        <a:t>30</a:t>
                      </a:r>
                      <a:r>
                        <a:rPr lang="en-US" sz="1400" baseline="30000" dirty="0" smtClean="0">
                          <a:solidFill>
                            <a:srgbClr val="000000"/>
                          </a:solidFill>
                        </a:rPr>
                        <a:t>th</a:t>
                      </a:r>
                      <a:r>
                        <a:rPr lang="en-US" sz="1400" dirty="0" smtClean="0">
                          <a:solidFill>
                            <a:srgbClr val="000000"/>
                          </a:solidFill>
                        </a:rPr>
                        <a:t> of</a:t>
                      </a:r>
                      <a:r>
                        <a:rPr lang="en-US" sz="1400" baseline="0" dirty="0" smtClean="0">
                          <a:solidFill>
                            <a:srgbClr val="000000"/>
                          </a:solidFill>
                        </a:rPr>
                        <a:t>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37.2%</a:t>
                      </a:r>
                    </a:p>
                    <a:p>
                      <a:pPr algn="ctr"/>
                      <a:r>
                        <a:rPr lang="en-US" sz="1400" baseline="0" dirty="0" smtClean="0">
                          <a:solidFill>
                            <a:srgbClr val="000000"/>
                          </a:solidFill>
                        </a:rPr>
                        <a:t>11</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26.7%</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English</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51.8%</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43.0%</a:t>
                      </a:r>
                    </a:p>
                    <a:p>
                      <a:pPr algn="ctr"/>
                      <a:r>
                        <a:rPr lang="en-US" sz="1400" dirty="0" smtClean="0">
                          <a:solidFill>
                            <a:srgbClr val="000000"/>
                          </a:solidFill>
                        </a:rPr>
                        <a:t>15</a:t>
                      </a:r>
                      <a:r>
                        <a:rPr lang="en-US" sz="1400" baseline="30000" dirty="0" smtClean="0">
                          <a:solidFill>
                            <a:srgbClr val="000000"/>
                          </a:solidFill>
                        </a:rPr>
                        <a:t>th</a:t>
                      </a:r>
                      <a:r>
                        <a:rPr lang="en-US" sz="1400" dirty="0" smtClean="0">
                          <a:solidFill>
                            <a:srgbClr val="000000"/>
                          </a:solidFill>
                        </a:rPr>
                        <a:t> of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rgbClr val="000000"/>
                          </a:solidFill>
                        </a:rPr>
                        <a:t>52.9%</a:t>
                      </a:r>
                    </a:p>
                    <a:p>
                      <a:pPr algn="ctr"/>
                      <a:r>
                        <a:rPr lang="en-US" sz="1400" baseline="0" dirty="0" smtClean="0">
                          <a:solidFill>
                            <a:srgbClr val="000000"/>
                          </a:solidFill>
                        </a:rPr>
                        <a:t>9</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39.9%</a:t>
                      </a:r>
                    </a:p>
                    <a:p>
                      <a:pPr algn="ctr"/>
                      <a:r>
                        <a:rPr lang="en-US" sz="1400" dirty="0" smtClean="0">
                          <a:solidFill>
                            <a:srgbClr val="000000"/>
                          </a:solidFill>
                        </a:rPr>
                        <a:t>1</a:t>
                      </a:r>
                      <a:r>
                        <a:rPr lang="en-US" sz="1400" baseline="30000" dirty="0" smtClean="0">
                          <a:solidFill>
                            <a:srgbClr val="000000"/>
                          </a:solidFill>
                        </a:rPr>
                        <a:t>st</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ESL</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32.9%</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27.1%</a:t>
                      </a:r>
                    </a:p>
                    <a:p>
                      <a:pPr algn="ctr"/>
                      <a:r>
                        <a:rPr lang="en-US" sz="1400" baseline="0" dirty="0" smtClean="0">
                          <a:solidFill>
                            <a:srgbClr val="000000"/>
                          </a:solidFill>
                        </a:rPr>
                        <a:t>24</a:t>
                      </a:r>
                      <a:r>
                        <a:rPr lang="en-US" sz="1400" baseline="30000" dirty="0" smtClean="0">
                          <a:solidFill>
                            <a:srgbClr val="000000"/>
                          </a:solidFill>
                        </a:rPr>
                        <a:t>th</a:t>
                      </a:r>
                      <a:r>
                        <a:rPr lang="en-US" sz="1400" dirty="0" smtClean="0">
                          <a:solidFill>
                            <a:srgbClr val="000000"/>
                          </a:solidFill>
                        </a:rPr>
                        <a:t> of 103</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30.3%</a:t>
                      </a:r>
                    </a:p>
                    <a:p>
                      <a:pPr algn="ctr"/>
                      <a:r>
                        <a:rPr lang="en-US" sz="1400" baseline="0" dirty="0" smtClean="0">
                          <a:solidFill>
                            <a:srgbClr val="000000"/>
                          </a:solidFill>
                        </a:rPr>
                        <a:t>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27.3%</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908705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21</a:t>
            </a:fld>
            <a:endParaRPr lang="en-US"/>
          </a:p>
        </p:txBody>
      </p:sp>
      <p:sp>
        <p:nvSpPr>
          <p:cNvPr id="4" name="TextBox 3"/>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12280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22</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2308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23</a:t>
            </a:fld>
            <a:endParaRPr lang="en-US" dirty="0"/>
          </a:p>
        </p:txBody>
      </p:sp>
      <p:sp>
        <p:nvSpPr>
          <p:cNvPr id="4" name="TextBox 3"/>
          <p:cNvSpPr txBox="1"/>
          <p:nvPr/>
        </p:nvSpPr>
        <p:spPr>
          <a:xfrm>
            <a:off x="942553" y="1825492"/>
            <a:ext cx="7272537" cy="255454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Students attempting a CTE course and completing at least 8 units in the same CTE discipline within three years</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a:t>Student earned an 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5" name="TextBox 4"/>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4408611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24</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204255468"/>
              </p:ext>
            </p:extLst>
          </p:nvPr>
        </p:nvGraphicFramePr>
        <p:xfrm>
          <a:off x="396866" y="2133050"/>
          <a:ext cx="8353990" cy="1672112"/>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CTE</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58.4%</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53.9%</a:t>
                      </a:r>
                    </a:p>
                    <a:p>
                      <a:pPr algn="ctr"/>
                      <a:r>
                        <a:rPr lang="en-US" sz="1400" baseline="0" dirty="0" smtClean="0">
                          <a:solidFill>
                            <a:srgbClr val="000000"/>
                          </a:solidFill>
                        </a:rPr>
                        <a:t>30</a:t>
                      </a:r>
                      <a:r>
                        <a:rPr lang="en-US" sz="1400" baseline="30000" dirty="0" smtClean="0">
                          <a:solidFill>
                            <a:srgbClr val="000000"/>
                          </a:solidFill>
                        </a:rPr>
                        <a:t>th</a:t>
                      </a:r>
                      <a:r>
                        <a:rPr lang="en-US" sz="1400" dirty="0" smtClean="0">
                          <a:solidFill>
                            <a:srgbClr val="000000"/>
                          </a:solidFill>
                        </a:rPr>
                        <a:t> of</a:t>
                      </a:r>
                      <a:r>
                        <a:rPr lang="en-US" sz="1400" baseline="0" dirty="0" smtClean="0">
                          <a:solidFill>
                            <a:srgbClr val="000000"/>
                          </a:solidFill>
                        </a:rPr>
                        <a:t>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58.8%</a:t>
                      </a:r>
                    </a:p>
                    <a:p>
                      <a:pPr algn="ctr"/>
                      <a:r>
                        <a:rPr lang="en-US" sz="1400" baseline="0" dirty="0" smtClean="0">
                          <a:solidFill>
                            <a:srgbClr val="000000"/>
                          </a:solidFill>
                        </a:rPr>
                        <a:t>12</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53.8%</a:t>
                      </a:r>
                    </a:p>
                    <a:p>
                      <a:pPr algn="ctr"/>
                      <a:r>
                        <a:rPr lang="en-US" sz="1400" dirty="0" smtClean="0">
                          <a:solidFill>
                            <a:srgbClr val="000000"/>
                          </a:solidFill>
                        </a:rPr>
                        <a:t>5</a:t>
                      </a:r>
                      <a:r>
                        <a:rPr lang="en-US" sz="1400" baseline="30000" dirty="0" smtClean="0">
                          <a:solidFill>
                            <a:srgbClr val="000000"/>
                          </a:solidFill>
                        </a:rPr>
                        <a:t>th</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3517542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25</a:t>
            </a:fld>
            <a:endParaRPr lang="en-US"/>
          </a:p>
        </p:txBody>
      </p:sp>
      <p:sp>
        <p:nvSpPr>
          <p:cNvPr id="4" name="TextBox 3"/>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graphicFrame>
        <p:nvGraphicFramePr>
          <p:cNvPr id="5" name="Chart 4"/>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236953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26</a:t>
            </a:fld>
            <a:endParaRPr lang="en-US"/>
          </a:p>
        </p:txBody>
      </p:sp>
      <p:sp>
        <p:nvSpPr>
          <p:cNvPr id="8" name="TextBox 7"/>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graphicFrame>
        <p:nvGraphicFramePr>
          <p:cNvPr id="6" name="Chart 5"/>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526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27</a:t>
            </a:fld>
            <a:endParaRPr lang="en-US" dirty="0"/>
          </a:p>
        </p:txBody>
      </p:sp>
      <p:sp>
        <p:nvSpPr>
          <p:cNvPr id="4" name="TextBox 3"/>
          <p:cNvSpPr txBox="1"/>
          <p:nvPr/>
        </p:nvSpPr>
        <p:spPr>
          <a:xfrm>
            <a:off x="942553" y="1825492"/>
            <a:ext cx="7272537" cy="2862322"/>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 </a:t>
            </a:r>
            <a:r>
              <a:rPr lang="en-US" sz="2000" dirty="0" smtClean="0"/>
              <a:t>Students attempting two or more noncredit CDCP courses with a minimum of 4 attendance hours in each course within three years</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a:t>Student earned </a:t>
            </a:r>
            <a:r>
              <a:rPr lang="en-US" sz="2000" dirty="0" smtClean="0"/>
              <a:t>a CDCP certificate, </a:t>
            </a:r>
            <a:r>
              <a:rPr lang="en-US" sz="2000" dirty="0"/>
              <a:t>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6" name="TextBox 5"/>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9757756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28</a:t>
            </a:fld>
            <a:endParaRPr lang="en-US" dirty="0"/>
          </a:p>
        </p:txBody>
      </p:sp>
      <p:sp>
        <p:nvSpPr>
          <p:cNvPr id="5" name="TextBox 4"/>
          <p:cNvSpPr txBox="1"/>
          <p:nvPr/>
        </p:nvSpPr>
        <p:spPr>
          <a:xfrm>
            <a:off x="942553" y="2162815"/>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1391701674"/>
              </p:ext>
            </p:extLst>
          </p:nvPr>
        </p:nvGraphicFramePr>
        <p:xfrm>
          <a:off x="396866" y="2857299"/>
          <a:ext cx="8353990" cy="1672112"/>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CDCP</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5.8%</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8.9%</a:t>
                      </a:r>
                    </a:p>
                    <a:p>
                      <a:pPr algn="ctr"/>
                      <a:r>
                        <a:rPr lang="en-US" sz="1400" baseline="0" dirty="0" smtClean="0">
                          <a:solidFill>
                            <a:srgbClr val="000000"/>
                          </a:solidFill>
                        </a:rPr>
                        <a:t>18</a:t>
                      </a:r>
                      <a:r>
                        <a:rPr lang="en-US" sz="1400" baseline="30000" dirty="0" smtClean="0">
                          <a:solidFill>
                            <a:srgbClr val="000000"/>
                          </a:solidFill>
                        </a:rPr>
                        <a:t>th</a:t>
                      </a:r>
                      <a:r>
                        <a:rPr lang="en-US" sz="1400" baseline="0" dirty="0" smtClean="0">
                          <a:solidFill>
                            <a:srgbClr val="000000"/>
                          </a:solidFill>
                        </a:rPr>
                        <a:t> of 41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4.4%</a:t>
                      </a:r>
                    </a:p>
                    <a:p>
                      <a:pPr algn="ctr"/>
                      <a:r>
                        <a:rPr lang="en-US" sz="1400" baseline="0" dirty="0" smtClean="0">
                          <a:solidFill>
                            <a:srgbClr val="000000"/>
                          </a:solidFill>
                        </a:rPr>
                        <a:t>1</a:t>
                      </a:r>
                      <a:r>
                        <a:rPr lang="en-US" sz="1400" baseline="30000" dirty="0" smtClean="0">
                          <a:solidFill>
                            <a:srgbClr val="000000"/>
                          </a:solidFill>
                        </a:rPr>
                        <a:t>st</a:t>
                      </a:r>
                      <a:r>
                        <a:rPr lang="en-US" sz="1400" baseline="0" dirty="0" smtClean="0">
                          <a:solidFill>
                            <a:srgbClr val="000000"/>
                          </a:solidFill>
                        </a:rPr>
                        <a:t> of 5</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5.7%</a:t>
                      </a:r>
                    </a:p>
                    <a:p>
                      <a:pPr algn="ctr"/>
                      <a:r>
                        <a:rPr lang="en-US" sz="1400" dirty="0" smtClean="0">
                          <a:solidFill>
                            <a:srgbClr val="000000"/>
                          </a:solidFill>
                        </a:rPr>
                        <a:t>6</a:t>
                      </a:r>
                      <a:r>
                        <a:rPr lang="en-US" sz="1400" baseline="30000" dirty="0" smtClean="0">
                          <a:solidFill>
                            <a:srgbClr val="000000"/>
                          </a:solidFill>
                        </a:rPr>
                        <a:t>th</a:t>
                      </a:r>
                      <a:r>
                        <a:rPr lang="en-US" sz="1400" dirty="0" smtClean="0">
                          <a:solidFill>
                            <a:srgbClr val="000000"/>
                          </a:solidFill>
                        </a:rPr>
                        <a:t> of 9</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956776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29</a:t>
            </a:fld>
            <a:endParaRPr lang="en-US"/>
          </a:p>
        </p:txBody>
      </p:sp>
      <p:sp>
        <p:nvSpPr>
          <p:cNvPr id="4" name="TextBox 3"/>
          <p:cNvSpPr txBox="1"/>
          <p:nvPr/>
        </p:nvSpPr>
        <p:spPr>
          <a:xfrm>
            <a:off x="337399" y="654796"/>
            <a:ext cx="8471189" cy="1200329"/>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Development &amp; College Preparation</a:t>
            </a:r>
          </a:p>
          <a:p>
            <a:pPr algn="ctr"/>
            <a:r>
              <a:rPr lang="en-US" sz="3600" b="1" dirty="0">
                <a:effectLst>
                  <a:reflection blurRad="6350" stA="15000" endA="300" endPos="45500" dir="5400000" sy="-100000" algn="bl" rotWithShape="0"/>
                </a:effectLst>
              </a:rPr>
              <a:t>(CDCP) Rate</a:t>
            </a: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63451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7300" y="654796"/>
            <a:ext cx="593135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Student Success Scorecard</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a:t>
            </a:fld>
            <a:endParaRPr lang="en-US"/>
          </a:p>
        </p:txBody>
      </p:sp>
      <p:sp>
        <p:nvSpPr>
          <p:cNvPr id="4" name="TextBox 3"/>
          <p:cNvSpPr txBox="1"/>
          <p:nvPr/>
        </p:nvSpPr>
        <p:spPr>
          <a:xfrm>
            <a:off x="942553" y="1825492"/>
            <a:ext cx="7272537" cy="3785652"/>
          </a:xfrm>
          <a:prstGeom prst="rect">
            <a:avLst/>
          </a:prstGeom>
          <a:noFill/>
        </p:spPr>
        <p:txBody>
          <a:bodyPr wrap="square" rtlCol="0">
            <a:spAutoFit/>
          </a:bodyPr>
          <a:lstStyle/>
          <a:p>
            <a:pPr marL="285750" indent="-285750">
              <a:spcAft>
                <a:spcPts val="2400"/>
              </a:spcAft>
              <a:buFont typeface="Arial"/>
              <a:buChar char="•"/>
            </a:pPr>
            <a:r>
              <a:rPr lang="en-US" sz="2000" dirty="0" smtClean="0"/>
              <a:t>In 2013, ARCC (Accountability Reporting for the </a:t>
            </a:r>
            <a:r>
              <a:rPr lang="en-US" sz="2000" smtClean="0"/>
              <a:t>Community </a:t>
            </a:r>
            <a:r>
              <a:rPr lang="en-US" sz="2000" smtClean="0"/>
              <a:t>Colleges) </a:t>
            </a:r>
            <a:r>
              <a:rPr lang="en-US" sz="2000" dirty="0" smtClean="0"/>
              <a:t>was replaced by the Student Success Scorecard</a:t>
            </a:r>
          </a:p>
          <a:p>
            <a:pPr marL="285750" indent="-285750">
              <a:spcAft>
                <a:spcPts val="2400"/>
              </a:spcAft>
              <a:buFont typeface="Arial"/>
              <a:buChar char="•"/>
            </a:pPr>
            <a:r>
              <a:rPr lang="en-US" sz="2000" dirty="0" smtClean="0"/>
              <a:t>The Scorecard was included in the Student Success Task Force recommendations as Recommendation 7.3</a:t>
            </a:r>
          </a:p>
          <a:p>
            <a:pPr marL="285750" indent="-285750">
              <a:spcAft>
                <a:spcPts val="2400"/>
              </a:spcAft>
              <a:buFont typeface="Arial"/>
              <a:buChar char="•"/>
            </a:pPr>
            <a:r>
              <a:rPr lang="en-US" sz="2000" dirty="0" smtClean="0"/>
              <a:t>Scorecard indicators are similar to the ARCC indicators but include more detail</a:t>
            </a:r>
          </a:p>
          <a:p>
            <a:pPr marL="742950" lvl="1" indent="-285750">
              <a:spcAft>
                <a:spcPts val="2400"/>
              </a:spcAft>
              <a:buFont typeface="Arial"/>
              <a:buChar char="•"/>
            </a:pPr>
            <a:r>
              <a:rPr lang="en-US" sz="2000" dirty="0" smtClean="0"/>
              <a:t>Outcomes by student preparedness</a:t>
            </a:r>
          </a:p>
          <a:p>
            <a:pPr marL="742950" lvl="1" indent="-285750">
              <a:spcAft>
                <a:spcPts val="2400"/>
              </a:spcAft>
              <a:buFont typeface="Arial"/>
              <a:buChar char="•"/>
            </a:pPr>
            <a:r>
              <a:rPr lang="en-US" sz="2000" dirty="0" smtClean="0"/>
              <a:t>Outcomes by gender, age, and ethnic group</a:t>
            </a:r>
            <a:endParaRPr lang="en-US" sz="2000" dirty="0"/>
          </a:p>
        </p:txBody>
      </p:sp>
    </p:spTree>
    <p:extLst>
      <p:ext uri="{BB962C8B-B14F-4D97-AF65-F5344CB8AC3E}">
        <p14:creationId xmlns:p14="http://schemas.microsoft.com/office/powerpoint/2010/main" val="151730945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30</a:t>
            </a:fld>
            <a:endParaRPr lang="en-US"/>
          </a:p>
        </p:txBody>
      </p:sp>
      <p:sp>
        <p:nvSpPr>
          <p:cNvPr id="5" name="TextBox 4"/>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graphicFrame>
        <p:nvGraphicFramePr>
          <p:cNvPr id="7" name="Chart 6"/>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702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31</a:t>
            </a:fld>
            <a:endParaRPr lang="en-US"/>
          </a:p>
        </p:txBody>
      </p:sp>
      <p:sp>
        <p:nvSpPr>
          <p:cNvPr id="4" name="TextBox 3"/>
          <p:cNvSpPr txBox="1"/>
          <p:nvPr/>
        </p:nvSpPr>
        <p:spPr>
          <a:xfrm>
            <a:off x="942553" y="1480794"/>
            <a:ext cx="7272537" cy="4708981"/>
          </a:xfrm>
          <a:prstGeom prst="rect">
            <a:avLst/>
          </a:prstGeom>
          <a:noFill/>
        </p:spPr>
        <p:txBody>
          <a:bodyPr wrap="square" rtlCol="0">
            <a:spAutoFit/>
          </a:bodyPr>
          <a:lstStyle/>
          <a:p>
            <a:pPr marL="285750" indent="-285750">
              <a:spcAft>
                <a:spcPts val="2400"/>
              </a:spcAft>
              <a:buFont typeface="Arial"/>
              <a:buChar char="•"/>
            </a:pPr>
            <a:r>
              <a:rPr lang="en-US" sz="2000" dirty="0" smtClean="0"/>
              <a:t>Required by U.S. Department of Education through Accrediting Commission for Community and Junior Colleges (ACCJC)</a:t>
            </a:r>
          </a:p>
          <a:p>
            <a:pPr marL="285750" indent="-285750">
              <a:spcAft>
                <a:spcPts val="2400"/>
              </a:spcAft>
              <a:buFont typeface="Arial"/>
              <a:buChar char="•"/>
            </a:pPr>
            <a:r>
              <a:rPr lang="en-US" sz="2000" dirty="0" smtClean="0"/>
              <a:t>According to the Department of Education, ACCJC must evaluate the appropriateness of the measures of student achievement chosen by its institutions</a:t>
            </a:r>
          </a:p>
          <a:p>
            <a:pPr marL="285750" indent="-285750">
              <a:spcAft>
                <a:spcPts val="2400"/>
              </a:spcAft>
              <a:buFont typeface="Arial"/>
              <a:buChar char="•"/>
            </a:pPr>
            <a:r>
              <a:rPr lang="en-US" sz="2000" dirty="0" smtClean="0"/>
              <a:t>On ACCJC Annual Report due every March, colleges must report on their “institution-set standards”</a:t>
            </a:r>
          </a:p>
          <a:p>
            <a:pPr marL="285750" indent="-285750">
              <a:spcAft>
                <a:spcPts val="2400"/>
              </a:spcAft>
              <a:buFont typeface="Arial"/>
              <a:buChar char="•"/>
            </a:pPr>
            <a:r>
              <a:rPr lang="en-US" sz="2000" dirty="0" smtClean="0"/>
              <a:t>The standards are baselines, or minimum performance standards, for student achievement measures</a:t>
            </a:r>
          </a:p>
          <a:p>
            <a:pPr marL="285750" indent="-285750">
              <a:spcAft>
                <a:spcPts val="2400"/>
              </a:spcAft>
              <a:buFont typeface="Arial"/>
              <a:buChar char="•"/>
            </a:pPr>
            <a:r>
              <a:rPr lang="en-US" sz="2000" dirty="0" smtClean="0"/>
              <a:t>If the institution falls below the standard, it must take action to meet the standard</a:t>
            </a:r>
            <a:endParaRPr lang="en-US" sz="2000" dirty="0"/>
          </a:p>
        </p:txBody>
      </p:sp>
    </p:spTree>
    <p:extLst>
      <p:ext uri="{BB962C8B-B14F-4D97-AF65-F5344CB8AC3E}">
        <p14:creationId xmlns:p14="http://schemas.microsoft.com/office/powerpoint/2010/main" val="146783654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32</a:t>
            </a:fld>
            <a:endParaRPr lang="en-US"/>
          </a:p>
        </p:txBody>
      </p:sp>
      <p:sp>
        <p:nvSpPr>
          <p:cNvPr id="4" name="TextBox 3"/>
          <p:cNvSpPr txBox="1"/>
          <p:nvPr/>
        </p:nvSpPr>
        <p:spPr>
          <a:xfrm>
            <a:off x="942553" y="1480794"/>
            <a:ext cx="7272537" cy="4708981"/>
          </a:xfrm>
          <a:prstGeom prst="rect">
            <a:avLst/>
          </a:prstGeom>
          <a:noFill/>
        </p:spPr>
        <p:txBody>
          <a:bodyPr wrap="square" rtlCol="0">
            <a:spAutoFit/>
          </a:bodyPr>
          <a:lstStyle/>
          <a:p>
            <a:pPr marL="285750" indent="-285750">
              <a:spcAft>
                <a:spcPts val="2400"/>
              </a:spcAft>
              <a:buFont typeface="Arial"/>
              <a:buChar char="•"/>
            </a:pPr>
            <a:r>
              <a:rPr lang="en-US" sz="2000" dirty="0" smtClean="0"/>
              <a:t>Required standards:</a:t>
            </a:r>
          </a:p>
          <a:p>
            <a:pPr marL="742950" lvl="1" indent="-285750">
              <a:spcAft>
                <a:spcPts val="2400"/>
              </a:spcAft>
              <a:buFont typeface="Arial"/>
              <a:buChar char="•"/>
            </a:pPr>
            <a:r>
              <a:rPr lang="en-US" sz="2000" dirty="0" smtClean="0"/>
              <a:t>Successful Course Completion Rate</a:t>
            </a:r>
          </a:p>
          <a:p>
            <a:pPr marL="742950" lvl="1" indent="-285750">
              <a:spcAft>
                <a:spcPts val="2400"/>
              </a:spcAft>
              <a:buFont typeface="Arial"/>
              <a:buChar char="•"/>
            </a:pPr>
            <a:r>
              <a:rPr lang="en-US" sz="2000" dirty="0" smtClean="0"/>
              <a:t>Retention (aka Persistence) Rate</a:t>
            </a:r>
          </a:p>
          <a:p>
            <a:pPr marL="742950" lvl="1" indent="-285750">
              <a:spcAft>
                <a:spcPts val="2400"/>
              </a:spcAft>
              <a:buFont typeface="Arial"/>
              <a:buChar char="•"/>
            </a:pPr>
            <a:r>
              <a:rPr lang="en-US" sz="2000" dirty="0" smtClean="0"/>
              <a:t>Degree Completions</a:t>
            </a:r>
          </a:p>
          <a:p>
            <a:pPr marL="742950" lvl="1" indent="-285750">
              <a:spcAft>
                <a:spcPts val="2400"/>
              </a:spcAft>
              <a:buFont typeface="Arial"/>
              <a:buChar char="•"/>
            </a:pPr>
            <a:r>
              <a:rPr lang="en-US" sz="2000" dirty="0" smtClean="0"/>
              <a:t>Certificate Completions</a:t>
            </a:r>
          </a:p>
          <a:p>
            <a:pPr marL="742950" lvl="1" indent="-285750">
              <a:spcAft>
                <a:spcPts val="2400"/>
              </a:spcAft>
              <a:buFont typeface="Arial"/>
              <a:buChar char="•"/>
            </a:pPr>
            <a:r>
              <a:rPr lang="en-US" sz="2000" dirty="0" smtClean="0"/>
              <a:t>Transfers</a:t>
            </a:r>
          </a:p>
          <a:p>
            <a:pPr marL="285750" indent="-285750">
              <a:spcAft>
                <a:spcPts val="2400"/>
              </a:spcAft>
              <a:buFont typeface="Arial"/>
              <a:buChar char="•"/>
            </a:pPr>
            <a:r>
              <a:rPr lang="en-US" sz="2000" dirty="0" smtClean="0"/>
              <a:t>Values for standards for each measure were discussed and recommended by GCC’s Academic Senate, then adopted by the Master Planning Committee (Team A)</a:t>
            </a:r>
            <a:endParaRPr lang="en-US" sz="2000" dirty="0"/>
          </a:p>
        </p:txBody>
      </p:sp>
    </p:spTree>
    <p:extLst>
      <p:ext uri="{BB962C8B-B14F-4D97-AF65-F5344CB8AC3E}">
        <p14:creationId xmlns:p14="http://schemas.microsoft.com/office/powerpoint/2010/main" val="387999333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33</a:t>
            </a:fld>
            <a:endParaRPr lang="en-US"/>
          </a:p>
        </p:txBody>
      </p:sp>
      <p:graphicFrame>
        <p:nvGraphicFramePr>
          <p:cNvPr id="5" name="Chart 4"/>
          <p:cNvGraphicFramePr>
            <a:graphicFrameLocks/>
          </p:cNvGraphicFramePr>
          <p:nvPr>
            <p:extLst>
              <p:ext uri="{D42A27DB-BD31-4B8C-83A1-F6EECF244321}">
                <p14:modId xmlns:p14="http://schemas.microsoft.com/office/powerpoint/2010/main" val="418541485"/>
              </p:ext>
            </p:extLst>
          </p:nvPr>
        </p:nvGraphicFramePr>
        <p:xfrm>
          <a:off x="1270000" y="1436914"/>
          <a:ext cx="6604000" cy="2514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206500" y="4091214"/>
            <a:ext cx="6731000" cy="1200329"/>
          </a:xfrm>
          <a:prstGeom prst="rect">
            <a:avLst/>
          </a:prstGeom>
          <a:noFill/>
        </p:spPr>
        <p:txBody>
          <a:bodyPr wrap="square" rtlCol="0">
            <a:spAutoFit/>
          </a:bodyPr>
          <a:lstStyle/>
          <a:p>
            <a:r>
              <a:rPr lang="en-US" b="1" dirty="0" smtClean="0"/>
              <a:t>Definition: </a:t>
            </a:r>
            <a:r>
              <a:rPr lang="en-US" dirty="0" smtClean="0"/>
              <a:t>Percent of credit enrollments at census resulting in a grade of A, B, C, or Pass</a:t>
            </a:r>
          </a:p>
          <a:p>
            <a:endParaRPr lang="en-US" dirty="0"/>
          </a:p>
          <a:p>
            <a:r>
              <a:rPr lang="en-US" b="1" dirty="0" smtClean="0"/>
              <a:t>Note: </a:t>
            </a:r>
            <a:r>
              <a:rPr lang="en-US" dirty="0" smtClean="0"/>
              <a:t>2013-2014 statewide data are not available yet.</a:t>
            </a:r>
            <a:endParaRPr lang="en-US" dirty="0"/>
          </a:p>
        </p:txBody>
      </p:sp>
    </p:spTree>
    <p:extLst>
      <p:ext uri="{BB962C8B-B14F-4D97-AF65-F5344CB8AC3E}">
        <p14:creationId xmlns:p14="http://schemas.microsoft.com/office/powerpoint/2010/main" val="110558384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34</a:t>
            </a:fld>
            <a:endParaRPr lang="en-US"/>
          </a:p>
        </p:txBody>
      </p:sp>
      <p:sp>
        <p:nvSpPr>
          <p:cNvPr id="6" name="TextBox 5"/>
          <p:cNvSpPr txBox="1"/>
          <p:nvPr/>
        </p:nvSpPr>
        <p:spPr>
          <a:xfrm>
            <a:off x="1206500" y="4091214"/>
            <a:ext cx="6731000" cy="1200329"/>
          </a:xfrm>
          <a:prstGeom prst="rect">
            <a:avLst/>
          </a:prstGeom>
          <a:noFill/>
        </p:spPr>
        <p:txBody>
          <a:bodyPr wrap="square" rtlCol="0">
            <a:spAutoFit/>
          </a:bodyPr>
          <a:lstStyle/>
          <a:p>
            <a:r>
              <a:rPr lang="en-US" b="1" dirty="0" smtClean="0"/>
              <a:t>Definition: </a:t>
            </a:r>
            <a:r>
              <a:rPr lang="en-US" dirty="0" smtClean="0"/>
              <a:t>Percent of credit students in previous Fall semester who also enrolled in current Fall semester (Fall-to-Fall retention)</a:t>
            </a:r>
          </a:p>
          <a:p>
            <a:endParaRPr lang="en-US" dirty="0"/>
          </a:p>
          <a:p>
            <a:r>
              <a:rPr lang="en-US" b="1" dirty="0" smtClean="0"/>
              <a:t>Note:</a:t>
            </a:r>
            <a:r>
              <a:rPr lang="en-US" dirty="0" smtClean="0"/>
              <a:t> Statewide data are not available for this exact measure.</a:t>
            </a:r>
          </a:p>
        </p:txBody>
      </p:sp>
      <p:graphicFrame>
        <p:nvGraphicFramePr>
          <p:cNvPr id="7" name="Chart 6"/>
          <p:cNvGraphicFramePr>
            <a:graphicFrameLocks/>
          </p:cNvGraphicFramePr>
          <p:nvPr>
            <p:extLst>
              <p:ext uri="{D42A27DB-BD31-4B8C-83A1-F6EECF244321}">
                <p14:modId xmlns:p14="http://schemas.microsoft.com/office/powerpoint/2010/main" val="4100529193"/>
              </p:ext>
            </p:extLst>
          </p:nvPr>
        </p:nvGraphicFramePr>
        <p:xfrm>
          <a:off x="1270000" y="1445985"/>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3311426"/>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35</a:t>
            </a:fld>
            <a:endParaRPr lang="en-US"/>
          </a:p>
        </p:txBody>
      </p:sp>
      <p:sp>
        <p:nvSpPr>
          <p:cNvPr id="6" name="TextBox 5"/>
          <p:cNvSpPr txBox="1"/>
          <p:nvPr/>
        </p:nvSpPr>
        <p:spPr>
          <a:xfrm>
            <a:off x="1206500" y="4091214"/>
            <a:ext cx="6731000" cy="369332"/>
          </a:xfrm>
          <a:prstGeom prst="rect">
            <a:avLst/>
          </a:prstGeom>
          <a:noFill/>
        </p:spPr>
        <p:txBody>
          <a:bodyPr wrap="square" rtlCol="0">
            <a:spAutoFit/>
          </a:bodyPr>
          <a:lstStyle/>
          <a:p>
            <a:r>
              <a:rPr lang="en-US" b="1" dirty="0" smtClean="0"/>
              <a:t>Definition: </a:t>
            </a:r>
            <a:r>
              <a:rPr lang="en-US" dirty="0" smtClean="0"/>
              <a:t>Number of associate degrees awarded annually</a:t>
            </a:r>
          </a:p>
        </p:txBody>
      </p:sp>
      <p:graphicFrame>
        <p:nvGraphicFramePr>
          <p:cNvPr id="10" name="Chart 9"/>
          <p:cNvGraphicFramePr>
            <a:graphicFrameLocks/>
          </p:cNvGraphicFramePr>
          <p:nvPr>
            <p:extLst>
              <p:ext uri="{D42A27DB-BD31-4B8C-83A1-F6EECF244321}">
                <p14:modId xmlns:p14="http://schemas.microsoft.com/office/powerpoint/2010/main" val="1440604075"/>
              </p:ext>
            </p:extLst>
          </p:nvPr>
        </p:nvGraphicFramePr>
        <p:xfrm>
          <a:off x="1270000" y="1391558"/>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778011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36</a:t>
            </a:fld>
            <a:endParaRPr lang="en-US"/>
          </a:p>
        </p:txBody>
      </p:sp>
      <p:sp>
        <p:nvSpPr>
          <p:cNvPr id="6" name="TextBox 5"/>
          <p:cNvSpPr txBox="1"/>
          <p:nvPr/>
        </p:nvSpPr>
        <p:spPr>
          <a:xfrm>
            <a:off x="1206500" y="4091214"/>
            <a:ext cx="6731000" cy="369332"/>
          </a:xfrm>
          <a:prstGeom prst="rect">
            <a:avLst/>
          </a:prstGeom>
          <a:noFill/>
        </p:spPr>
        <p:txBody>
          <a:bodyPr wrap="square" rtlCol="0">
            <a:spAutoFit/>
          </a:bodyPr>
          <a:lstStyle/>
          <a:p>
            <a:r>
              <a:rPr lang="en-US" b="1" dirty="0" smtClean="0"/>
              <a:t>Definition: </a:t>
            </a:r>
            <a:r>
              <a:rPr lang="en-US" dirty="0" smtClean="0"/>
              <a:t>Number of credit certificates awarded annually</a:t>
            </a:r>
          </a:p>
        </p:txBody>
      </p:sp>
      <p:graphicFrame>
        <p:nvGraphicFramePr>
          <p:cNvPr id="9" name="Chart 8"/>
          <p:cNvGraphicFramePr>
            <a:graphicFrameLocks/>
          </p:cNvGraphicFramePr>
          <p:nvPr>
            <p:extLst>
              <p:ext uri="{D42A27DB-BD31-4B8C-83A1-F6EECF244321}">
                <p14:modId xmlns:p14="http://schemas.microsoft.com/office/powerpoint/2010/main" val="2038802133"/>
              </p:ext>
            </p:extLst>
          </p:nvPr>
        </p:nvGraphicFramePr>
        <p:xfrm>
          <a:off x="1270000" y="1418772"/>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0039250"/>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37</a:t>
            </a:fld>
            <a:endParaRPr lang="en-US"/>
          </a:p>
        </p:txBody>
      </p:sp>
      <p:sp>
        <p:nvSpPr>
          <p:cNvPr id="6" name="TextBox 5"/>
          <p:cNvSpPr txBox="1"/>
          <p:nvPr/>
        </p:nvSpPr>
        <p:spPr>
          <a:xfrm>
            <a:off x="1206500" y="4091214"/>
            <a:ext cx="6731000" cy="646331"/>
          </a:xfrm>
          <a:prstGeom prst="rect">
            <a:avLst/>
          </a:prstGeom>
          <a:noFill/>
        </p:spPr>
        <p:txBody>
          <a:bodyPr wrap="square" rtlCol="0">
            <a:spAutoFit/>
          </a:bodyPr>
          <a:lstStyle/>
          <a:p>
            <a:r>
              <a:rPr lang="en-US" b="1" dirty="0" smtClean="0"/>
              <a:t>Definition: </a:t>
            </a:r>
            <a:r>
              <a:rPr lang="en-US" dirty="0" smtClean="0"/>
              <a:t>Number of students transferring to UC or CSU institutions in the indicated year</a:t>
            </a:r>
          </a:p>
        </p:txBody>
      </p:sp>
      <p:graphicFrame>
        <p:nvGraphicFramePr>
          <p:cNvPr id="7" name="Chart 6"/>
          <p:cNvGraphicFramePr>
            <a:graphicFrameLocks/>
          </p:cNvGraphicFramePr>
          <p:nvPr>
            <p:extLst>
              <p:ext uri="{D42A27DB-BD31-4B8C-83A1-F6EECF244321}">
                <p14:modId xmlns:p14="http://schemas.microsoft.com/office/powerpoint/2010/main" val="915242988"/>
              </p:ext>
            </p:extLst>
          </p:nvPr>
        </p:nvGraphicFramePr>
        <p:xfrm>
          <a:off x="1270000" y="1464128"/>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9679415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81122" y="654796"/>
            <a:ext cx="4783731"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Issues for Consideration</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38</a:t>
            </a:fld>
            <a:endParaRPr lang="en-US"/>
          </a:p>
        </p:txBody>
      </p:sp>
      <p:sp>
        <p:nvSpPr>
          <p:cNvPr id="6" name="TextBox 5"/>
          <p:cNvSpPr txBox="1"/>
          <p:nvPr/>
        </p:nvSpPr>
        <p:spPr>
          <a:xfrm>
            <a:off x="1206500" y="1514928"/>
            <a:ext cx="6731000" cy="3693319"/>
          </a:xfrm>
          <a:prstGeom prst="rect">
            <a:avLst/>
          </a:prstGeom>
          <a:noFill/>
        </p:spPr>
        <p:txBody>
          <a:bodyPr wrap="square" rtlCol="0">
            <a:spAutoFit/>
          </a:bodyPr>
          <a:lstStyle/>
          <a:p>
            <a:pPr marL="285750" indent="-285750">
              <a:buFont typeface="Arial"/>
              <a:buChar char="•"/>
            </a:pPr>
            <a:r>
              <a:rPr lang="en-US" dirty="0" smtClean="0"/>
              <a:t>Gaps in outcomes continue for Hispanic students, African American students, and unprepared students</a:t>
            </a:r>
          </a:p>
          <a:p>
            <a:pPr marL="1200150" lvl="2" indent="-285750">
              <a:buFont typeface="Arial"/>
              <a:buChar char="•"/>
            </a:pPr>
            <a:r>
              <a:rPr lang="en-US" dirty="0">
                <a:solidFill>
                  <a:schemeClr val="accent4"/>
                </a:solidFill>
              </a:rPr>
              <a:t>T</a:t>
            </a:r>
            <a:r>
              <a:rPr lang="en-US" dirty="0" smtClean="0">
                <a:solidFill>
                  <a:schemeClr val="accent4"/>
                </a:solidFill>
              </a:rPr>
              <a:t>he percentage of students who are Hispanic continues to increase</a:t>
            </a:r>
          </a:p>
          <a:p>
            <a:pPr marL="1200150" lvl="2" indent="-285750">
              <a:buFont typeface="Arial"/>
              <a:buChar char="•"/>
            </a:pPr>
            <a:r>
              <a:rPr lang="en-US" dirty="0" smtClean="0">
                <a:solidFill>
                  <a:schemeClr val="accent4"/>
                </a:solidFill>
              </a:rPr>
              <a:t>The outcomes gap continues for most measures, especially Scorecard completion rate and Scorecard remedial progress rates</a:t>
            </a:r>
          </a:p>
          <a:p>
            <a:pPr marL="1200150" lvl="2" indent="-285750">
              <a:buFont typeface="Arial"/>
              <a:buChar char="•"/>
            </a:pPr>
            <a:r>
              <a:rPr lang="en-US" dirty="0" smtClean="0">
                <a:solidFill>
                  <a:schemeClr val="accent4"/>
                </a:solidFill>
              </a:rPr>
              <a:t>The outcomes gap continues for most measures</a:t>
            </a:r>
            <a:endParaRPr lang="en-US" dirty="0" smtClean="0">
              <a:solidFill>
                <a:schemeClr val="accent5"/>
              </a:solidFill>
            </a:endParaRPr>
          </a:p>
          <a:p>
            <a:pPr marL="1200150" lvl="2" indent="-285750">
              <a:buFont typeface="Arial"/>
              <a:buChar char="•"/>
            </a:pPr>
            <a:r>
              <a:rPr lang="en-US" dirty="0" smtClean="0">
                <a:solidFill>
                  <a:schemeClr val="accent4"/>
                </a:solidFill>
              </a:rPr>
              <a:t>While GCC’s Scorecard completion rate is above the state average for college-prepared students, it is at the state average for unprepared students</a:t>
            </a:r>
          </a:p>
          <a:p>
            <a:pPr marL="1200150" lvl="2" indent="-285750">
              <a:buFont typeface="Arial"/>
              <a:buChar char="•"/>
            </a:pPr>
            <a:endParaRPr lang="en-US" dirty="0" smtClean="0">
              <a:solidFill>
                <a:schemeClr val="accent4"/>
              </a:solidFill>
            </a:endParaRPr>
          </a:p>
          <a:p>
            <a:pPr marL="285750" indent="-285750">
              <a:buFont typeface="Arial"/>
              <a:buChar char="•"/>
            </a:pPr>
            <a:r>
              <a:rPr lang="en-US" dirty="0" smtClean="0"/>
              <a:t>Declining numbers of degrees awarded</a:t>
            </a:r>
          </a:p>
        </p:txBody>
      </p:sp>
    </p:spTree>
    <p:extLst>
      <p:ext uri="{BB962C8B-B14F-4D97-AF65-F5344CB8AC3E}">
        <p14:creationId xmlns:p14="http://schemas.microsoft.com/office/powerpoint/2010/main" val="71324969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5978" y="654796"/>
            <a:ext cx="231400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Indicators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4</a:t>
            </a:fld>
            <a:endParaRPr lang="en-US"/>
          </a:p>
        </p:txBody>
      </p:sp>
      <p:sp>
        <p:nvSpPr>
          <p:cNvPr id="4" name="TextBox 3"/>
          <p:cNvSpPr txBox="1"/>
          <p:nvPr/>
        </p:nvSpPr>
        <p:spPr>
          <a:xfrm>
            <a:off x="942553" y="2623740"/>
            <a:ext cx="7272537" cy="3477875"/>
          </a:xfrm>
          <a:prstGeom prst="rect">
            <a:avLst/>
          </a:prstGeom>
          <a:noFill/>
        </p:spPr>
        <p:txBody>
          <a:bodyPr wrap="square" rtlCol="0">
            <a:spAutoFit/>
          </a:bodyPr>
          <a:lstStyle/>
          <a:p>
            <a:pPr marL="285750" indent="-285750">
              <a:spcAft>
                <a:spcPts val="2400"/>
              </a:spcAft>
              <a:buFont typeface="Arial"/>
              <a:buChar char="•"/>
            </a:pPr>
            <a:r>
              <a:rPr lang="en-US" sz="2000" dirty="0" smtClean="0"/>
              <a:t>Persistence (Prepared and Unprepared)</a:t>
            </a:r>
          </a:p>
          <a:p>
            <a:pPr marL="285750" indent="-285750">
              <a:spcAft>
                <a:spcPts val="2400"/>
              </a:spcAft>
              <a:buFont typeface="Arial"/>
              <a:buChar char="•"/>
            </a:pPr>
            <a:r>
              <a:rPr lang="en-US" sz="2000" dirty="0" smtClean="0"/>
              <a:t>30 Units (Prepared and Unprepared)</a:t>
            </a:r>
          </a:p>
          <a:p>
            <a:pPr marL="285750" indent="-285750">
              <a:spcAft>
                <a:spcPts val="2400"/>
              </a:spcAft>
              <a:buFont typeface="Arial"/>
              <a:buChar char="•"/>
            </a:pPr>
            <a:r>
              <a:rPr lang="en-US" sz="2000" dirty="0" smtClean="0"/>
              <a:t>Completion (Prepared and Unprepared)</a:t>
            </a:r>
          </a:p>
          <a:p>
            <a:pPr marL="285750" indent="-285750">
              <a:spcAft>
                <a:spcPts val="2400"/>
              </a:spcAft>
              <a:buFont typeface="Arial"/>
              <a:buChar char="•"/>
            </a:pPr>
            <a:r>
              <a:rPr lang="en-US" sz="2000" dirty="0" smtClean="0"/>
              <a:t>Remedial Progress (Math, English, and ESL)</a:t>
            </a:r>
          </a:p>
          <a:p>
            <a:pPr marL="285750" indent="-285750">
              <a:spcAft>
                <a:spcPts val="2400"/>
              </a:spcAft>
              <a:buFont typeface="Arial"/>
              <a:buChar char="•"/>
            </a:pPr>
            <a:r>
              <a:rPr lang="en-US" sz="2000" dirty="0" smtClean="0"/>
              <a:t>Career Technical Education (CTE)</a:t>
            </a:r>
          </a:p>
          <a:p>
            <a:pPr marL="285750" indent="-285750">
              <a:spcAft>
                <a:spcPts val="2400"/>
              </a:spcAft>
              <a:buFont typeface="Arial"/>
              <a:buChar char="•"/>
            </a:pPr>
            <a:r>
              <a:rPr lang="en-US" sz="2000" dirty="0" smtClean="0"/>
              <a:t>Career Development &amp; College Preparation (CDCP)</a:t>
            </a:r>
            <a:endParaRPr lang="en-US" sz="2000" dirty="0"/>
          </a:p>
        </p:txBody>
      </p:sp>
      <p:graphicFrame>
        <p:nvGraphicFramePr>
          <p:cNvPr id="5" name="Diagram 4"/>
          <p:cNvGraphicFramePr/>
          <p:nvPr>
            <p:extLst>
              <p:ext uri="{D42A27DB-BD31-4B8C-83A1-F6EECF244321}">
                <p14:modId xmlns:p14="http://schemas.microsoft.com/office/powerpoint/2010/main" val="3077217368"/>
              </p:ext>
            </p:extLst>
          </p:nvPr>
        </p:nvGraphicFramePr>
        <p:xfrm>
          <a:off x="1949779" y="1552464"/>
          <a:ext cx="5302065" cy="716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8955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19776" y="654796"/>
            <a:ext cx="290641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Comparisons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5</a:t>
            </a:fld>
            <a:endParaRPr lang="en-US"/>
          </a:p>
        </p:txBody>
      </p:sp>
      <p:sp>
        <p:nvSpPr>
          <p:cNvPr id="4" name="TextBox 3"/>
          <p:cNvSpPr txBox="1"/>
          <p:nvPr/>
        </p:nvSpPr>
        <p:spPr>
          <a:xfrm>
            <a:off x="942553" y="1358936"/>
            <a:ext cx="7272537" cy="3970318"/>
          </a:xfrm>
          <a:prstGeom prst="rect">
            <a:avLst/>
          </a:prstGeom>
          <a:noFill/>
        </p:spPr>
        <p:txBody>
          <a:bodyPr wrap="square" rtlCol="0">
            <a:spAutoFit/>
          </a:bodyPr>
          <a:lstStyle/>
          <a:p>
            <a:pPr marL="285750" indent="-285750">
              <a:spcAft>
                <a:spcPts val="2400"/>
              </a:spcAft>
              <a:buFont typeface="Arial"/>
              <a:buChar char="•"/>
            </a:pPr>
            <a:r>
              <a:rPr lang="en-US" sz="2000" dirty="0" smtClean="0"/>
              <a:t>Statewide (111 colleges providing data)</a:t>
            </a:r>
          </a:p>
          <a:p>
            <a:pPr marL="285750" indent="-285750">
              <a:buFont typeface="Arial"/>
              <a:buChar char="•"/>
            </a:pPr>
            <a:r>
              <a:rPr lang="en-US" sz="2000" dirty="0" smtClean="0"/>
              <a:t>State-Defined Peer Group 4 (20 colleges) – new in 2014</a:t>
            </a:r>
          </a:p>
          <a:p>
            <a:endParaRPr lang="en-US" sz="2000" dirty="0" smtClean="0"/>
          </a:p>
          <a:p>
            <a:pPr marL="742950" lvl="1" indent="-285750">
              <a:spcAft>
                <a:spcPts val="2400"/>
              </a:spcAft>
              <a:buFont typeface="Arial"/>
              <a:buChar char="•"/>
            </a:pPr>
            <a:r>
              <a:rPr lang="en-US" sz="1400" dirty="0" smtClean="0">
                <a:solidFill>
                  <a:schemeClr val="bg1">
                    <a:lumMod val="50000"/>
                  </a:schemeClr>
                </a:solidFill>
              </a:rPr>
              <a:t>Cuesta, Cypress, </a:t>
            </a:r>
            <a:r>
              <a:rPr lang="en-US" sz="1400" dirty="0">
                <a:solidFill>
                  <a:schemeClr val="bg1">
                    <a:lumMod val="50000"/>
                  </a:schemeClr>
                </a:solidFill>
              </a:rPr>
              <a:t>De Anza, Diablo Valley, Folsom Lake, Fullerton, Glendale, Golden West, LA Pierce, Las </a:t>
            </a:r>
            <a:r>
              <a:rPr lang="en-US" sz="1400" dirty="0" err="1">
                <a:solidFill>
                  <a:schemeClr val="bg1">
                    <a:lumMod val="50000"/>
                  </a:schemeClr>
                </a:solidFill>
              </a:rPr>
              <a:t>Positas</a:t>
            </a:r>
            <a:r>
              <a:rPr lang="en-US" sz="1400" dirty="0">
                <a:solidFill>
                  <a:schemeClr val="bg1">
                    <a:lumMod val="50000"/>
                  </a:schemeClr>
                </a:solidFill>
              </a:rPr>
              <a:t>, Mira Costa, Moorpark, </a:t>
            </a:r>
            <a:r>
              <a:rPr lang="en-US" sz="1400" dirty="0" err="1">
                <a:solidFill>
                  <a:schemeClr val="bg1">
                    <a:lumMod val="50000"/>
                  </a:schemeClr>
                </a:solidFill>
              </a:rPr>
              <a:t>Ohlone</a:t>
            </a:r>
            <a:r>
              <a:rPr lang="en-US" sz="1400" dirty="0">
                <a:solidFill>
                  <a:schemeClr val="bg1">
                    <a:lumMod val="50000"/>
                  </a:schemeClr>
                </a:solidFill>
              </a:rPr>
              <a:t>, Orange Coast, Palomar, Pasadena, San Diego Mesa, Santa Barbara, Sierra, and </a:t>
            </a:r>
            <a:r>
              <a:rPr lang="en-US" sz="1400" dirty="0" smtClean="0">
                <a:solidFill>
                  <a:schemeClr val="bg1">
                    <a:lumMod val="50000"/>
                  </a:schemeClr>
                </a:solidFill>
              </a:rPr>
              <a:t>Skyline</a:t>
            </a:r>
          </a:p>
          <a:p>
            <a:pPr marL="285750" indent="-285750">
              <a:spcAft>
                <a:spcPts val="2400"/>
              </a:spcAft>
              <a:buFont typeface="Arial"/>
              <a:buChar char="•"/>
            </a:pPr>
            <a:r>
              <a:rPr lang="en-US" sz="2000" dirty="0" smtClean="0"/>
              <a:t>Region 7 (14 colleges)</a:t>
            </a:r>
          </a:p>
          <a:p>
            <a:pPr marL="742950" lvl="1" indent="-285750">
              <a:buFont typeface="Arial"/>
              <a:buChar char="•"/>
            </a:pPr>
            <a:r>
              <a:rPr lang="en-US" sz="1400" dirty="0">
                <a:solidFill>
                  <a:srgbClr val="7F7F7F"/>
                </a:solidFill>
              </a:rPr>
              <a:t>Compton </a:t>
            </a:r>
            <a:r>
              <a:rPr lang="en-US" sz="1400" dirty="0" smtClean="0">
                <a:solidFill>
                  <a:srgbClr val="7F7F7F"/>
                </a:solidFill>
              </a:rPr>
              <a:t>College (</a:t>
            </a:r>
            <a:r>
              <a:rPr lang="en-US" sz="1400" dirty="0">
                <a:solidFill>
                  <a:srgbClr val="7F7F7F"/>
                </a:solidFill>
              </a:rPr>
              <a:t>El Camino College Compton Center), East Los Angeles College, El Camino College, Glendale Community College, Los Angeles City College, Los Angeles Harbor College, Los Angeles Mission College, Los Angeles Pierce College, Los Angeles Southwest College, Los Angeles Trade-Technical College, Los Angeles Valley College, Pasadena City College, Santa Monica College, and West Los Angeles </a:t>
            </a:r>
            <a:r>
              <a:rPr lang="en-US" sz="1400" dirty="0" smtClean="0">
                <a:solidFill>
                  <a:srgbClr val="7F7F7F"/>
                </a:solidFill>
              </a:rPr>
              <a:t>College</a:t>
            </a:r>
            <a:endParaRPr lang="en-US" sz="1400" dirty="0">
              <a:solidFill>
                <a:srgbClr val="7F7F7F"/>
              </a:solidFill>
            </a:endParaRPr>
          </a:p>
        </p:txBody>
      </p:sp>
    </p:spTree>
    <p:extLst>
      <p:ext uri="{BB962C8B-B14F-4D97-AF65-F5344CB8AC3E}">
        <p14:creationId xmlns:p14="http://schemas.microsoft.com/office/powerpoint/2010/main" val="32990263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20993" y="331630"/>
            <a:ext cx="270398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Peer Group 4</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712392810"/>
              </p:ext>
            </p:extLst>
          </p:nvPr>
        </p:nvGraphicFramePr>
        <p:xfrm>
          <a:off x="2812765" y="1289812"/>
          <a:ext cx="3757849" cy="4785359"/>
        </p:xfrm>
        <a:graphic>
          <a:graphicData uri="http://schemas.openxmlformats.org/drawingml/2006/table">
            <a:tbl>
              <a:tblPr firstRow="1" bandRow="1">
                <a:tableStyleId>{5940675A-B579-460E-94D1-54222C63F5DA}</a:tableStyleId>
              </a:tblPr>
              <a:tblGrid>
                <a:gridCol w="2043349"/>
                <a:gridCol w="1714500"/>
              </a:tblGrid>
              <a:tr h="343450">
                <a:tc>
                  <a:txBody>
                    <a:bodyPr/>
                    <a:lstStyle/>
                    <a:p>
                      <a:r>
                        <a:rPr lang="en-US" sz="1400" b="1" dirty="0" smtClean="0"/>
                        <a:t>Measure</a:t>
                      </a:r>
                      <a:endParaRPr lang="en-US" sz="1400" b="1" dirty="0"/>
                    </a:p>
                  </a:txBody>
                  <a:tcPr anchor="b">
                    <a:solidFill>
                      <a:schemeClr val="bg1">
                        <a:lumMod val="85000"/>
                      </a:schemeClr>
                    </a:solidFill>
                  </a:tcPr>
                </a:tc>
                <a:tc>
                  <a:txBody>
                    <a:bodyPr/>
                    <a:lstStyle/>
                    <a:p>
                      <a:pPr algn="ctr"/>
                      <a:r>
                        <a:rPr lang="en-US" sz="1400" b="1" dirty="0" smtClean="0"/>
                        <a:t>Ranking Among Seven Peer Groups</a:t>
                      </a:r>
                      <a:endParaRPr lang="en-US" sz="1400" b="1" dirty="0"/>
                    </a:p>
                  </a:txBody>
                  <a:tcPr anchor="b">
                    <a:solidFill>
                      <a:schemeClr val="bg1">
                        <a:lumMod val="85000"/>
                      </a:schemeClr>
                    </a:solidFill>
                  </a:tcPr>
                </a:tc>
              </a:tr>
              <a:tr h="0">
                <a:tc>
                  <a:txBody>
                    <a:bodyPr/>
                    <a:lstStyle/>
                    <a:p>
                      <a:pPr algn="l"/>
                      <a:r>
                        <a:rPr lang="en-US" sz="1400" dirty="0" smtClean="0"/>
                        <a:t>Persistence Overall</a:t>
                      </a:r>
                      <a:endParaRPr lang="en-US" sz="1400" dirty="0">
                        <a:solidFill>
                          <a:schemeClr val="bg2">
                            <a:lumMod val="25000"/>
                          </a:schemeClr>
                        </a:solidFill>
                      </a:endParaRPr>
                    </a:p>
                  </a:txBody>
                  <a:tcPr anchor="ctr"/>
                </a:tc>
                <a:tc>
                  <a:txBody>
                    <a:bodyPr/>
                    <a:lstStyle/>
                    <a:p>
                      <a:pPr algn="ctr"/>
                      <a:r>
                        <a:rPr lang="en-US" sz="1400" dirty="0" smtClean="0"/>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Persistence</a:t>
                      </a:r>
                      <a:r>
                        <a:rPr lang="en-US" sz="1400" baseline="0" dirty="0" smtClean="0">
                          <a:solidFill>
                            <a:schemeClr val="bg2">
                              <a:lumMod val="25000"/>
                            </a:schemeClr>
                          </a:solidFill>
                        </a:rPr>
                        <a:t>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Persistence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19420">
                <a:tc>
                  <a:txBody>
                    <a:bodyPr/>
                    <a:lstStyle/>
                    <a:p>
                      <a:pPr algn="l"/>
                      <a:r>
                        <a:rPr lang="en-US" sz="1400" dirty="0" smtClean="0">
                          <a:solidFill>
                            <a:schemeClr val="bg2">
                              <a:lumMod val="25000"/>
                            </a:schemeClr>
                          </a:solidFill>
                        </a:rPr>
                        <a:t>30 Units Overall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30 Units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79694">
                <a:tc>
                  <a:txBody>
                    <a:bodyPr/>
                    <a:lstStyle/>
                    <a:p>
                      <a:pPr algn="l"/>
                      <a:r>
                        <a:rPr lang="en-US" sz="1400" dirty="0" smtClean="0">
                          <a:solidFill>
                            <a:schemeClr val="bg2">
                              <a:lumMod val="25000"/>
                            </a:schemeClr>
                          </a:solidFill>
                        </a:rPr>
                        <a:t>30 Units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Overall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English</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Math</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ESL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33530">
                <a:tc>
                  <a:txBody>
                    <a:bodyPr/>
                    <a:lstStyle/>
                    <a:p>
                      <a:pPr algn="l"/>
                      <a:r>
                        <a:rPr lang="en-US" sz="1400" dirty="0" smtClean="0">
                          <a:solidFill>
                            <a:schemeClr val="bg2">
                              <a:lumMod val="25000"/>
                            </a:schemeClr>
                          </a:solidFill>
                        </a:rPr>
                        <a:t>CTE Rate</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CDCP Rate</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Seventh</a:t>
                      </a:r>
                      <a:endParaRPr lang="en-US" sz="1400" dirty="0">
                        <a:solidFill>
                          <a:schemeClr val="bg2">
                            <a:lumMod val="25000"/>
                          </a:schemeClr>
                        </a:solidFill>
                      </a:endParaRPr>
                    </a:p>
                  </a:txBody>
                  <a:tcPr anchor="ctr"/>
                </a:tc>
              </a:tr>
            </a:tbl>
          </a:graphicData>
        </a:graphic>
      </p:graphicFrame>
    </p:spTree>
    <p:extLst>
      <p:ext uri="{BB962C8B-B14F-4D97-AF65-F5344CB8AC3E}">
        <p14:creationId xmlns:p14="http://schemas.microsoft.com/office/powerpoint/2010/main" val="41159872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5789" y="654796"/>
            <a:ext cx="265439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7</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bg1">
                    <a:lumMod val="50000"/>
                  </a:schemeClr>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chemeClr val="bg1">
                    <a:lumMod val="50000"/>
                  </a:schemeClr>
                </a:solidFill>
              </a:rPr>
              <a:t> </a:t>
            </a:r>
            <a:r>
              <a:rPr lang="en-US" sz="2000" b="1" dirty="0" smtClean="0">
                <a:solidFill>
                  <a:schemeClr val="bg1">
                    <a:lumMod val="50000"/>
                  </a:schemeClr>
                </a:solidFill>
              </a:rPr>
              <a:t>Outcome: </a:t>
            </a:r>
            <a:r>
              <a:rPr lang="en-US" sz="2000" dirty="0" smtClean="0"/>
              <a:t>Student enrolled in the first three consecutive primary semesters at any California community college</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chemeClr val="bg1">
                    <a:lumMod val="50000"/>
                  </a:schemeClr>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chemeClr val="bg1">
                    <a:lumMod val="50000"/>
                  </a:schemeClr>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4534427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8</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047054409"/>
              </p:ext>
            </p:extLst>
          </p:nvPr>
        </p:nvGraphicFramePr>
        <p:xfrm>
          <a:off x="396866" y="2133050"/>
          <a:ext cx="8353990" cy="3859330"/>
        </p:xfrm>
        <a:graphic>
          <a:graphicData uri="http://schemas.openxmlformats.org/drawingml/2006/table">
            <a:tbl>
              <a:tblPr firstRow="1" bandRow="1">
                <a:tableStyleId>{5940675A-B579-460E-94D1-54222C63F5DA}</a:tableStyleId>
              </a:tblPr>
              <a:tblGrid>
                <a:gridCol w="1974398"/>
                <a:gridCol w="1706516"/>
                <a:gridCol w="1508084"/>
                <a:gridCol w="1607300"/>
                <a:gridCol w="1557692"/>
              </a:tblGrid>
              <a:tr h="578503">
                <a:tc>
                  <a:txBody>
                    <a:bodyPr/>
                    <a:lstStyle/>
                    <a:p>
                      <a:endParaRPr lang="en-US" dirty="0"/>
                    </a:p>
                  </a:txBody>
                  <a:tcPr>
                    <a:solidFill>
                      <a:schemeClr val="bg1">
                        <a:lumMod val="85000"/>
                      </a:schemeClr>
                    </a:solidFill>
                  </a:tcPr>
                </a:tc>
                <a:tc>
                  <a:txBody>
                    <a:bodyPr/>
                    <a:lstStyle/>
                    <a:p>
                      <a:pPr algn="ctr"/>
                      <a:r>
                        <a:rPr lang="en-US" dirty="0" smtClean="0"/>
                        <a:t>Glendale</a:t>
                      </a:r>
                      <a:endParaRPr lang="en-US" dirty="0"/>
                    </a:p>
                  </a:txBody>
                  <a:tcPr>
                    <a:solidFill>
                      <a:schemeClr val="bg1">
                        <a:lumMod val="85000"/>
                      </a:schemeClr>
                    </a:solidFill>
                  </a:tcPr>
                </a:tc>
                <a:tc>
                  <a:txBody>
                    <a:bodyPr/>
                    <a:lstStyle/>
                    <a:p>
                      <a:pPr algn="ctr"/>
                      <a:r>
                        <a:rPr lang="en-US" dirty="0" smtClean="0"/>
                        <a:t>Statewide</a:t>
                      </a:r>
                    </a:p>
                  </a:txBody>
                  <a:tcPr>
                    <a:solidFill>
                      <a:schemeClr val="bg1">
                        <a:lumMod val="85000"/>
                      </a:schemeClr>
                    </a:solidFill>
                  </a:tcPr>
                </a:tc>
                <a:tc>
                  <a:txBody>
                    <a:bodyPr/>
                    <a:lstStyle/>
                    <a:p>
                      <a:pPr algn="ctr"/>
                      <a:r>
                        <a:rPr lang="en-US" dirty="0" smtClean="0"/>
                        <a:t>Peer Group</a:t>
                      </a:r>
                    </a:p>
                  </a:txBody>
                  <a:tcPr>
                    <a:solidFill>
                      <a:schemeClr val="bg1">
                        <a:lumMod val="85000"/>
                      </a:schemeClr>
                    </a:solidFill>
                  </a:tcPr>
                </a:tc>
                <a:tc>
                  <a:txBody>
                    <a:bodyPr/>
                    <a:lstStyle/>
                    <a:p>
                      <a:pPr algn="ctr"/>
                      <a:r>
                        <a:rPr lang="en-US" dirty="0" smtClean="0"/>
                        <a:t>Region 7</a:t>
                      </a:r>
                    </a:p>
                  </a:txBody>
                  <a:tcPr>
                    <a:solidFill>
                      <a:schemeClr val="bg1">
                        <a:lumMod val="85000"/>
                      </a:schemeClr>
                    </a:solidFill>
                  </a:tcPr>
                </a:tc>
              </a:tr>
              <a:tr h="1093609">
                <a:tc>
                  <a:txBody>
                    <a:bodyPr/>
                    <a:lstStyle/>
                    <a:p>
                      <a:r>
                        <a:rPr lang="en-US" sz="2400" dirty="0" smtClean="0"/>
                        <a:t>Overall</a:t>
                      </a:r>
                      <a:endParaRPr lang="en-US" sz="2400" dirty="0">
                        <a:solidFill>
                          <a:schemeClr val="bg2">
                            <a:lumMod val="25000"/>
                          </a:schemeClr>
                        </a:solidFill>
                      </a:endParaRPr>
                    </a:p>
                  </a:txBody>
                  <a:tcPr anchor="ctr"/>
                </a:tc>
                <a:tc>
                  <a:txBody>
                    <a:bodyPr/>
                    <a:lstStyle/>
                    <a:p>
                      <a:pPr algn="ctr"/>
                      <a:r>
                        <a:rPr lang="en-US" sz="4000" dirty="0" smtClean="0"/>
                        <a:t>77.6%</a:t>
                      </a:r>
                      <a:endParaRPr lang="en-US" sz="4000" dirty="0">
                        <a:solidFill>
                          <a:schemeClr val="bg2">
                            <a:lumMod val="25000"/>
                          </a:schemeClr>
                        </a:solidFill>
                      </a:endParaRPr>
                    </a:p>
                  </a:txBody>
                  <a:tcPr anchor="ctr"/>
                </a:tc>
                <a:tc>
                  <a:txBody>
                    <a:bodyPr/>
                    <a:lstStyle/>
                    <a:p>
                      <a:pPr algn="ctr"/>
                      <a:r>
                        <a:rPr lang="en-US" sz="2400" dirty="0" smtClean="0"/>
                        <a:t>70.5%</a:t>
                      </a:r>
                    </a:p>
                    <a:p>
                      <a:pPr algn="ctr"/>
                      <a:r>
                        <a:rPr lang="en-US" sz="1400" baseline="0" dirty="0" smtClean="0"/>
                        <a:t>GCC 6</a:t>
                      </a:r>
                      <a:r>
                        <a:rPr lang="en-US" sz="1400" baseline="30000" dirty="0" smtClean="0"/>
                        <a:t>th</a:t>
                      </a:r>
                      <a:r>
                        <a:rPr lang="en-US" sz="1400" dirty="0" smtClean="0"/>
                        <a:t> of</a:t>
                      </a:r>
                      <a:r>
                        <a:rPr lang="en-US" sz="1400" baseline="0" dirty="0" smtClean="0"/>
                        <a:t> 111</a:t>
                      </a:r>
                      <a:endParaRPr lang="en-US" sz="1400" dirty="0">
                        <a:solidFill>
                          <a:schemeClr val="bg2">
                            <a:lumMod val="50000"/>
                          </a:schemeClr>
                        </a:solidFill>
                      </a:endParaRPr>
                    </a:p>
                  </a:txBody>
                  <a:tcPr anchor="ctr"/>
                </a:tc>
                <a:tc>
                  <a:txBody>
                    <a:bodyPr/>
                    <a:lstStyle/>
                    <a:p>
                      <a:pPr algn="ctr"/>
                      <a:r>
                        <a:rPr lang="en-US" sz="2400" dirty="0" smtClean="0"/>
                        <a:t>73.8%</a:t>
                      </a:r>
                    </a:p>
                    <a:p>
                      <a:pPr algn="ctr"/>
                      <a:r>
                        <a:rPr lang="en-US" sz="1400" dirty="0" smtClean="0"/>
                        <a:t>GCC 5</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64.3%</a:t>
                      </a:r>
                    </a:p>
                    <a:p>
                      <a:pPr algn="ctr"/>
                      <a:r>
                        <a:rPr lang="en-US" sz="1400" dirty="0" smtClean="0"/>
                        <a:t>GCC 1</a:t>
                      </a:r>
                      <a:r>
                        <a:rPr lang="en-US" sz="1400" baseline="30000" dirty="0" smtClean="0"/>
                        <a:t>st</a:t>
                      </a:r>
                      <a:r>
                        <a:rPr lang="en-US" sz="1400" dirty="0" smtClean="0"/>
                        <a:t> of 14</a:t>
                      </a:r>
                      <a:endParaRPr lang="en-US" sz="1400" dirty="0">
                        <a:solidFill>
                          <a:srgbClr val="0D79CA"/>
                        </a:solidFill>
                      </a:endParaRPr>
                    </a:p>
                  </a:txBody>
                  <a:tcPr anchor="ctr"/>
                </a:tc>
              </a:tr>
              <a:tr h="1093609">
                <a:tc>
                  <a:txBody>
                    <a:bodyPr/>
                    <a:lstStyle/>
                    <a:p>
                      <a:r>
                        <a:rPr lang="en-US" sz="2400" dirty="0" smtClean="0"/>
                        <a:t>Prepared</a:t>
                      </a:r>
                    </a:p>
                    <a:p>
                      <a:r>
                        <a:rPr lang="en-US" sz="2400" dirty="0" smtClean="0"/>
                        <a:t>Students</a:t>
                      </a:r>
                      <a:endParaRPr lang="en-US" sz="2400" dirty="0">
                        <a:solidFill>
                          <a:schemeClr val="bg2">
                            <a:lumMod val="25000"/>
                          </a:schemeClr>
                        </a:solidFill>
                      </a:endParaRPr>
                    </a:p>
                  </a:txBody>
                  <a:tcPr anchor="ctr"/>
                </a:tc>
                <a:tc>
                  <a:txBody>
                    <a:bodyPr/>
                    <a:lstStyle/>
                    <a:p>
                      <a:pPr algn="ctr"/>
                      <a:r>
                        <a:rPr lang="en-US" sz="4000" dirty="0" smtClean="0"/>
                        <a:t>78.2%</a:t>
                      </a:r>
                      <a:endParaRPr lang="en-US" sz="4000" dirty="0">
                        <a:solidFill>
                          <a:schemeClr val="bg2">
                            <a:lumMod val="25000"/>
                          </a:schemeClr>
                        </a:solidFill>
                      </a:endParaRPr>
                    </a:p>
                  </a:txBody>
                  <a:tcPr anchor="ctr"/>
                </a:tc>
                <a:tc>
                  <a:txBody>
                    <a:bodyPr/>
                    <a:lstStyle/>
                    <a:p>
                      <a:pPr algn="ctr"/>
                      <a:r>
                        <a:rPr lang="en-US" sz="2400" dirty="0" smtClean="0"/>
                        <a:t>71.9%</a:t>
                      </a:r>
                    </a:p>
                    <a:p>
                      <a:pPr algn="ctr"/>
                      <a:r>
                        <a:rPr lang="en-US" sz="1400" dirty="0" smtClean="0"/>
                        <a:t>GCC 11</a:t>
                      </a:r>
                      <a:r>
                        <a:rPr lang="en-US" sz="1400" baseline="30000" dirty="0" smtClean="0"/>
                        <a:t>th</a:t>
                      </a:r>
                      <a:r>
                        <a:rPr lang="en-US" sz="1400" dirty="0" smtClean="0"/>
                        <a:t> of 111</a:t>
                      </a:r>
                      <a:endParaRPr lang="en-US" sz="1400" dirty="0">
                        <a:solidFill>
                          <a:srgbClr val="0D79CA"/>
                        </a:solidFill>
                      </a:endParaRPr>
                    </a:p>
                  </a:txBody>
                  <a:tcPr anchor="ctr"/>
                </a:tc>
                <a:tc>
                  <a:txBody>
                    <a:bodyPr/>
                    <a:lstStyle/>
                    <a:p>
                      <a:pPr algn="ctr"/>
                      <a:r>
                        <a:rPr lang="en-US" sz="2400" dirty="0" smtClean="0"/>
                        <a:t>73.9%</a:t>
                      </a:r>
                    </a:p>
                    <a:p>
                      <a:pPr algn="ctr"/>
                      <a:r>
                        <a:rPr lang="en-US" sz="1400" dirty="0" smtClean="0"/>
                        <a:t>GCC 6</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63.9%</a:t>
                      </a:r>
                    </a:p>
                    <a:p>
                      <a:pPr algn="ctr"/>
                      <a:r>
                        <a:rPr lang="en-US" sz="1400" dirty="0" smtClean="0"/>
                        <a:t>GCC 2</a:t>
                      </a:r>
                      <a:r>
                        <a:rPr lang="en-US" sz="1400" baseline="30000" dirty="0" smtClean="0"/>
                        <a:t>nd</a:t>
                      </a:r>
                      <a:r>
                        <a:rPr lang="en-US" sz="1400" dirty="0" smtClean="0"/>
                        <a:t> of 14</a:t>
                      </a:r>
                      <a:endParaRPr lang="en-US" sz="1400" dirty="0">
                        <a:solidFill>
                          <a:srgbClr val="0D79CA"/>
                        </a:solidFill>
                      </a:endParaRPr>
                    </a:p>
                  </a:txBody>
                  <a:tcPr anchor="ctr"/>
                </a:tc>
              </a:tr>
              <a:tr h="1093609">
                <a:tc>
                  <a:txBody>
                    <a:bodyPr/>
                    <a:lstStyle/>
                    <a:p>
                      <a:r>
                        <a:rPr lang="en-US" sz="2400" dirty="0" smtClean="0"/>
                        <a:t>Unprepared</a:t>
                      </a:r>
                    </a:p>
                    <a:p>
                      <a:r>
                        <a:rPr lang="en-US" sz="2400" dirty="0" smtClean="0"/>
                        <a:t>Students</a:t>
                      </a:r>
                      <a:endParaRPr lang="en-US" sz="2400" dirty="0">
                        <a:solidFill>
                          <a:schemeClr val="bg2">
                            <a:lumMod val="25000"/>
                          </a:schemeClr>
                        </a:solidFill>
                      </a:endParaRPr>
                    </a:p>
                  </a:txBody>
                  <a:tcPr anchor="ctr"/>
                </a:tc>
                <a:tc>
                  <a:txBody>
                    <a:bodyPr/>
                    <a:lstStyle/>
                    <a:p>
                      <a:pPr algn="ctr"/>
                      <a:r>
                        <a:rPr lang="en-US" sz="4000" dirty="0" smtClean="0"/>
                        <a:t>77.2%</a:t>
                      </a:r>
                      <a:endParaRPr lang="en-US" sz="4000" dirty="0">
                        <a:solidFill>
                          <a:schemeClr val="bg2">
                            <a:lumMod val="25000"/>
                          </a:schemeClr>
                        </a:solidFill>
                      </a:endParaRPr>
                    </a:p>
                  </a:txBody>
                  <a:tcPr anchor="ctr"/>
                </a:tc>
                <a:tc>
                  <a:txBody>
                    <a:bodyPr/>
                    <a:lstStyle/>
                    <a:p>
                      <a:pPr algn="ctr"/>
                      <a:r>
                        <a:rPr lang="en-US" sz="2400" dirty="0" smtClean="0"/>
                        <a:t>70.1%</a:t>
                      </a:r>
                    </a:p>
                    <a:p>
                      <a:pPr algn="ctr"/>
                      <a:r>
                        <a:rPr lang="en-US" sz="1400" dirty="0" smtClean="0"/>
                        <a:t>GCC 9</a:t>
                      </a:r>
                      <a:r>
                        <a:rPr lang="en-US" sz="1400" baseline="30000" dirty="0" smtClean="0"/>
                        <a:t>th</a:t>
                      </a:r>
                      <a:r>
                        <a:rPr lang="en-US" sz="1400" dirty="0" smtClean="0"/>
                        <a:t> of 111</a:t>
                      </a:r>
                      <a:endParaRPr lang="en-US" sz="1400" dirty="0">
                        <a:solidFill>
                          <a:srgbClr val="0D79CA"/>
                        </a:solidFill>
                      </a:endParaRPr>
                    </a:p>
                  </a:txBody>
                  <a:tcPr anchor="ctr"/>
                </a:tc>
                <a:tc>
                  <a:txBody>
                    <a:bodyPr/>
                    <a:lstStyle/>
                    <a:p>
                      <a:pPr algn="ctr"/>
                      <a:r>
                        <a:rPr lang="en-US" sz="2400" dirty="0" smtClean="0"/>
                        <a:t>73.5%</a:t>
                      </a:r>
                    </a:p>
                    <a:p>
                      <a:pPr algn="ctr"/>
                      <a:r>
                        <a:rPr lang="en-US" sz="1400" dirty="0" smtClean="0"/>
                        <a:t>GCC 5</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64.3%</a:t>
                      </a:r>
                    </a:p>
                    <a:p>
                      <a:pPr algn="ctr"/>
                      <a:r>
                        <a:rPr lang="en-US" sz="1400" dirty="0" smtClean="0"/>
                        <a:t>GCC 1</a:t>
                      </a:r>
                      <a:r>
                        <a:rPr lang="en-US" sz="1400" baseline="30000" dirty="0" smtClean="0"/>
                        <a:t>st</a:t>
                      </a:r>
                      <a:r>
                        <a:rPr lang="en-US" sz="1400" dirty="0" smtClean="0"/>
                        <a:t> of 14</a:t>
                      </a:r>
                      <a:endParaRPr lang="en-US" sz="1400" dirty="0">
                        <a:solidFill>
                          <a:srgbClr val="0D79CA"/>
                        </a:solidFill>
                      </a:endParaRPr>
                    </a:p>
                  </a:txBody>
                  <a:tcPr anchor="ctr"/>
                </a:tc>
              </a:tr>
            </a:tbl>
          </a:graphicData>
        </a:graphic>
      </p:graphicFrame>
    </p:spTree>
    <p:extLst>
      <p:ext uri="{BB962C8B-B14F-4D97-AF65-F5344CB8AC3E}">
        <p14:creationId xmlns:p14="http://schemas.microsoft.com/office/powerpoint/2010/main" val="306859223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9</a:t>
            </a:fld>
            <a:endParaRPr lang="en-US"/>
          </a:p>
        </p:txBody>
      </p:sp>
      <p:sp>
        <p:nvSpPr>
          <p:cNvPr id="4" name="TextBox 3"/>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graphicFrame>
        <p:nvGraphicFramePr>
          <p:cNvPr id="5" name="Chart 4"/>
          <p:cNvGraphicFramePr>
            <a:graphicFrameLocks/>
          </p:cNvGraphicFramePr>
          <p:nvPr>
            <p:extLst>
              <p:ext uri="{D42A27DB-BD31-4B8C-83A1-F6EECF244321}">
                <p14:modId xmlns:p14="http://schemas.microsoft.com/office/powerpoint/2010/main" val="1348335241"/>
              </p:ext>
            </p:extLst>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183272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1284</TotalTime>
  <Words>1721</Words>
  <Application>Microsoft Macintosh PowerPoint</Application>
  <PresentationFormat>On-screen Show (4:3)</PresentationFormat>
  <Paragraphs>377</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Student Success Scorecard and Institution-Set Standards  2014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Success Scorecard 2013</dc:title>
  <dc:creator>Edward Karpp</dc:creator>
  <cp:lastModifiedBy>Edward Karpp</cp:lastModifiedBy>
  <cp:revision>279</cp:revision>
  <cp:lastPrinted>2013-05-07T23:37:18Z</cp:lastPrinted>
  <dcterms:created xsi:type="dcterms:W3CDTF">2013-04-18T23:24:03Z</dcterms:created>
  <dcterms:modified xsi:type="dcterms:W3CDTF">2014-07-22T14:37:52Z</dcterms:modified>
</cp:coreProperties>
</file>