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chart2.xml" ContentType="application/vnd.openxmlformats-officedocument.drawingml.chart+xml"/>
  <Override PartName="/ppt/theme/themeOverride1.xml" ContentType="application/vnd.openxmlformats-officedocument.themeOverride+xml"/>
  <Override PartName="/ppt/charts/chart3.xml" ContentType="application/vnd.openxmlformats-officedocument.drawingml.chart+xml"/>
  <Override PartName="/ppt/theme/themeOverride2.xml" ContentType="application/vnd.openxmlformats-officedocument.themeOverride+xml"/>
  <Override PartName="/ppt/charts/chart4.xml" ContentType="application/vnd.openxmlformats-officedocument.drawingml.chart+xml"/>
  <Override PartName="/ppt/theme/themeOverride3.xml" ContentType="application/vnd.openxmlformats-officedocument.themeOverride+xml"/>
  <Override PartName="/ppt/charts/chart5.xml" ContentType="application/vnd.openxmlformats-officedocument.drawingml.chart+xml"/>
  <Override PartName="/ppt/charts/chart6.xml" ContentType="application/vnd.openxmlformats-officedocument.drawingml.chart+xml"/>
  <Override PartName="/ppt/theme/themeOverride4.xml" ContentType="application/vnd.openxmlformats-officedocument.themeOverride+xml"/>
  <Override PartName="/ppt/charts/chart7.xml" ContentType="application/vnd.openxmlformats-officedocument.drawingml.chart+xml"/>
  <Override PartName="/ppt/theme/themeOverride5.xml" ContentType="application/vnd.openxmlformats-officedocument.themeOverride+xml"/>
  <Override PartName="/ppt/charts/chart8.xml" ContentType="application/vnd.openxmlformats-officedocument.drawingml.chart+xml"/>
  <Override PartName="/ppt/theme/themeOverride6.xml" ContentType="application/vnd.openxmlformats-officedocument.themeOverride+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theme/themeOverride7.xml" ContentType="application/vnd.openxmlformats-officedocument.themeOverride+xml"/>
  <Override PartName="/ppt/charts/chart12.xml" ContentType="application/vnd.openxmlformats-officedocument.drawingml.chart+xml"/>
  <Override PartName="/ppt/theme/themeOverride8.xml" ContentType="application/vnd.openxmlformats-officedocument.themeOverride+xml"/>
  <Override PartName="/ppt/charts/chart13.xml" ContentType="application/vnd.openxmlformats-officedocument.drawingml.chart+xml"/>
  <Override PartName="/ppt/charts/chart14.xml" ContentType="application/vnd.openxmlformats-officedocument.drawingml.chart+xml"/>
  <Override PartName="/ppt/theme/themeOverride9.xml" ContentType="application/vnd.openxmlformats-officedocument.themeOverride+xml"/>
  <Override PartName="/ppt/charts/chart15.xml" ContentType="application/vnd.openxmlformats-officedocument.drawingml.chart+xml"/>
  <Override PartName="/ppt/theme/themeOverride10.xml" ContentType="application/vnd.openxmlformats-officedocument.themeOverride+xml"/>
  <Override PartName="/ppt/charts/chart16.xml" ContentType="application/vnd.openxmlformats-officedocument.drawingml.chart+xml"/>
  <Override PartName="/ppt/theme/themeOverride11.xml" ContentType="application/vnd.openxmlformats-officedocument.themeOverride+xml"/>
  <Override PartName="/ppt/charts/chart17.xml" ContentType="application/vnd.openxmlformats-officedocument.drawingml.chart+xml"/>
  <Override PartName="/ppt/charts/chart18.xml" ContentType="application/vnd.openxmlformats-officedocument.drawingml.chart+xml"/>
  <Override PartName="/ppt/theme/themeOverride12.xml" ContentType="application/vnd.openxmlformats-officedocument.themeOverride+xml"/>
  <Override PartName="/ppt/charts/chart19.xml" ContentType="application/vnd.openxmlformats-officedocument.drawingml.chart+xml"/>
  <Override PartName="/ppt/theme/themeOverride1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1"/>
  </p:sldMasterIdLst>
  <p:notesMasterIdLst>
    <p:notesMasterId r:id="rId29"/>
  </p:notesMasterIdLst>
  <p:handoutMasterIdLst>
    <p:handoutMasterId r:id="rId30"/>
  </p:handoutMasterIdLst>
  <p:sldIdLst>
    <p:sldId id="256" r:id="rId2"/>
    <p:sldId id="257" r:id="rId3"/>
    <p:sldId id="258" r:id="rId4"/>
    <p:sldId id="259" r:id="rId5"/>
    <p:sldId id="260" r:id="rId6"/>
    <p:sldId id="261" r:id="rId7"/>
    <p:sldId id="267" r:id="rId8"/>
    <p:sldId id="279" r:id="rId9"/>
    <p:sldId id="273" r:id="rId10"/>
    <p:sldId id="262" r:id="rId11"/>
    <p:sldId id="268" r:id="rId12"/>
    <p:sldId id="278" r:id="rId13"/>
    <p:sldId id="274" r:id="rId14"/>
    <p:sldId id="263" r:id="rId15"/>
    <p:sldId id="269" r:id="rId16"/>
    <p:sldId id="272" r:id="rId17"/>
    <p:sldId id="275" r:id="rId18"/>
    <p:sldId id="264" r:id="rId19"/>
    <p:sldId id="270" r:id="rId20"/>
    <p:sldId id="280" r:id="rId21"/>
    <p:sldId id="276" r:id="rId22"/>
    <p:sldId id="265" r:id="rId23"/>
    <p:sldId id="271" r:id="rId24"/>
    <p:sldId id="281" r:id="rId25"/>
    <p:sldId id="277" r:id="rId26"/>
    <p:sldId id="266" r:id="rId27"/>
    <p:sldId id="282" r:id="rId2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clrMode="bw"/>
  <p:clrMru>
    <a:srgbClr val="375B54"/>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843" autoAdjust="0"/>
    <p:restoredTop sz="99876" autoAdjust="0"/>
  </p:normalViewPr>
  <p:slideViewPr>
    <p:cSldViewPr snapToGrid="0" snapToObjects="1">
      <p:cViewPr varScale="1">
        <p:scale>
          <a:sx n="139" d="100"/>
          <a:sy n="139" d="100"/>
        </p:scale>
        <p:origin x="-1960" y="-1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handoutMaster" Target="handoutMasters/handoutMaster1.xml"/><Relationship Id="rId31" Type="http://schemas.openxmlformats.org/officeDocument/2006/relationships/printerSettings" Target="printerSettings/printerSettings1.bin"/><Relationship Id="rId32" Type="http://schemas.openxmlformats.org/officeDocument/2006/relationships/presProps" Target="pres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viewProps" Target="viewProps.xml"/><Relationship Id="rId34" Type="http://schemas.openxmlformats.org/officeDocument/2006/relationships/theme" Target="theme/theme1.xml"/><Relationship Id="rId3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edward:Documents:RPU%20Library:Glendale%20Community%20College:Accreditation,%20Assessment,%20Accountability:Accountability:AB%201417%20(2004-2005):ARCC%20Scorecard%20Reporting%202013:Pivot%20Tables%20for%20Scorecard%202013.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Macintosh%20HD:Users:edward:Documents:RPU%20Library:Glendale%20Community%20College:Accreditation,%20Assessment,%20Accountability:Accountability:AB%201417%20(2004-2005):ARCC%20Scorecard%20Reporting%202013:Pivot%20Tables%20for%20Scorecard%202013.xlsx" TargetMode="External"/></Relationships>
</file>

<file path=ppt/charts/_rels/chart11.xml.rels><?xml version="1.0" encoding="UTF-8" standalone="yes"?>
<Relationships xmlns="http://schemas.openxmlformats.org/package/2006/relationships"><Relationship Id="rId1" Type="http://schemas.openxmlformats.org/officeDocument/2006/relationships/themeOverride" Target="../theme/themeOverride7.xml"/><Relationship Id="rId2" Type="http://schemas.openxmlformats.org/officeDocument/2006/relationships/oleObject" Target="Macintosh%20HD:Users:edward:Documents:RPU%20Library:Glendale%20Community%20College:Accreditation,%20Assessment,%20Accountability:Accountability:AB%201417%20(2004-2005):ARCC%20Scorecard%20Reporting%202013:Pivot%20Tables%20for%20Scorecard%202013.xlsx" TargetMode="External"/></Relationships>
</file>

<file path=ppt/charts/_rels/chart12.xml.rels><?xml version="1.0" encoding="UTF-8" standalone="yes"?>
<Relationships xmlns="http://schemas.openxmlformats.org/package/2006/relationships"><Relationship Id="rId1" Type="http://schemas.openxmlformats.org/officeDocument/2006/relationships/themeOverride" Target="../theme/themeOverride8.xml"/><Relationship Id="rId2" Type="http://schemas.openxmlformats.org/officeDocument/2006/relationships/oleObject" Target="Macintosh%20HD:Users:edward:Documents:RPU%20Library:Glendale%20Community%20College:Accreditation,%20Assessment,%20Accountability:Accountability:AB%201417%20(2004-2005):ARCC%20Scorecard%20Reporting%202013:Pivot%20Tables%20for%20Scorecard%202013.xlsx"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Macintosh%20HD:Users:edward:Documents:RPU%20Library:Glendale%20Community%20College:Accreditation,%20Assessment,%20Accountability:Accountability:AB%201417%20(2004-2005):ARCC%20Scorecard%20Reporting%202013:Pivot%20Tables%20for%20Scorecard%202013.xlsx" TargetMode="External"/></Relationships>
</file>

<file path=ppt/charts/_rels/chart14.xml.rels><?xml version="1.0" encoding="UTF-8" standalone="yes"?>
<Relationships xmlns="http://schemas.openxmlformats.org/package/2006/relationships"><Relationship Id="rId1" Type="http://schemas.openxmlformats.org/officeDocument/2006/relationships/themeOverride" Target="../theme/themeOverride9.xml"/><Relationship Id="rId2" Type="http://schemas.openxmlformats.org/officeDocument/2006/relationships/oleObject" Target="Macintosh%20HD:Users:edward:Documents:RPU%20Library:Glendale%20Community%20College:Accreditation,%20Assessment,%20Accountability:Accountability:AB%201417%20(2004-2005):ARCC%20Scorecard%20Reporting%202013:Pivot%20Tables%20for%20Scorecard%202013.xlsx" TargetMode="External"/></Relationships>
</file>

<file path=ppt/charts/_rels/chart15.xml.rels><?xml version="1.0" encoding="UTF-8" standalone="yes"?>
<Relationships xmlns="http://schemas.openxmlformats.org/package/2006/relationships"><Relationship Id="rId1" Type="http://schemas.openxmlformats.org/officeDocument/2006/relationships/themeOverride" Target="../theme/themeOverride10.xml"/><Relationship Id="rId2" Type="http://schemas.openxmlformats.org/officeDocument/2006/relationships/oleObject" Target="Macintosh%20HD:Users:edward:Documents:RPU%20Library:Glendale%20Community%20College:Accreditation,%20Assessment,%20Accountability:Accountability:AB%201417%20(2004-2005):ARCC%20Scorecard%20Reporting%202013:Pivot%20Tables%20for%20Scorecard%202013.xlsx" TargetMode="External"/></Relationships>
</file>

<file path=ppt/charts/_rels/chart16.xml.rels><?xml version="1.0" encoding="UTF-8" standalone="yes"?>
<Relationships xmlns="http://schemas.openxmlformats.org/package/2006/relationships"><Relationship Id="rId1" Type="http://schemas.openxmlformats.org/officeDocument/2006/relationships/themeOverride" Target="../theme/themeOverride11.xml"/><Relationship Id="rId2" Type="http://schemas.openxmlformats.org/officeDocument/2006/relationships/oleObject" Target="Macintosh%20HD:Users:edward:Documents:RPU%20Library:Glendale%20Community%20College:Accreditation,%20Assessment,%20Accountability:Accountability:AB%201417%20(2004-2005):ARCC%20Scorecard%20Reporting%202013:Pivot%20Tables%20for%20Scorecard%202013.xlsx" TargetMode="External"/></Relationships>
</file>

<file path=ppt/charts/_rels/chart17.xml.rels><?xml version="1.0" encoding="UTF-8" standalone="yes"?>
<Relationships xmlns="http://schemas.openxmlformats.org/package/2006/relationships"><Relationship Id="rId1" Type="http://schemas.openxmlformats.org/officeDocument/2006/relationships/oleObject" Target="Macintosh%20HD:Users:edward:Documents:RPU%20Library:Glendale%20Community%20College:Accreditation,%20Assessment,%20Accountability:Accountability:AB%201417%20(2004-2005):ARCC%20Scorecard%20Reporting%202013:Pivot%20Tables%20for%20Scorecard%202013.xlsx" TargetMode="External"/></Relationships>
</file>

<file path=ppt/charts/_rels/chart18.xml.rels><?xml version="1.0" encoding="UTF-8" standalone="yes"?>
<Relationships xmlns="http://schemas.openxmlformats.org/package/2006/relationships"><Relationship Id="rId1" Type="http://schemas.openxmlformats.org/officeDocument/2006/relationships/themeOverride" Target="../theme/themeOverride12.xml"/><Relationship Id="rId2" Type="http://schemas.openxmlformats.org/officeDocument/2006/relationships/oleObject" Target="Macintosh%20HD:Users:edward:Documents:RPU%20Library:Glendale%20Community%20College:Accreditation,%20Assessment,%20Accountability:Accountability:AB%201417%20(2004-2005):ARCC%20Scorecard%20Reporting%202013:Pivot%20Tables%20for%20Scorecard%202013.xlsx" TargetMode="External"/></Relationships>
</file>

<file path=ppt/charts/_rels/chart19.xml.rels><?xml version="1.0" encoding="UTF-8" standalone="yes"?>
<Relationships xmlns="http://schemas.openxmlformats.org/package/2006/relationships"><Relationship Id="rId1" Type="http://schemas.openxmlformats.org/officeDocument/2006/relationships/themeOverride" Target="../theme/themeOverride13.xml"/><Relationship Id="rId2" Type="http://schemas.openxmlformats.org/officeDocument/2006/relationships/oleObject" Target="Macintosh%20HD:Users:edward:Documents:RPU%20Library:Glendale%20Community%20College:Accreditation,%20Assessment,%20Accountability:Accountability:AB%201417%20(2004-2005):ARCC%20Scorecard%20Reporting%202013:Pivot%20Tables%20for%20Scorecard%202013.xlsx" TargetMode="External"/></Relationships>
</file>

<file path=ppt/charts/_rels/chart2.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oleObject" Target="Macintosh%20HD:Users:edward:Documents:RPU%20Library:Glendale%20Community%20College:Accreditation,%20Assessment,%20Accountability:Accountability:AB%201417%20(2004-2005):ARCC%20Scorecard%20Reporting%202013:Pivot%20Tables%20for%20Scorecard%202013.xlsx" TargetMode="External"/></Relationships>
</file>

<file path=ppt/charts/_rels/chart3.xml.rels><?xml version="1.0" encoding="UTF-8" standalone="yes"?>
<Relationships xmlns="http://schemas.openxmlformats.org/package/2006/relationships"><Relationship Id="rId1" Type="http://schemas.openxmlformats.org/officeDocument/2006/relationships/themeOverride" Target="../theme/themeOverride2.xml"/><Relationship Id="rId2" Type="http://schemas.openxmlformats.org/officeDocument/2006/relationships/oleObject" Target="Macintosh%20HD:Users:edward:Documents:RPU%20Library:Glendale%20Community%20College:Accreditation,%20Assessment,%20Accountability:Accountability:AB%201417%20(2004-2005):ARCC%20Scorecard%20Reporting%202013:Pivot%20Tables%20for%20Scorecard%202013.xlsx" TargetMode="External"/></Relationships>
</file>

<file path=ppt/charts/_rels/chart4.xml.rels><?xml version="1.0" encoding="UTF-8" standalone="yes"?>
<Relationships xmlns="http://schemas.openxmlformats.org/package/2006/relationships"><Relationship Id="rId1" Type="http://schemas.openxmlformats.org/officeDocument/2006/relationships/themeOverride" Target="../theme/themeOverride3.xml"/><Relationship Id="rId2" Type="http://schemas.openxmlformats.org/officeDocument/2006/relationships/oleObject" Target="Macintosh%20HD:Users:edward:Documents:RPU%20Library:Glendale%20Community%20College:Accreditation,%20Assessment,%20Accountability:Accountability:AB%201417%20(2004-2005):ARCC%20Scorecard%20Reporting%202013:Pivot%20Tables%20for%20Scorecard%202013.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Macintosh%20HD:Users:edward:Documents:RPU%20Library:Glendale%20Community%20College:Accreditation,%20Assessment,%20Accountability:Accountability:AB%201417%20(2004-2005):ARCC%20Scorecard%20Reporting%202013:Pivot%20Tables%20for%20Scorecard%202013.xlsx" TargetMode="External"/></Relationships>
</file>

<file path=ppt/charts/_rels/chart6.xml.rels><?xml version="1.0" encoding="UTF-8" standalone="yes"?>
<Relationships xmlns="http://schemas.openxmlformats.org/package/2006/relationships"><Relationship Id="rId1" Type="http://schemas.openxmlformats.org/officeDocument/2006/relationships/themeOverride" Target="../theme/themeOverride4.xml"/><Relationship Id="rId2" Type="http://schemas.openxmlformats.org/officeDocument/2006/relationships/oleObject" Target="Macintosh%20HD:Users:edward:Documents:RPU%20Library:Glendale%20Community%20College:Accreditation,%20Assessment,%20Accountability:Accountability:AB%201417%20(2004-2005):ARCC%20Scorecard%20Reporting%202013:Pivot%20Tables%20for%20Scorecard%202013.xlsx" TargetMode="External"/></Relationships>
</file>

<file path=ppt/charts/_rels/chart7.xml.rels><?xml version="1.0" encoding="UTF-8" standalone="yes"?>
<Relationships xmlns="http://schemas.openxmlformats.org/package/2006/relationships"><Relationship Id="rId1" Type="http://schemas.openxmlformats.org/officeDocument/2006/relationships/themeOverride" Target="../theme/themeOverride5.xml"/><Relationship Id="rId2" Type="http://schemas.openxmlformats.org/officeDocument/2006/relationships/oleObject" Target="Macintosh%20HD:Users:edward:Documents:RPU%20Library:Glendale%20Community%20College:Accreditation,%20Assessment,%20Accountability:Accountability:AB%201417%20(2004-2005):ARCC%20Scorecard%20Reporting%202013:Pivot%20Tables%20for%20Scorecard%202013.xlsx" TargetMode="External"/></Relationships>
</file>

<file path=ppt/charts/_rels/chart8.xml.rels><?xml version="1.0" encoding="UTF-8" standalone="yes"?>
<Relationships xmlns="http://schemas.openxmlformats.org/package/2006/relationships"><Relationship Id="rId1" Type="http://schemas.openxmlformats.org/officeDocument/2006/relationships/themeOverride" Target="../theme/themeOverride6.xml"/><Relationship Id="rId2" Type="http://schemas.openxmlformats.org/officeDocument/2006/relationships/oleObject" Target="Macintosh%20HD:Users:edward:Documents:RPU%20Library:Glendale%20Community%20College:Accreditation,%20Assessment,%20Accountability:Accountability:AB%201417%20(2004-2005):ARCC%20Scorecard%20Reporting%202013:Pivot%20Tables%20for%20Scorecard%202013.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Macintosh%20HD:Users:edward:Documents:RPU%20Library:Glendale%20Community%20College:Accreditation,%20Assessment,%20Accountability:Accountability:AB%201417%20(2004-2005):ARCC%20Scorecard%20Reporting%202013:Pivot%20Tables%20for%20Scorecard%202013.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lineChart>
        <c:grouping val="standard"/>
        <c:varyColors val="0"/>
        <c:ser>
          <c:idx val="0"/>
          <c:order val="0"/>
          <c:tx>
            <c:strRef>
              <c:f>Graphs!$A$6</c:f>
              <c:strCache>
                <c:ptCount val="1"/>
                <c:pt idx="0">
                  <c:v>Persistence Overall</c:v>
                </c:pt>
              </c:strCache>
            </c:strRef>
          </c:tx>
          <c:marker>
            <c:symbol val="square"/>
            <c:size val="8"/>
          </c:marker>
          <c:dLbls>
            <c:txPr>
              <a:bodyPr/>
              <a:lstStyle/>
              <a:p>
                <a:pPr>
                  <a:defRPr>
                    <a:solidFill>
                      <a:schemeClr val="tx2">
                        <a:lumMod val="60000"/>
                        <a:lumOff val="40000"/>
                      </a:schemeClr>
                    </a:solidFill>
                  </a:defRPr>
                </a:pPr>
                <a:endParaRPr lang="en-US"/>
              </a:p>
            </c:txPr>
            <c:dLblPos val="l"/>
            <c:showLegendKey val="0"/>
            <c:showVal val="1"/>
            <c:showCatName val="0"/>
            <c:showSerName val="0"/>
            <c:showPercent val="0"/>
            <c:showBubbleSize val="0"/>
            <c:showLeaderLines val="0"/>
          </c:dLbls>
          <c:cat>
            <c:strRef>
              <c:f>Graphs!$B$5:$F$5</c:f>
              <c:strCache>
                <c:ptCount val="5"/>
                <c:pt idx="0">
                  <c:v>2002-2003</c:v>
                </c:pt>
                <c:pt idx="1">
                  <c:v>2003-2004</c:v>
                </c:pt>
                <c:pt idx="2">
                  <c:v>2004-2005</c:v>
                </c:pt>
                <c:pt idx="3">
                  <c:v>2005-2006</c:v>
                </c:pt>
                <c:pt idx="4">
                  <c:v>2006-2007</c:v>
                </c:pt>
              </c:strCache>
            </c:strRef>
          </c:cat>
          <c:val>
            <c:numRef>
              <c:f>Graphs!$B$6:$F$6</c:f>
              <c:numCache>
                <c:formatCode>0.0%</c:formatCode>
                <c:ptCount val="5"/>
                <c:pt idx="0">
                  <c:v>0.746</c:v>
                </c:pt>
                <c:pt idx="1">
                  <c:v>0.766</c:v>
                </c:pt>
                <c:pt idx="2">
                  <c:v>0.747</c:v>
                </c:pt>
                <c:pt idx="3">
                  <c:v>0.716</c:v>
                </c:pt>
                <c:pt idx="4">
                  <c:v>0.73</c:v>
                </c:pt>
              </c:numCache>
            </c:numRef>
          </c:val>
          <c:smooth val="0"/>
        </c:ser>
        <c:ser>
          <c:idx val="1"/>
          <c:order val="1"/>
          <c:tx>
            <c:strRef>
              <c:f>Graphs!$A$7</c:f>
              <c:strCache>
                <c:ptCount val="1"/>
                <c:pt idx="0">
                  <c:v>Persistence Prepared</c:v>
                </c:pt>
              </c:strCache>
            </c:strRef>
          </c:tx>
          <c:spPr>
            <a:ln>
              <a:prstDash val="lgDash"/>
            </a:ln>
          </c:spPr>
          <c:marker>
            <c:symbol val="triangle"/>
            <c:size val="8"/>
          </c:marker>
          <c:dLbls>
            <c:txPr>
              <a:bodyPr/>
              <a:lstStyle/>
              <a:p>
                <a:pPr>
                  <a:defRPr>
                    <a:solidFill>
                      <a:schemeClr val="bg2">
                        <a:lumMod val="50000"/>
                      </a:schemeClr>
                    </a:solidFill>
                  </a:defRPr>
                </a:pPr>
                <a:endParaRPr lang="en-US"/>
              </a:p>
            </c:txPr>
            <c:dLblPos val="b"/>
            <c:showLegendKey val="0"/>
            <c:showVal val="1"/>
            <c:showCatName val="0"/>
            <c:showSerName val="0"/>
            <c:showPercent val="0"/>
            <c:showBubbleSize val="0"/>
            <c:showLeaderLines val="0"/>
          </c:dLbls>
          <c:cat>
            <c:strRef>
              <c:f>Graphs!$B$5:$F$5</c:f>
              <c:strCache>
                <c:ptCount val="5"/>
                <c:pt idx="0">
                  <c:v>2002-2003</c:v>
                </c:pt>
                <c:pt idx="1">
                  <c:v>2003-2004</c:v>
                </c:pt>
                <c:pt idx="2">
                  <c:v>2004-2005</c:v>
                </c:pt>
                <c:pt idx="3">
                  <c:v>2005-2006</c:v>
                </c:pt>
                <c:pt idx="4">
                  <c:v>2006-2007</c:v>
                </c:pt>
              </c:strCache>
            </c:strRef>
          </c:cat>
          <c:val>
            <c:numRef>
              <c:f>Graphs!$B$7:$F$7</c:f>
              <c:numCache>
                <c:formatCode>0.0%</c:formatCode>
                <c:ptCount val="5"/>
                <c:pt idx="0">
                  <c:v>0.708</c:v>
                </c:pt>
                <c:pt idx="1">
                  <c:v>0.731</c:v>
                </c:pt>
                <c:pt idx="2">
                  <c:v>0.709</c:v>
                </c:pt>
                <c:pt idx="3">
                  <c:v>0.705</c:v>
                </c:pt>
                <c:pt idx="4">
                  <c:v>0.707</c:v>
                </c:pt>
              </c:numCache>
            </c:numRef>
          </c:val>
          <c:smooth val="0"/>
        </c:ser>
        <c:ser>
          <c:idx val="2"/>
          <c:order val="2"/>
          <c:tx>
            <c:strRef>
              <c:f>Graphs!$A$8</c:f>
              <c:strCache>
                <c:ptCount val="1"/>
                <c:pt idx="0">
                  <c:v>Persistence Unprepared</c:v>
                </c:pt>
              </c:strCache>
            </c:strRef>
          </c:tx>
          <c:spPr>
            <a:ln>
              <a:prstDash val="sysDash"/>
            </a:ln>
          </c:spPr>
          <c:marker>
            <c:symbol val="circle"/>
            <c:size val="8"/>
          </c:marker>
          <c:dLbls>
            <c:txPr>
              <a:bodyPr/>
              <a:lstStyle/>
              <a:p>
                <a:pPr>
                  <a:defRPr>
                    <a:solidFill>
                      <a:schemeClr val="accent3">
                        <a:lumMod val="75000"/>
                      </a:schemeClr>
                    </a:solidFill>
                  </a:defRPr>
                </a:pPr>
                <a:endParaRPr lang="en-US"/>
              </a:p>
            </c:txPr>
            <c:dLblPos val="t"/>
            <c:showLegendKey val="0"/>
            <c:showVal val="1"/>
            <c:showCatName val="0"/>
            <c:showSerName val="0"/>
            <c:showPercent val="0"/>
            <c:showBubbleSize val="0"/>
            <c:showLeaderLines val="0"/>
          </c:dLbls>
          <c:cat>
            <c:strRef>
              <c:f>Graphs!$B$5:$F$5</c:f>
              <c:strCache>
                <c:ptCount val="5"/>
                <c:pt idx="0">
                  <c:v>2002-2003</c:v>
                </c:pt>
                <c:pt idx="1">
                  <c:v>2003-2004</c:v>
                </c:pt>
                <c:pt idx="2">
                  <c:v>2004-2005</c:v>
                </c:pt>
                <c:pt idx="3">
                  <c:v>2005-2006</c:v>
                </c:pt>
                <c:pt idx="4">
                  <c:v>2006-2007</c:v>
                </c:pt>
              </c:strCache>
            </c:strRef>
          </c:cat>
          <c:val>
            <c:numRef>
              <c:f>Graphs!$B$8:$F$8</c:f>
              <c:numCache>
                <c:formatCode>0.0%</c:formatCode>
                <c:ptCount val="5"/>
                <c:pt idx="0">
                  <c:v>0.764</c:v>
                </c:pt>
                <c:pt idx="1">
                  <c:v>0.782</c:v>
                </c:pt>
                <c:pt idx="2">
                  <c:v>0.771</c:v>
                </c:pt>
                <c:pt idx="3">
                  <c:v>0.724</c:v>
                </c:pt>
                <c:pt idx="4">
                  <c:v>0.747</c:v>
                </c:pt>
              </c:numCache>
            </c:numRef>
          </c:val>
          <c:smooth val="0"/>
        </c:ser>
        <c:dLbls>
          <c:showLegendKey val="0"/>
          <c:showVal val="0"/>
          <c:showCatName val="0"/>
          <c:showSerName val="0"/>
          <c:showPercent val="0"/>
          <c:showBubbleSize val="0"/>
        </c:dLbls>
        <c:marker val="1"/>
        <c:smooth val="0"/>
        <c:axId val="2091880728"/>
        <c:axId val="2091886216"/>
      </c:lineChart>
      <c:catAx>
        <c:axId val="2091880728"/>
        <c:scaling>
          <c:orientation val="minMax"/>
        </c:scaling>
        <c:delete val="0"/>
        <c:axPos val="b"/>
        <c:title>
          <c:tx>
            <c:rich>
              <a:bodyPr/>
              <a:lstStyle/>
              <a:p>
                <a:pPr>
                  <a:defRPr/>
                </a:pPr>
                <a:r>
                  <a:rPr lang="en-US"/>
                  <a:t>Cohort</a:t>
                </a:r>
              </a:p>
            </c:rich>
          </c:tx>
          <c:layout/>
          <c:overlay val="0"/>
        </c:title>
        <c:majorTickMark val="out"/>
        <c:minorTickMark val="none"/>
        <c:tickLblPos val="nextTo"/>
        <c:crossAx val="2091886216"/>
        <c:crosses val="autoZero"/>
        <c:auto val="1"/>
        <c:lblAlgn val="ctr"/>
        <c:lblOffset val="100"/>
        <c:noMultiLvlLbl val="0"/>
      </c:catAx>
      <c:valAx>
        <c:axId val="2091886216"/>
        <c:scaling>
          <c:orientation val="minMax"/>
          <c:max val="1.0"/>
          <c:min val="0.0"/>
        </c:scaling>
        <c:delete val="0"/>
        <c:axPos val="l"/>
        <c:majorGridlines/>
        <c:title>
          <c:tx>
            <c:rich>
              <a:bodyPr rot="-5400000" vert="horz"/>
              <a:lstStyle/>
              <a:p>
                <a:pPr>
                  <a:defRPr/>
                </a:pPr>
                <a:r>
                  <a:rPr lang="en-US"/>
                  <a:t>Rate</a:t>
                </a:r>
              </a:p>
            </c:rich>
          </c:tx>
          <c:layout/>
          <c:overlay val="0"/>
        </c:title>
        <c:numFmt formatCode="0%" sourceLinked="0"/>
        <c:majorTickMark val="out"/>
        <c:minorTickMark val="none"/>
        <c:tickLblPos val="nextTo"/>
        <c:crossAx val="2091880728"/>
        <c:crosses val="autoZero"/>
        <c:crossBetween val="between"/>
        <c:majorUnit val="0.1"/>
      </c:valAx>
      <c:spPr>
        <a:noFill/>
        <a:ln>
          <a:noFill/>
        </a:ln>
      </c:spPr>
    </c:plotArea>
    <c:legend>
      <c:legendPos val="b"/>
      <c:layout/>
      <c:overlay val="0"/>
      <c:txPr>
        <a:bodyPr/>
        <a:lstStyle/>
        <a:p>
          <a:pPr>
            <a:defRPr sz="1200"/>
          </a:pPr>
          <a:endParaRPr lang="en-US"/>
        </a:p>
      </c:txPr>
    </c:legend>
    <c:plotVisOnly val="1"/>
    <c:dispBlanksAs val="gap"/>
    <c:showDLblsOverMax val="0"/>
  </c:chart>
  <c:spPr>
    <a:ln>
      <a:noFill/>
    </a:ln>
  </c:sp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sz="1400">
                <a:solidFill>
                  <a:srgbClr val="31489F"/>
                </a:solidFill>
              </a:defRPr>
            </a:pPr>
            <a:r>
              <a:rPr lang="en-US" sz="1400" dirty="0" smtClean="0">
                <a:solidFill>
                  <a:srgbClr val="31489F"/>
                </a:solidFill>
              </a:rPr>
              <a:t>Overall</a:t>
            </a:r>
            <a:endParaRPr lang="en-US" sz="1400" dirty="0">
              <a:solidFill>
                <a:srgbClr val="31489F"/>
              </a:solidFill>
            </a:endParaRPr>
          </a:p>
        </c:rich>
      </c:tx>
      <c:layout/>
      <c:overlay val="0"/>
    </c:title>
    <c:autoTitleDeleted val="0"/>
    <c:plotArea>
      <c:layout/>
      <c:barChart>
        <c:barDir val="col"/>
        <c:grouping val="clustered"/>
        <c:varyColors val="0"/>
        <c:ser>
          <c:idx val="0"/>
          <c:order val="0"/>
          <c:tx>
            <c:strRef>
              <c:f>Graphs!$A$77</c:f>
              <c:strCache>
                <c:ptCount val="1"/>
                <c:pt idx="0">
                  <c:v>Completion Overall</c:v>
                </c:pt>
              </c:strCache>
            </c:strRef>
          </c:tx>
          <c:spPr>
            <a:solidFill>
              <a:schemeClr val="accent1"/>
            </a:solidFill>
            <a:ln w="15875" cap="flat" cmpd="sng" algn="ctr">
              <a:solidFill>
                <a:schemeClr val="accent1">
                  <a:shade val="50000"/>
                  <a:shade val="75000"/>
                  <a:satMod val="125000"/>
                  <a:lumMod val="75000"/>
                </a:schemeClr>
              </a:solidFill>
              <a:prstDash val="solid"/>
            </a:ln>
            <a:effectLst/>
          </c:spPr>
          <c:invertIfNegative val="0"/>
          <c:dPt>
            <c:idx val="8"/>
            <c:invertIfNegative val="0"/>
            <c:bubble3D val="0"/>
            <c:spPr>
              <a:solidFill>
                <a:schemeClr val="accent5"/>
              </a:solidFill>
              <a:ln w="15875" cap="flat" cmpd="sng" algn="ctr">
                <a:solidFill>
                  <a:schemeClr val="accent5">
                    <a:shade val="50000"/>
                    <a:shade val="75000"/>
                    <a:satMod val="125000"/>
                    <a:lumMod val="75000"/>
                  </a:schemeClr>
                </a:solidFill>
                <a:prstDash val="solid"/>
              </a:ln>
              <a:effectLst/>
            </c:spPr>
          </c:dPt>
          <c:dPt>
            <c:idx val="10"/>
            <c:invertIfNegative val="0"/>
            <c:bubble3D val="0"/>
            <c:spPr>
              <a:solidFill>
                <a:schemeClr val="accent5"/>
              </a:solidFill>
              <a:ln w="15875" cap="flat" cmpd="sng" algn="ctr">
                <a:solidFill>
                  <a:schemeClr val="accent5">
                    <a:shade val="50000"/>
                    <a:shade val="75000"/>
                    <a:satMod val="125000"/>
                    <a:lumMod val="75000"/>
                  </a:schemeClr>
                </a:solidFill>
                <a:prstDash val="solid"/>
              </a:ln>
              <a:effectLst/>
            </c:spPr>
          </c:dPt>
          <c:dPt>
            <c:idx val="11"/>
            <c:invertIfNegative val="0"/>
            <c:bubble3D val="0"/>
            <c:spPr>
              <a:solidFill>
                <a:schemeClr val="accent5"/>
              </a:solidFill>
              <a:ln w="15875" cap="flat" cmpd="sng" algn="ctr">
                <a:solidFill>
                  <a:schemeClr val="accent5">
                    <a:shade val="50000"/>
                    <a:shade val="75000"/>
                    <a:satMod val="125000"/>
                    <a:lumMod val="75000"/>
                  </a:schemeClr>
                </a:solidFill>
                <a:prstDash val="solid"/>
              </a:ln>
              <a:effectLst/>
            </c:spPr>
          </c:dPt>
          <c:dPt>
            <c:idx val="14"/>
            <c:invertIfNegative val="0"/>
            <c:bubble3D val="0"/>
            <c:spPr>
              <a:solidFill>
                <a:schemeClr val="accent5"/>
              </a:solidFill>
              <a:ln w="15875" cap="flat" cmpd="sng" algn="ctr">
                <a:solidFill>
                  <a:schemeClr val="accent5">
                    <a:shade val="50000"/>
                    <a:shade val="75000"/>
                    <a:satMod val="125000"/>
                    <a:lumMod val="75000"/>
                  </a:schemeClr>
                </a:solidFill>
                <a:prstDash val="solid"/>
              </a:ln>
              <a:effectLst/>
            </c:spPr>
          </c:dPt>
          <c:dLbls>
            <c:txPr>
              <a:bodyPr rot="-5400000" vert="horz"/>
              <a:lstStyle/>
              <a:p>
                <a:pPr>
                  <a:defRPr/>
                </a:pPr>
                <a:endParaRPr lang="en-US"/>
              </a:p>
            </c:txPr>
            <c:showLegendKey val="0"/>
            <c:showVal val="1"/>
            <c:showCatName val="0"/>
            <c:showSerName val="0"/>
            <c:showPercent val="0"/>
            <c:showBubbleSize val="0"/>
            <c:showLeaderLines val="0"/>
          </c:dLbls>
          <c:cat>
            <c:strRef>
              <c:f>Graphs!$D$76:$T$76</c:f>
              <c:strCache>
                <c:ptCount val="17"/>
                <c:pt idx="0">
                  <c:v>Cohort</c:v>
                </c:pt>
                <c:pt idx="2">
                  <c:v>Male</c:v>
                </c:pt>
                <c:pt idx="3">
                  <c:v>Female</c:v>
                </c:pt>
                <c:pt idx="5">
                  <c:v>&lt; 20 years old</c:v>
                </c:pt>
                <c:pt idx="6">
                  <c:v>20 to 24 years old</c:v>
                </c:pt>
                <c:pt idx="7">
                  <c:v>25 to 49 years old</c:v>
                </c:pt>
                <c:pt idx="8">
                  <c:v>50+ years old</c:v>
                </c:pt>
                <c:pt idx="10">
                  <c:v>African American</c:v>
                </c:pt>
                <c:pt idx="11">
                  <c:v>Am Ind/Alaska Native</c:v>
                </c:pt>
                <c:pt idx="12">
                  <c:v>Asian</c:v>
                </c:pt>
                <c:pt idx="13">
                  <c:v>Filipino</c:v>
                </c:pt>
                <c:pt idx="14">
                  <c:v>Hispanic</c:v>
                </c:pt>
                <c:pt idx="15">
                  <c:v>Pacific Islander</c:v>
                </c:pt>
                <c:pt idx="16">
                  <c:v>White</c:v>
                </c:pt>
              </c:strCache>
            </c:strRef>
          </c:cat>
          <c:val>
            <c:numRef>
              <c:f>Graphs!$D$77:$T$77</c:f>
              <c:numCache>
                <c:formatCode>General</c:formatCode>
                <c:ptCount val="17"/>
                <c:pt idx="0" formatCode="0.0%">
                  <c:v>0.573</c:v>
                </c:pt>
                <c:pt idx="2" formatCode="0.0%">
                  <c:v>0.537</c:v>
                </c:pt>
                <c:pt idx="3" formatCode="0.0%">
                  <c:v>0.599</c:v>
                </c:pt>
                <c:pt idx="5" formatCode="0.0%">
                  <c:v>0.592</c:v>
                </c:pt>
                <c:pt idx="6" formatCode="0.0%">
                  <c:v>0.564</c:v>
                </c:pt>
                <c:pt idx="7" formatCode="0.0%">
                  <c:v>0.483</c:v>
                </c:pt>
                <c:pt idx="8" formatCode="0.0%">
                  <c:v>0.095</c:v>
                </c:pt>
                <c:pt idx="10" formatCode="0.0%">
                  <c:v>0.458</c:v>
                </c:pt>
                <c:pt idx="11" formatCode="0.0%">
                  <c:v>0.167</c:v>
                </c:pt>
                <c:pt idx="12" formatCode="0.0%">
                  <c:v>0.697</c:v>
                </c:pt>
                <c:pt idx="13" formatCode="0.0%">
                  <c:v>0.576</c:v>
                </c:pt>
                <c:pt idx="14" formatCode="0.0%">
                  <c:v>0.377</c:v>
                </c:pt>
                <c:pt idx="15" formatCode="0.0%">
                  <c:v>0.583</c:v>
                </c:pt>
                <c:pt idx="16" formatCode="0.0%">
                  <c:v>0.637</c:v>
                </c:pt>
              </c:numCache>
            </c:numRef>
          </c:val>
        </c:ser>
        <c:dLbls>
          <c:showLegendKey val="0"/>
          <c:showVal val="0"/>
          <c:showCatName val="0"/>
          <c:showSerName val="0"/>
          <c:showPercent val="0"/>
          <c:showBubbleSize val="0"/>
        </c:dLbls>
        <c:gapWidth val="25"/>
        <c:axId val="2090213224"/>
        <c:axId val="2090209928"/>
      </c:barChart>
      <c:catAx>
        <c:axId val="2090213224"/>
        <c:scaling>
          <c:orientation val="minMax"/>
        </c:scaling>
        <c:delete val="0"/>
        <c:axPos val="b"/>
        <c:majorTickMark val="out"/>
        <c:minorTickMark val="none"/>
        <c:tickLblPos val="nextTo"/>
        <c:spPr>
          <a:ln>
            <a:noFill/>
          </a:ln>
        </c:spPr>
        <c:txPr>
          <a:bodyPr rot="-5400000" vert="horz"/>
          <a:lstStyle/>
          <a:p>
            <a:pPr>
              <a:defRPr/>
            </a:pPr>
            <a:endParaRPr lang="en-US"/>
          </a:p>
        </c:txPr>
        <c:crossAx val="2090209928"/>
        <c:crosses val="autoZero"/>
        <c:auto val="1"/>
        <c:lblAlgn val="ctr"/>
        <c:lblOffset val="100"/>
        <c:noMultiLvlLbl val="0"/>
      </c:catAx>
      <c:valAx>
        <c:axId val="2090209928"/>
        <c:scaling>
          <c:orientation val="minMax"/>
          <c:max val="1.0"/>
        </c:scaling>
        <c:delete val="0"/>
        <c:axPos val="l"/>
        <c:majorGridlines/>
        <c:numFmt formatCode="0%" sourceLinked="0"/>
        <c:majorTickMark val="out"/>
        <c:minorTickMark val="none"/>
        <c:tickLblPos val="nextTo"/>
        <c:spPr>
          <a:ln>
            <a:noFill/>
          </a:ln>
        </c:spPr>
        <c:crossAx val="2090213224"/>
        <c:crosses val="autoZero"/>
        <c:crossBetween val="between"/>
        <c:majorUnit val="0.2"/>
      </c:valAx>
    </c:plotArea>
    <c:plotVisOnly val="1"/>
    <c:dispBlanksAs val="gap"/>
    <c:showDLblsOverMax val="0"/>
  </c:chart>
  <c:spPr>
    <a:ln>
      <a:noFill/>
    </a:ln>
  </c:sp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title>
      <c:tx>
        <c:rich>
          <a:bodyPr/>
          <a:lstStyle/>
          <a:p>
            <a:pPr>
              <a:defRPr sz="1400">
                <a:solidFill>
                  <a:srgbClr val="31489F"/>
                </a:solidFill>
              </a:defRPr>
            </a:pPr>
            <a:r>
              <a:rPr lang="en-US" sz="1400" dirty="0" smtClean="0">
                <a:solidFill>
                  <a:srgbClr val="31489F"/>
                </a:solidFill>
              </a:rPr>
              <a:t>Prepared Students</a:t>
            </a:r>
            <a:endParaRPr lang="en-US" sz="1400" dirty="0">
              <a:solidFill>
                <a:srgbClr val="31489F"/>
              </a:solidFill>
            </a:endParaRPr>
          </a:p>
        </c:rich>
      </c:tx>
      <c:layout/>
      <c:overlay val="0"/>
    </c:title>
    <c:autoTitleDeleted val="0"/>
    <c:plotArea>
      <c:layout/>
      <c:barChart>
        <c:barDir val="col"/>
        <c:grouping val="clustered"/>
        <c:varyColors val="0"/>
        <c:ser>
          <c:idx val="0"/>
          <c:order val="0"/>
          <c:tx>
            <c:strRef>
              <c:f>Graphs!$A$78</c:f>
              <c:strCache>
                <c:ptCount val="1"/>
                <c:pt idx="0">
                  <c:v>Completion Prepared</c:v>
                </c:pt>
              </c:strCache>
            </c:strRef>
          </c:tx>
          <c:spPr>
            <a:solidFill>
              <a:srgbClr val="4E67C8"/>
            </a:solidFill>
            <a:ln w="15875" cap="flat" cmpd="sng" algn="ctr">
              <a:solidFill>
                <a:srgbClr val="4E67C8">
                  <a:shade val="50000"/>
                  <a:shade val="75000"/>
                  <a:satMod val="125000"/>
                  <a:lumMod val="75000"/>
                </a:srgbClr>
              </a:solidFill>
              <a:prstDash val="solid"/>
            </a:ln>
            <a:effectLst/>
          </c:spPr>
          <c:invertIfNegative val="0"/>
          <c:dPt>
            <c:idx val="8"/>
            <c:invertIfNegative val="0"/>
            <c:bubble3D val="0"/>
            <c:spPr>
              <a:solidFill>
                <a:srgbClr val="FF8021"/>
              </a:solidFill>
              <a:ln w="15875" cap="flat" cmpd="sng" algn="ctr">
                <a:solidFill>
                  <a:srgbClr val="FF8021">
                    <a:shade val="50000"/>
                    <a:shade val="75000"/>
                    <a:satMod val="125000"/>
                    <a:lumMod val="75000"/>
                  </a:srgbClr>
                </a:solidFill>
                <a:prstDash val="solid"/>
              </a:ln>
              <a:effectLst/>
            </c:spPr>
          </c:dPt>
          <c:dPt>
            <c:idx val="10"/>
            <c:invertIfNegative val="0"/>
            <c:bubble3D val="0"/>
            <c:spPr>
              <a:solidFill>
                <a:srgbClr val="FF8021"/>
              </a:solidFill>
              <a:ln w="15875" cap="flat" cmpd="sng" algn="ctr">
                <a:solidFill>
                  <a:srgbClr val="FF8021">
                    <a:shade val="50000"/>
                    <a:shade val="75000"/>
                    <a:satMod val="125000"/>
                    <a:lumMod val="75000"/>
                  </a:srgbClr>
                </a:solidFill>
                <a:prstDash val="solid"/>
              </a:ln>
              <a:effectLst/>
            </c:spPr>
          </c:dPt>
          <c:dPt>
            <c:idx val="11"/>
            <c:invertIfNegative val="0"/>
            <c:bubble3D val="0"/>
            <c:spPr>
              <a:solidFill>
                <a:srgbClr val="FF8021"/>
              </a:solidFill>
              <a:ln w="15875" cap="flat" cmpd="sng" algn="ctr">
                <a:solidFill>
                  <a:srgbClr val="FF8021">
                    <a:shade val="50000"/>
                    <a:shade val="75000"/>
                    <a:satMod val="125000"/>
                    <a:lumMod val="75000"/>
                  </a:srgbClr>
                </a:solidFill>
                <a:prstDash val="solid"/>
              </a:ln>
              <a:effectLst/>
            </c:spPr>
          </c:dPt>
          <c:dPt>
            <c:idx val="13"/>
            <c:invertIfNegative val="0"/>
            <c:bubble3D val="0"/>
            <c:spPr>
              <a:solidFill>
                <a:srgbClr val="FF8021"/>
              </a:solidFill>
              <a:ln w="15875" cap="flat" cmpd="sng" algn="ctr">
                <a:solidFill>
                  <a:srgbClr val="FF8021">
                    <a:shade val="50000"/>
                    <a:shade val="75000"/>
                    <a:satMod val="125000"/>
                    <a:lumMod val="75000"/>
                  </a:srgbClr>
                </a:solidFill>
                <a:prstDash val="solid"/>
              </a:ln>
              <a:effectLst/>
            </c:spPr>
          </c:dPt>
          <c:dPt>
            <c:idx val="14"/>
            <c:invertIfNegative val="0"/>
            <c:bubble3D val="0"/>
            <c:spPr>
              <a:solidFill>
                <a:srgbClr val="FF8021"/>
              </a:solidFill>
              <a:ln w="15875" cap="flat" cmpd="sng" algn="ctr">
                <a:solidFill>
                  <a:srgbClr val="FF8021">
                    <a:shade val="50000"/>
                    <a:shade val="75000"/>
                    <a:satMod val="125000"/>
                    <a:lumMod val="75000"/>
                  </a:srgbClr>
                </a:solidFill>
                <a:prstDash val="solid"/>
              </a:ln>
              <a:effectLst/>
            </c:spPr>
          </c:dPt>
          <c:dLbls>
            <c:txPr>
              <a:bodyPr rot="-5400000" vert="horz"/>
              <a:lstStyle/>
              <a:p>
                <a:pPr>
                  <a:defRPr/>
                </a:pPr>
                <a:endParaRPr lang="en-US"/>
              </a:p>
            </c:txPr>
            <c:showLegendKey val="0"/>
            <c:showVal val="1"/>
            <c:showCatName val="0"/>
            <c:showSerName val="0"/>
            <c:showPercent val="0"/>
            <c:showBubbleSize val="0"/>
            <c:showLeaderLines val="0"/>
          </c:dLbls>
          <c:cat>
            <c:strRef>
              <c:f>Graphs!$D$76:$T$76</c:f>
              <c:strCache>
                <c:ptCount val="17"/>
                <c:pt idx="0">
                  <c:v>Cohort</c:v>
                </c:pt>
                <c:pt idx="2">
                  <c:v>Male</c:v>
                </c:pt>
                <c:pt idx="3">
                  <c:v>Female</c:v>
                </c:pt>
                <c:pt idx="5">
                  <c:v>&lt; 20 years old</c:v>
                </c:pt>
                <c:pt idx="6">
                  <c:v>20 to 24 years old</c:v>
                </c:pt>
                <c:pt idx="7">
                  <c:v>25 to 49 years old</c:v>
                </c:pt>
                <c:pt idx="8">
                  <c:v>50+ years old</c:v>
                </c:pt>
                <c:pt idx="10">
                  <c:v>African American</c:v>
                </c:pt>
                <c:pt idx="11">
                  <c:v>Am Ind/Alaska Native</c:v>
                </c:pt>
                <c:pt idx="12">
                  <c:v>Asian</c:v>
                </c:pt>
                <c:pt idx="13">
                  <c:v>Filipino</c:v>
                </c:pt>
                <c:pt idx="14">
                  <c:v>Hispanic</c:v>
                </c:pt>
                <c:pt idx="15">
                  <c:v>Pacific Islander</c:v>
                </c:pt>
                <c:pt idx="16">
                  <c:v>White</c:v>
                </c:pt>
              </c:strCache>
            </c:strRef>
          </c:cat>
          <c:val>
            <c:numRef>
              <c:f>Graphs!$D$78:$T$78</c:f>
              <c:numCache>
                <c:formatCode>General</c:formatCode>
                <c:ptCount val="17"/>
                <c:pt idx="0" formatCode="0.0%">
                  <c:v>0.776</c:v>
                </c:pt>
                <c:pt idx="2" formatCode="0.0%">
                  <c:v>0.729</c:v>
                </c:pt>
                <c:pt idx="3" formatCode="0.0%">
                  <c:v>0.811</c:v>
                </c:pt>
                <c:pt idx="5" formatCode="0.0%">
                  <c:v>0.79</c:v>
                </c:pt>
                <c:pt idx="6" formatCode="0.0%">
                  <c:v>0.758</c:v>
                </c:pt>
                <c:pt idx="7" formatCode="0.0%">
                  <c:v>0.689</c:v>
                </c:pt>
                <c:pt idx="8" formatCode="0.0%">
                  <c:v>0.167</c:v>
                </c:pt>
                <c:pt idx="10" formatCode="0.0%">
                  <c:v>0.643</c:v>
                </c:pt>
                <c:pt idx="11" formatCode="0.0%">
                  <c:v>0.333</c:v>
                </c:pt>
                <c:pt idx="12" formatCode="0.0%">
                  <c:v>0.802</c:v>
                </c:pt>
                <c:pt idx="13" formatCode="0.0%">
                  <c:v>0.617</c:v>
                </c:pt>
                <c:pt idx="14" formatCode="0.0%">
                  <c:v>0.633</c:v>
                </c:pt>
                <c:pt idx="15" formatCode="0.0%">
                  <c:v>0.714</c:v>
                </c:pt>
                <c:pt idx="16" formatCode="0.0%">
                  <c:v>0.818</c:v>
                </c:pt>
              </c:numCache>
            </c:numRef>
          </c:val>
        </c:ser>
        <c:dLbls>
          <c:showLegendKey val="0"/>
          <c:showVal val="0"/>
          <c:showCatName val="0"/>
          <c:showSerName val="0"/>
          <c:showPercent val="0"/>
          <c:showBubbleSize val="0"/>
        </c:dLbls>
        <c:gapWidth val="25"/>
        <c:axId val="2090156408"/>
        <c:axId val="2090153000"/>
      </c:barChart>
      <c:catAx>
        <c:axId val="2090156408"/>
        <c:scaling>
          <c:orientation val="minMax"/>
        </c:scaling>
        <c:delete val="0"/>
        <c:axPos val="b"/>
        <c:majorTickMark val="out"/>
        <c:minorTickMark val="none"/>
        <c:tickLblPos val="nextTo"/>
        <c:spPr>
          <a:ln>
            <a:noFill/>
          </a:ln>
        </c:spPr>
        <c:txPr>
          <a:bodyPr rot="-5400000" vert="horz"/>
          <a:lstStyle/>
          <a:p>
            <a:pPr>
              <a:defRPr/>
            </a:pPr>
            <a:endParaRPr lang="en-US"/>
          </a:p>
        </c:txPr>
        <c:crossAx val="2090153000"/>
        <c:crosses val="autoZero"/>
        <c:auto val="1"/>
        <c:lblAlgn val="ctr"/>
        <c:lblOffset val="100"/>
        <c:noMultiLvlLbl val="0"/>
      </c:catAx>
      <c:valAx>
        <c:axId val="2090153000"/>
        <c:scaling>
          <c:orientation val="minMax"/>
          <c:max val="1.0"/>
        </c:scaling>
        <c:delete val="0"/>
        <c:axPos val="l"/>
        <c:majorGridlines/>
        <c:numFmt formatCode="0%" sourceLinked="0"/>
        <c:majorTickMark val="out"/>
        <c:minorTickMark val="none"/>
        <c:tickLblPos val="nextTo"/>
        <c:spPr>
          <a:ln>
            <a:noFill/>
          </a:ln>
        </c:spPr>
        <c:crossAx val="2090156408"/>
        <c:crosses val="autoZero"/>
        <c:crossBetween val="between"/>
        <c:majorUnit val="0.2"/>
      </c:valAx>
    </c:plotArea>
    <c:plotVisOnly val="1"/>
    <c:dispBlanksAs val="gap"/>
    <c:showDLblsOverMax val="0"/>
  </c:chart>
  <c:spPr>
    <a:ln>
      <a:noFill/>
    </a:ln>
  </c:spPr>
  <c:externalData r:id="rId2">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title>
      <c:tx>
        <c:rich>
          <a:bodyPr/>
          <a:lstStyle/>
          <a:p>
            <a:pPr>
              <a:defRPr sz="1400">
                <a:solidFill>
                  <a:srgbClr val="31489F"/>
                </a:solidFill>
              </a:defRPr>
            </a:pPr>
            <a:r>
              <a:rPr lang="en-US" sz="1400" dirty="0" smtClean="0">
                <a:solidFill>
                  <a:srgbClr val="31489F"/>
                </a:solidFill>
              </a:rPr>
              <a:t>Unprepared Students</a:t>
            </a:r>
            <a:endParaRPr lang="en-US" sz="1400" dirty="0">
              <a:solidFill>
                <a:srgbClr val="31489F"/>
              </a:solidFill>
            </a:endParaRPr>
          </a:p>
        </c:rich>
      </c:tx>
      <c:layout/>
      <c:overlay val="0"/>
    </c:title>
    <c:autoTitleDeleted val="0"/>
    <c:plotArea>
      <c:layout/>
      <c:barChart>
        <c:barDir val="col"/>
        <c:grouping val="clustered"/>
        <c:varyColors val="0"/>
        <c:ser>
          <c:idx val="0"/>
          <c:order val="0"/>
          <c:tx>
            <c:strRef>
              <c:f>Graphs!$A$79</c:f>
              <c:strCache>
                <c:ptCount val="1"/>
                <c:pt idx="0">
                  <c:v>Completion Unprepared</c:v>
                </c:pt>
              </c:strCache>
            </c:strRef>
          </c:tx>
          <c:spPr>
            <a:solidFill>
              <a:srgbClr val="4E67C8"/>
            </a:solidFill>
            <a:ln w="15875" cap="flat" cmpd="sng" algn="ctr">
              <a:solidFill>
                <a:srgbClr val="4E67C8">
                  <a:shade val="50000"/>
                  <a:shade val="75000"/>
                  <a:satMod val="125000"/>
                  <a:lumMod val="75000"/>
                </a:srgbClr>
              </a:solidFill>
              <a:prstDash val="solid"/>
            </a:ln>
            <a:effectLst/>
          </c:spPr>
          <c:invertIfNegative val="0"/>
          <c:dPt>
            <c:idx val="8"/>
            <c:invertIfNegative val="0"/>
            <c:bubble3D val="0"/>
            <c:spPr>
              <a:solidFill>
                <a:srgbClr val="FF8021"/>
              </a:solidFill>
              <a:ln w="15875" cap="flat" cmpd="sng" algn="ctr">
                <a:solidFill>
                  <a:srgbClr val="FF8021">
                    <a:shade val="50000"/>
                    <a:shade val="75000"/>
                    <a:satMod val="125000"/>
                    <a:lumMod val="75000"/>
                  </a:srgbClr>
                </a:solidFill>
                <a:prstDash val="solid"/>
              </a:ln>
              <a:effectLst/>
            </c:spPr>
          </c:dPt>
          <c:dPt>
            <c:idx val="11"/>
            <c:invertIfNegative val="0"/>
            <c:bubble3D val="0"/>
            <c:spPr>
              <a:solidFill>
                <a:srgbClr val="FF8021"/>
              </a:solidFill>
              <a:ln w="15875" cap="flat" cmpd="sng" algn="ctr">
                <a:solidFill>
                  <a:srgbClr val="FF8021">
                    <a:shade val="50000"/>
                    <a:shade val="75000"/>
                    <a:satMod val="125000"/>
                    <a:lumMod val="75000"/>
                  </a:srgbClr>
                </a:solidFill>
                <a:prstDash val="solid"/>
              </a:ln>
              <a:effectLst/>
            </c:spPr>
          </c:dPt>
          <c:dPt>
            <c:idx val="14"/>
            <c:invertIfNegative val="0"/>
            <c:bubble3D val="0"/>
            <c:spPr>
              <a:solidFill>
                <a:srgbClr val="FF8021"/>
              </a:solidFill>
              <a:ln w="15875" cap="flat" cmpd="sng" algn="ctr">
                <a:solidFill>
                  <a:srgbClr val="FF8021">
                    <a:shade val="50000"/>
                    <a:shade val="75000"/>
                    <a:satMod val="125000"/>
                    <a:lumMod val="75000"/>
                  </a:srgbClr>
                </a:solidFill>
                <a:prstDash val="solid"/>
              </a:ln>
              <a:effectLst/>
            </c:spPr>
          </c:dPt>
          <c:dLbls>
            <c:txPr>
              <a:bodyPr rot="-5400000" vert="horz"/>
              <a:lstStyle/>
              <a:p>
                <a:pPr>
                  <a:defRPr/>
                </a:pPr>
                <a:endParaRPr lang="en-US"/>
              </a:p>
            </c:txPr>
            <c:showLegendKey val="0"/>
            <c:showVal val="1"/>
            <c:showCatName val="0"/>
            <c:showSerName val="0"/>
            <c:showPercent val="0"/>
            <c:showBubbleSize val="0"/>
            <c:showLeaderLines val="0"/>
          </c:dLbls>
          <c:cat>
            <c:strRef>
              <c:f>Graphs!$D$76:$T$76</c:f>
              <c:strCache>
                <c:ptCount val="17"/>
                <c:pt idx="0">
                  <c:v>Cohort</c:v>
                </c:pt>
                <c:pt idx="2">
                  <c:v>Male</c:v>
                </c:pt>
                <c:pt idx="3">
                  <c:v>Female</c:v>
                </c:pt>
                <c:pt idx="5">
                  <c:v>&lt; 20 years old</c:v>
                </c:pt>
                <c:pt idx="6">
                  <c:v>20 to 24 years old</c:v>
                </c:pt>
                <c:pt idx="7">
                  <c:v>25 to 49 years old</c:v>
                </c:pt>
                <c:pt idx="8">
                  <c:v>50+ years old</c:v>
                </c:pt>
                <c:pt idx="10">
                  <c:v>African American</c:v>
                </c:pt>
                <c:pt idx="11">
                  <c:v>Am Ind/Alaska Native</c:v>
                </c:pt>
                <c:pt idx="12">
                  <c:v>Asian</c:v>
                </c:pt>
                <c:pt idx="13">
                  <c:v>Filipino</c:v>
                </c:pt>
                <c:pt idx="14">
                  <c:v>Hispanic</c:v>
                </c:pt>
                <c:pt idx="15">
                  <c:v>Pacific Islander</c:v>
                </c:pt>
                <c:pt idx="16">
                  <c:v>White</c:v>
                </c:pt>
              </c:strCache>
            </c:strRef>
          </c:cat>
          <c:val>
            <c:numRef>
              <c:f>Graphs!$D$79:$T$79</c:f>
              <c:numCache>
                <c:formatCode>General</c:formatCode>
                <c:ptCount val="17"/>
                <c:pt idx="0" formatCode="0.0%">
                  <c:v>0.421</c:v>
                </c:pt>
                <c:pt idx="2" formatCode="0.0%">
                  <c:v>0.393</c:v>
                </c:pt>
                <c:pt idx="3" formatCode="0.0%">
                  <c:v>0.44</c:v>
                </c:pt>
                <c:pt idx="5" formatCode="0.0%">
                  <c:v>0.427</c:v>
                </c:pt>
                <c:pt idx="6" formatCode="0.0%">
                  <c:v>0.441</c:v>
                </c:pt>
                <c:pt idx="7" formatCode="0.0%">
                  <c:v>0.402</c:v>
                </c:pt>
                <c:pt idx="8" formatCode="0.0%">
                  <c:v>0.067</c:v>
                </c:pt>
                <c:pt idx="10" formatCode="0.0%">
                  <c:v>0.4</c:v>
                </c:pt>
                <c:pt idx="11" formatCode="0.0%">
                  <c:v>0.111</c:v>
                </c:pt>
                <c:pt idx="12" formatCode="0.0%">
                  <c:v>0.484</c:v>
                </c:pt>
                <c:pt idx="13" formatCode="0.0%">
                  <c:v>0.538</c:v>
                </c:pt>
                <c:pt idx="14" formatCode="0.0%">
                  <c:v>0.298</c:v>
                </c:pt>
                <c:pt idx="15" formatCode="0.0%">
                  <c:v>0.4</c:v>
                </c:pt>
                <c:pt idx="16" formatCode="0.0%">
                  <c:v>0.474</c:v>
                </c:pt>
              </c:numCache>
            </c:numRef>
          </c:val>
        </c:ser>
        <c:dLbls>
          <c:showLegendKey val="0"/>
          <c:showVal val="0"/>
          <c:showCatName val="0"/>
          <c:showSerName val="0"/>
          <c:showPercent val="0"/>
          <c:showBubbleSize val="0"/>
        </c:dLbls>
        <c:gapWidth val="25"/>
        <c:axId val="2092422648"/>
        <c:axId val="2092425928"/>
      </c:barChart>
      <c:catAx>
        <c:axId val="2092422648"/>
        <c:scaling>
          <c:orientation val="minMax"/>
        </c:scaling>
        <c:delete val="0"/>
        <c:axPos val="b"/>
        <c:majorTickMark val="out"/>
        <c:minorTickMark val="none"/>
        <c:tickLblPos val="nextTo"/>
        <c:spPr>
          <a:ln>
            <a:noFill/>
          </a:ln>
        </c:spPr>
        <c:txPr>
          <a:bodyPr rot="-5400000" vert="horz"/>
          <a:lstStyle/>
          <a:p>
            <a:pPr>
              <a:defRPr/>
            </a:pPr>
            <a:endParaRPr lang="en-US"/>
          </a:p>
        </c:txPr>
        <c:crossAx val="2092425928"/>
        <c:crosses val="autoZero"/>
        <c:auto val="1"/>
        <c:lblAlgn val="ctr"/>
        <c:lblOffset val="100"/>
        <c:noMultiLvlLbl val="0"/>
      </c:catAx>
      <c:valAx>
        <c:axId val="2092425928"/>
        <c:scaling>
          <c:orientation val="minMax"/>
          <c:max val="1.0"/>
        </c:scaling>
        <c:delete val="0"/>
        <c:axPos val="l"/>
        <c:majorGridlines/>
        <c:numFmt formatCode="0%" sourceLinked="0"/>
        <c:majorTickMark val="out"/>
        <c:minorTickMark val="none"/>
        <c:tickLblPos val="nextTo"/>
        <c:spPr>
          <a:ln>
            <a:noFill/>
          </a:ln>
        </c:spPr>
        <c:crossAx val="2092422648"/>
        <c:crosses val="autoZero"/>
        <c:crossBetween val="between"/>
        <c:majorUnit val="0.2"/>
      </c:valAx>
    </c:plotArea>
    <c:plotVisOnly val="1"/>
    <c:dispBlanksAs val="gap"/>
    <c:showDLblsOverMax val="0"/>
  </c:chart>
  <c:spPr>
    <a:ln>
      <a:noFill/>
    </a:ln>
  </c:spPr>
  <c:externalData r:id="rId2">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lineChart>
        <c:grouping val="standard"/>
        <c:varyColors val="0"/>
        <c:ser>
          <c:idx val="0"/>
          <c:order val="0"/>
          <c:tx>
            <c:strRef>
              <c:f>Graphs!$A$18</c:f>
              <c:strCache>
                <c:ptCount val="1"/>
                <c:pt idx="0">
                  <c:v>Remedial Math</c:v>
                </c:pt>
              </c:strCache>
            </c:strRef>
          </c:tx>
          <c:marker>
            <c:symbol val="square"/>
            <c:size val="8"/>
          </c:marker>
          <c:dLbls>
            <c:dLbl>
              <c:idx val="4"/>
              <c:layout>
                <c:manualLayout>
                  <c:x val="-0.051396729254997"/>
                  <c:y val="0.0367132867132867"/>
                </c:manualLayout>
              </c:layout>
              <c:dLblPos val="r"/>
              <c:showLegendKey val="0"/>
              <c:showVal val="1"/>
              <c:showCatName val="0"/>
              <c:showSerName val="0"/>
              <c:showPercent val="0"/>
              <c:showBubbleSize val="0"/>
            </c:dLbl>
            <c:dLblPos val="b"/>
            <c:showLegendKey val="0"/>
            <c:showVal val="1"/>
            <c:showCatName val="0"/>
            <c:showSerName val="0"/>
            <c:showPercent val="0"/>
            <c:showBubbleSize val="0"/>
            <c:showLeaderLines val="0"/>
          </c:dLbls>
          <c:cat>
            <c:strRef>
              <c:f>Graphs!$B$5:$F$5</c:f>
              <c:strCache>
                <c:ptCount val="5"/>
                <c:pt idx="0">
                  <c:v>2002-2003</c:v>
                </c:pt>
                <c:pt idx="1">
                  <c:v>2003-2004</c:v>
                </c:pt>
                <c:pt idx="2">
                  <c:v>2004-2005</c:v>
                </c:pt>
                <c:pt idx="3">
                  <c:v>2005-2006</c:v>
                </c:pt>
                <c:pt idx="4">
                  <c:v>2006-2007</c:v>
                </c:pt>
              </c:strCache>
            </c:strRef>
          </c:cat>
          <c:val>
            <c:numRef>
              <c:f>Graphs!$B$18:$F$18</c:f>
              <c:numCache>
                <c:formatCode>0.0%</c:formatCode>
                <c:ptCount val="5"/>
                <c:pt idx="0">
                  <c:v>0.408</c:v>
                </c:pt>
                <c:pt idx="1">
                  <c:v>0.438</c:v>
                </c:pt>
                <c:pt idx="2">
                  <c:v>0.389</c:v>
                </c:pt>
                <c:pt idx="3">
                  <c:v>0.367</c:v>
                </c:pt>
                <c:pt idx="4">
                  <c:v>0.338</c:v>
                </c:pt>
              </c:numCache>
            </c:numRef>
          </c:val>
          <c:smooth val="0"/>
        </c:ser>
        <c:ser>
          <c:idx val="1"/>
          <c:order val="1"/>
          <c:tx>
            <c:strRef>
              <c:f>Graphs!$A$19</c:f>
              <c:strCache>
                <c:ptCount val="1"/>
                <c:pt idx="0">
                  <c:v>Remedial English</c:v>
                </c:pt>
              </c:strCache>
            </c:strRef>
          </c:tx>
          <c:spPr>
            <a:ln>
              <a:prstDash val="lgDash"/>
            </a:ln>
          </c:spPr>
          <c:marker>
            <c:symbol val="triangle"/>
            <c:size val="8"/>
          </c:marker>
          <c:dLbls>
            <c:dLblPos val="t"/>
            <c:showLegendKey val="0"/>
            <c:showVal val="1"/>
            <c:showCatName val="0"/>
            <c:showSerName val="0"/>
            <c:showPercent val="0"/>
            <c:showBubbleSize val="0"/>
            <c:showLeaderLines val="0"/>
          </c:dLbls>
          <c:cat>
            <c:strRef>
              <c:f>Graphs!$B$5:$F$5</c:f>
              <c:strCache>
                <c:ptCount val="5"/>
                <c:pt idx="0">
                  <c:v>2002-2003</c:v>
                </c:pt>
                <c:pt idx="1">
                  <c:v>2003-2004</c:v>
                </c:pt>
                <c:pt idx="2">
                  <c:v>2004-2005</c:v>
                </c:pt>
                <c:pt idx="3">
                  <c:v>2005-2006</c:v>
                </c:pt>
                <c:pt idx="4">
                  <c:v>2006-2007</c:v>
                </c:pt>
              </c:strCache>
            </c:strRef>
          </c:cat>
          <c:val>
            <c:numRef>
              <c:f>Graphs!$B$19:$F$19</c:f>
              <c:numCache>
                <c:formatCode>0.0%</c:formatCode>
                <c:ptCount val="5"/>
                <c:pt idx="0">
                  <c:v>0.466</c:v>
                </c:pt>
                <c:pt idx="1">
                  <c:v>0.511</c:v>
                </c:pt>
                <c:pt idx="2">
                  <c:v>0.492</c:v>
                </c:pt>
                <c:pt idx="3">
                  <c:v>0.487</c:v>
                </c:pt>
                <c:pt idx="4">
                  <c:v>0.475</c:v>
                </c:pt>
              </c:numCache>
            </c:numRef>
          </c:val>
          <c:smooth val="0"/>
        </c:ser>
        <c:ser>
          <c:idx val="2"/>
          <c:order val="2"/>
          <c:tx>
            <c:strRef>
              <c:f>Graphs!$A$20</c:f>
              <c:strCache>
                <c:ptCount val="1"/>
                <c:pt idx="0">
                  <c:v>Remedial ESL</c:v>
                </c:pt>
              </c:strCache>
            </c:strRef>
          </c:tx>
          <c:spPr>
            <a:ln>
              <a:prstDash val="sysDash"/>
            </a:ln>
          </c:spPr>
          <c:marker>
            <c:symbol val="circle"/>
            <c:size val="8"/>
          </c:marker>
          <c:dLbls>
            <c:dLblPos val="b"/>
            <c:showLegendKey val="0"/>
            <c:showVal val="1"/>
            <c:showCatName val="0"/>
            <c:showSerName val="0"/>
            <c:showPercent val="0"/>
            <c:showBubbleSize val="0"/>
            <c:showLeaderLines val="0"/>
          </c:dLbls>
          <c:cat>
            <c:strRef>
              <c:f>Graphs!$B$5:$F$5</c:f>
              <c:strCache>
                <c:ptCount val="5"/>
                <c:pt idx="0">
                  <c:v>2002-2003</c:v>
                </c:pt>
                <c:pt idx="1">
                  <c:v>2003-2004</c:v>
                </c:pt>
                <c:pt idx="2">
                  <c:v>2004-2005</c:v>
                </c:pt>
                <c:pt idx="3">
                  <c:v>2005-2006</c:v>
                </c:pt>
                <c:pt idx="4">
                  <c:v>2006-2007</c:v>
                </c:pt>
              </c:strCache>
            </c:strRef>
          </c:cat>
          <c:val>
            <c:numRef>
              <c:f>Graphs!$B$20:$F$20</c:f>
              <c:numCache>
                <c:formatCode>0.0%</c:formatCode>
                <c:ptCount val="5"/>
                <c:pt idx="0">
                  <c:v>0.12</c:v>
                </c:pt>
                <c:pt idx="1">
                  <c:v>0.118</c:v>
                </c:pt>
                <c:pt idx="2">
                  <c:v>0.128</c:v>
                </c:pt>
                <c:pt idx="3">
                  <c:v>0.117</c:v>
                </c:pt>
                <c:pt idx="4">
                  <c:v>0.177</c:v>
                </c:pt>
              </c:numCache>
            </c:numRef>
          </c:val>
          <c:smooth val="0"/>
        </c:ser>
        <c:dLbls>
          <c:showLegendKey val="0"/>
          <c:showVal val="0"/>
          <c:showCatName val="0"/>
          <c:showSerName val="0"/>
          <c:showPercent val="0"/>
          <c:showBubbleSize val="0"/>
        </c:dLbls>
        <c:marker val="1"/>
        <c:smooth val="0"/>
        <c:axId val="2097684984"/>
        <c:axId val="2097690456"/>
      </c:lineChart>
      <c:catAx>
        <c:axId val="2097684984"/>
        <c:scaling>
          <c:orientation val="minMax"/>
        </c:scaling>
        <c:delete val="0"/>
        <c:axPos val="b"/>
        <c:title>
          <c:tx>
            <c:rich>
              <a:bodyPr/>
              <a:lstStyle/>
              <a:p>
                <a:pPr>
                  <a:defRPr/>
                </a:pPr>
                <a:r>
                  <a:rPr lang="en-US"/>
                  <a:t>Cohort</a:t>
                </a:r>
              </a:p>
            </c:rich>
          </c:tx>
          <c:layout/>
          <c:overlay val="0"/>
        </c:title>
        <c:majorTickMark val="out"/>
        <c:minorTickMark val="none"/>
        <c:tickLblPos val="nextTo"/>
        <c:crossAx val="2097690456"/>
        <c:crosses val="autoZero"/>
        <c:auto val="1"/>
        <c:lblAlgn val="ctr"/>
        <c:lblOffset val="100"/>
        <c:noMultiLvlLbl val="0"/>
      </c:catAx>
      <c:valAx>
        <c:axId val="2097690456"/>
        <c:scaling>
          <c:orientation val="minMax"/>
          <c:max val="1.0"/>
          <c:min val="0.0"/>
        </c:scaling>
        <c:delete val="0"/>
        <c:axPos val="l"/>
        <c:majorGridlines/>
        <c:title>
          <c:tx>
            <c:rich>
              <a:bodyPr rot="-5400000" vert="horz"/>
              <a:lstStyle/>
              <a:p>
                <a:pPr>
                  <a:defRPr/>
                </a:pPr>
                <a:r>
                  <a:rPr lang="en-US"/>
                  <a:t>Rate</a:t>
                </a:r>
              </a:p>
            </c:rich>
          </c:tx>
          <c:layout/>
          <c:overlay val="0"/>
        </c:title>
        <c:numFmt formatCode="0%" sourceLinked="0"/>
        <c:majorTickMark val="out"/>
        <c:minorTickMark val="none"/>
        <c:tickLblPos val="nextTo"/>
        <c:crossAx val="2097684984"/>
        <c:crosses val="autoZero"/>
        <c:crossBetween val="between"/>
        <c:majorUnit val="0.1"/>
      </c:valAx>
      <c:spPr>
        <a:noFill/>
        <a:ln>
          <a:noFill/>
        </a:ln>
      </c:spPr>
    </c:plotArea>
    <c:legend>
      <c:legendPos val="b"/>
      <c:layout/>
      <c:overlay val="0"/>
      <c:txPr>
        <a:bodyPr/>
        <a:lstStyle/>
        <a:p>
          <a:pPr>
            <a:defRPr sz="1200"/>
          </a:pPr>
          <a:endParaRPr lang="en-US"/>
        </a:p>
      </c:txPr>
    </c:legend>
    <c:plotVisOnly val="1"/>
    <c:dispBlanksAs val="gap"/>
    <c:showDLblsOverMax val="0"/>
  </c:chart>
  <c:spPr>
    <a:ln>
      <a:noFill/>
    </a:ln>
  </c:sp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title>
      <c:tx>
        <c:rich>
          <a:bodyPr/>
          <a:lstStyle/>
          <a:p>
            <a:pPr>
              <a:defRPr sz="1400">
                <a:solidFill>
                  <a:srgbClr val="31489F"/>
                </a:solidFill>
              </a:defRPr>
            </a:pPr>
            <a:r>
              <a:rPr lang="en-US" sz="1400" dirty="0" smtClean="0">
                <a:solidFill>
                  <a:srgbClr val="31489F"/>
                </a:solidFill>
              </a:rPr>
              <a:t>Math</a:t>
            </a:r>
            <a:endParaRPr lang="en-US" sz="1400" dirty="0">
              <a:solidFill>
                <a:srgbClr val="31489F"/>
              </a:solidFill>
            </a:endParaRPr>
          </a:p>
        </c:rich>
      </c:tx>
      <c:layout/>
      <c:overlay val="0"/>
    </c:title>
    <c:autoTitleDeleted val="0"/>
    <c:plotArea>
      <c:layout/>
      <c:barChart>
        <c:barDir val="col"/>
        <c:grouping val="clustered"/>
        <c:varyColors val="0"/>
        <c:ser>
          <c:idx val="0"/>
          <c:order val="0"/>
          <c:tx>
            <c:strRef>
              <c:f>Graphs!$A$89</c:f>
              <c:strCache>
                <c:ptCount val="1"/>
                <c:pt idx="0">
                  <c:v>Remedial Math</c:v>
                </c:pt>
              </c:strCache>
            </c:strRef>
          </c:tx>
          <c:spPr>
            <a:solidFill>
              <a:schemeClr val="accent1"/>
            </a:solidFill>
            <a:ln w="15875" cap="flat" cmpd="sng" algn="ctr">
              <a:solidFill>
                <a:schemeClr val="accent1">
                  <a:shade val="50000"/>
                  <a:shade val="75000"/>
                  <a:satMod val="125000"/>
                  <a:lumMod val="75000"/>
                </a:schemeClr>
              </a:solidFill>
              <a:prstDash val="solid"/>
            </a:ln>
            <a:effectLst/>
          </c:spPr>
          <c:invertIfNegative val="0"/>
          <c:dLbls>
            <c:txPr>
              <a:bodyPr rot="-5400000" vert="horz"/>
              <a:lstStyle/>
              <a:p>
                <a:pPr>
                  <a:defRPr/>
                </a:pPr>
                <a:endParaRPr lang="en-US"/>
              </a:p>
            </c:txPr>
            <c:showLegendKey val="0"/>
            <c:showVal val="1"/>
            <c:showCatName val="0"/>
            <c:showSerName val="0"/>
            <c:showPercent val="0"/>
            <c:showBubbleSize val="0"/>
            <c:showLeaderLines val="0"/>
          </c:dLbls>
          <c:cat>
            <c:strRef>
              <c:f>Graphs!$D$76:$T$76</c:f>
              <c:strCache>
                <c:ptCount val="17"/>
                <c:pt idx="0">
                  <c:v>Cohort</c:v>
                </c:pt>
                <c:pt idx="2">
                  <c:v>Male</c:v>
                </c:pt>
                <c:pt idx="3">
                  <c:v>Female</c:v>
                </c:pt>
                <c:pt idx="5">
                  <c:v>&lt; 20 years old</c:v>
                </c:pt>
                <c:pt idx="6">
                  <c:v>20 to 24 years old</c:v>
                </c:pt>
                <c:pt idx="7">
                  <c:v>25 to 49 years old</c:v>
                </c:pt>
                <c:pt idx="8">
                  <c:v>50+ years old</c:v>
                </c:pt>
                <c:pt idx="10">
                  <c:v>African American</c:v>
                </c:pt>
                <c:pt idx="11">
                  <c:v>Am Ind/Alaska Native</c:v>
                </c:pt>
                <c:pt idx="12">
                  <c:v>Asian</c:v>
                </c:pt>
                <c:pt idx="13">
                  <c:v>Filipino</c:v>
                </c:pt>
                <c:pt idx="14">
                  <c:v>Hispanic</c:v>
                </c:pt>
                <c:pt idx="15">
                  <c:v>Pacific Islander</c:v>
                </c:pt>
                <c:pt idx="16">
                  <c:v>White</c:v>
                </c:pt>
              </c:strCache>
            </c:strRef>
          </c:cat>
          <c:val>
            <c:numRef>
              <c:f>Graphs!$D$89:$T$89</c:f>
              <c:numCache>
                <c:formatCode>General</c:formatCode>
                <c:ptCount val="17"/>
                <c:pt idx="0" formatCode="0.0%">
                  <c:v>0.338</c:v>
                </c:pt>
                <c:pt idx="2" formatCode="0.0%">
                  <c:v>0.257</c:v>
                </c:pt>
                <c:pt idx="3" formatCode="0.0%">
                  <c:v>0.394</c:v>
                </c:pt>
                <c:pt idx="5" formatCode="0.0%">
                  <c:v>0.295</c:v>
                </c:pt>
                <c:pt idx="6" formatCode="0.0%">
                  <c:v>0.351</c:v>
                </c:pt>
                <c:pt idx="7" formatCode="0.0%">
                  <c:v>0.405</c:v>
                </c:pt>
                <c:pt idx="8" formatCode="0.0%">
                  <c:v>0.4</c:v>
                </c:pt>
                <c:pt idx="10" formatCode="0.0%">
                  <c:v>0.283</c:v>
                </c:pt>
                <c:pt idx="11" formatCode="0.0%">
                  <c:v>0.286</c:v>
                </c:pt>
                <c:pt idx="12" formatCode="0.0%">
                  <c:v>0.347</c:v>
                </c:pt>
                <c:pt idx="13" formatCode="0.0%">
                  <c:v>0.339</c:v>
                </c:pt>
                <c:pt idx="14" formatCode="0.0%">
                  <c:v>0.242</c:v>
                </c:pt>
                <c:pt idx="15" formatCode="0.0%">
                  <c:v>0.0</c:v>
                </c:pt>
                <c:pt idx="16" formatCode="0.0%">
                  <c:v>0.413</c:v>
                </c:pt>
              </c:numCache>
            </c:numRef>
          </c:val>
        </c:ser>
        <c:dLbls>
          <c:showLegendKey val="0"/>
          <c:showVal val="0"/>
          <c:showCatName val="0"/>
          <c:showSerName val="0"/>
          <c:showPercent val="0"/>
          <c:showBubbleSize val="0"/>
        </c:dLbls>
        <c:gapWidth val="25"/>
        <c:axId val="2095019560"/>
        <c:axId val="2095022840"/>
      </c:barChart>
      <c:catAx>
        <c:axId val="2095019560"/>
        <c:scaling>
          <c:orientation val="minMax"/>
        </c:scaling>
        <c:delete val="0"/>
        <c:axPos val="b"/>
        <c:majorTickMark val="out"/>
        <c:minorTickMark val="none"/>
        <c:tickLblPos val="nextTo"/>
        <c:spPr>
          <a:ln>
            <a:noFill/>
          </a:ln>
        </c:spPr>
        <c:txPr>
          <a:bodyPr rot="-5400000" vert="horz"/>
          <a:lstStyle/>
          <a:p>
            <a:pPr>
              <a:defRPr/>
            </a:pPr>
            <a:endParaRPr lang="en-US"/>
          </a:p>
        </c:txPr>
        <c:crossAx val="2095022840"/>
        <c:crosses val="autoZero"/>
        <c:auto val="1"/>
        <c:lblAlgn val="ctr"/>
        <c:lblOffset val="100"/>
        <c:noMultiLvlLbl val="0"/>
      </c:catAx>
      <c:valAx>
        <c:axId val="2095022840"/>
        <c:scaling>
          <c:orientation val="minMax"/>
          <c:max val="1.0"/>
        </c:scaling>
        <c:delete val="0"/>
        <c:axPos val="l"/>
        <c:majorGridlines/>
        <c:numFmt formatCode="0%" sourceLinked="0"/>
        <c:majorTickMark val="out"/>
        <c:minorTickMark val="none"/>
        <c:tickLblPos val="nextTo"/>
        <c:spPr>
          <a:ln>
            <a:noFill/>
          </a:ln>
        </c:spPr>
        <c:crossAx val="2095019560"/>
        <c:crosses val="autoZero"/>
        <c:crossBetween val="between"/>
        <c:majorUnit val="0.2"/>
      </c:valAx>
    </c:plotArea>
    <c:plotVisOnly val="1"/>
    <c:dispBlanksAs val="gap"/>
    <c:showDLblsOverMax val="0"/>
  </c:chart>
  <c:spPr>
    <a:ln>
      <a:noFill/>
    </a:ln>
  </c:spPr>
  <c:externalData r:id="rId2">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title>
      <c:tx>
        <c:rich>
          <a:bodyPr/>
          <a:lstStyle/>
          <a:p>
            <a:pPr>
              <a:defRPr sz="1400">
                <a:solidFill>
                  <a:srgbClr val="31489F"/>
                </a:solidFill>
              </a:defRPr>
            </a:pPr>
            <a:r>
              <a:rPr lang="en-US" sz="1400" dirty="0" smtClean="0">
                <a:solidFill>
                  <a:srgbClr val="31489F"/>
                </a:solidFill>
              </a:rPr>
              <a:t>English</a:t>
            </a:r>
            <a:endParaRPr lang="en-US" sz="1400" dirty="0">
              <a:solidFill>
                <a:srgbClr val="31489F"/>
              </a:solidFill>
            </a:endParaRPr>
          </a:p>
        </c:rich>
      </c:tx>
      <c:layout/>
      <c:overlay val="0"/>
    </c:title>
    <c:autoTitleDeleted val="0"/>
    <c:plotArea>
      <c:layout/>
      <c:barChart>
        <c:barDir val="col"/>
        <c:grouping val="clustered"/>
        <c:varyColors val="0"/>
        <c:ser>
          <c:idx val="0"/>
          <c:order val="0"/>
          <c:tx>
            <c:strRef>
              <c:f>Graphs!$A$90</c:f>
              <c:strCache>
                <c:ptCount val="1"/>
                <c:pt idx="0">
                  <c:v>Remedial English</c:v>
                </c:pt>
              </c:strCache>
            </c:strRef>
          </c:tx>
          <c:spPr>
            <a:solidFill>
              <a:srgbClr val="4E67C8"/>
            </a:solidFill>
            <a:ln w="15875" cap="flat" cmpd="sng" algn="ctr">
              <a:solidFill>
                <a:srgbClr val="4E67C8">
                  <a:shade val="50000"/>
                  <a:shade val="75000"/>
                  <a:satMod val="125000"/>
                  <a:lumMod val="75000"/>
                </a:srgbClr>
              </a:solidFill>
              <a:prstDash val="solid"/>
            </a:ln>
            <a:effectLst/>
          </c:spPr>
          <c:invertIfNegative val="0"/>
          <c:dPt>
            <c:idx val="6"/>
            <c:invertIfNegative val="0"/>
            <c:bubble3D val="0"/>
            <c:spPr>
              <a:solidFill>
                <a:srgbClr val="FF8021"/>
              </a:solidFill>
              <a:ln w="15875" cap="flat" cmpd="sng" algn="ctr">
                <a:solidFill>
                  <a:srgbClr val="FF8021">
                    <a:shade val="50000"/>
                    <a:shade val="75000"/>
                    <a:satMod val="125000"/>
                    <a:lumMod val="75000"/>
                  </a:srgbClr>
                </a:solidFill>
                <a:prstDash val="solid"/>
              </a:ln>
              <a:effectLst/>
            </c:spPr>
          </c:dPt>
          <c:dPt>
            <c:idx val="8"/>
            <c:invertIfNegative val="0"/>
            <c:bubble3D val="0"/>
            <c:spPr>
              <a:solidFill>
                <a:srgbClr val="FF8021"/>
              </a:solidFill>
              <a:ln w="15875" cap="flat" cmpd="sng" algn="ctr">
                <a:solidFill>
                  <a:srgbClr val="FF8021">
                    <a:shade val="50000"/>
                    <a:shade val="75000"/>
                    <a:satMod val="125000"/>
                    <a:lumMod val="75000"/>
                  </a:srgbClr>
                </a:solidFill>
                <a:prstDash val="solid"/>
              </a:ln>
              <a:effectLst/>
            </c:spPr>
          </c:dPt>
          <c:dPt>
            <c:idx val="11"/>
            <c:invertIfNegative val="0"/>
            <c:bubble3D val="0"/>
            <c:spPr>
              <a:solidFill>
                <a:srgbClr val="FF8021"/>
              </a:solidFill>
              <a:ln w="15875" cap="flat" cmpd="sng" algn="ctr">
                <a:solidFill>
                  <a:srgbClr val="FF8021">
                    <a:shade val="50000"/>
                    <a:shade val="75000"/>
                    <a:satMod val="125000"/>
                    <a:lumMod val="75000"/>
                  </a:srgbClr>
                </a:solidFill>
                <a:prstDash val="solid"/>
              </a:ln>
              <a:effectLst/>
            </c:spPr>
          </c:dPt>
          <c:dLbls>
            <c:txPr>
              <a:bodyPr rot="-5400000" vert="horz"/>
              <a:lstStyle/>
              <a:p>
                <a:pPr>
                  <a:defRPr/>
                </a:pPr>
                <a:endParaRPr lang="en-US"/>
              </a:p>
            </c:txPr>
            <c:showLegendKey val="0"/>
            <c:showVal val="1"/>
            <c:showCatName val="0"/>
            <c:showSerName val="0"/>
            <c:showPercent val="0"/>
            <c:showBubbleSize val="0"/>
            <c:showLeaderLines val="0"/>
          </c:dLbls>
          <c:cat>
            <c:strRef>
              <c:f>Graphs!$D$76:$T$76</c:f>
              <c:strCache>
                <c:ptCount val="17"/>
                <c:pt idx="0">
                  <c:v>Cohort</c:v>
                </c:pt>
                <c:pt idx="2">
                  <c:v>Male</c:v>
                </c:pt>
                <c:pt idx="3">
                  <c:v>Female</c:v>
                </c:pt>
                <c:pt idx="5">
                  <c:v>&lt; 20 years old</c:v>
                </c:pt>
                <c:pt idx="6">
                  <c:v>20 to 24 years old</c:v>
                </c:pt>
                <c:pt idx="7">
                  <c:v>25 to 49 years old</c:v>
                </c:pt>
                <c:pt idx="8">
                  <c:v>50+ years old</c:v>
                </c:pt>
                <c:pt idx="10">
                  <c:v>African American</c:v>
                </c:pt>
                <c:pt idx="11">
                  <c:v>Am Ind/Alaska Native</c:v>
                </c:pt>
                <c:pt idx="12">
                  <c:v>Asian</c:v>
                </c:pt>
                <c:pt idx="13">
                  <c:v>Filipino</c:v>
                </c:pt>
                <c:pt idx="14">
                  <c:v>Hispanic</c:v>
                </c:pt>
                <c:pt idx="15">
                  <c:v>Pacific Islander</c:v>
                </c:pt>
                <c:pt idx="16">
                  <c:v>White</c:v>
                </c:pt>
              </c:strCache>
            </c:strRef>
          </c:cat>
          <c:val>
            <c:numRef>
              <c:f>Graphs!$D$90:$T$90</c:f>
              <c:numCache>
                <c:formatCode>General</c:formatCode>
                <c:ptCount val="17"/>
                <c:pt idx="0" formatCode="0.0%">
                  <c:v>0.475</c:v>
                </c:pt>
                <c:pt idx="2" formatCode="0.0%">
                  <c:v>0.442</c:v>
                </c:pt>
                <c:pt idx="3" formatCode="0.0%">
                  <c:v>0.51</c:v>
                </c:pt>
                <c:pt idx="5" formatCode="0.0%">
                  <c:v>0.512</c:v>
                </c:pt>
                <c:pt idx="6" formatCode="0.0%">
                  <c:v>0.368</c:v>
                </c:pt>
                <c:pt idx="7" formatCode="0.0%">
                  <c:v>0.45</c:v>
                </c:pt>
                <c:pt idx="8" formatCode="0.0%">
                  <c:v>0.143</c:v>
                </c:pt>
                <c:pt idx="10" formatCode="0.0%">
                  <c:v>0.4</c:v>
                </c:pt>
                <c:pt idx="11" formatCode="0.0%">
                  <c:v>0.167</c:v>
                </c:pt>
                <c:pt idx="12" formatCode="0.0%">
                  <c:v>0.653</c:v>
                </c:pt>
                <c:pt idx="13" formatCode="0.0%">
                  <c:v>0.382</c:v>
                </c:pt>
                <c:pt idx="14" formatCode="0.0%">
                  <c:v>0.404</c:v>
                </c:pt>
                <c:pt idx="15" formatCode="0.0%">
                  <c:v>1.0</c:v>
                </c:pt>
                <c:pt idx="16" formatCode="0.0%">
                  <c:v>0.54</c:v>
                </c:pt>
              </c:numCache>
            </c:numRef>
          </c:val>
        </c:ser>
        <c:dLbls>
          <c:showLegendKey val="0"/>
          <c:showVal val="0"/>
          <c:showCatName val="0"/>
          <c:showSerName val="0"/>
          <c:showPercent val="0"/>
          <c:showBubbleSize val="0"/>
        </c:dLbls>
        <c:gapWidth val="25"/>
        <c:axId val="2094268408"/>
        <c:axId val="2094271688"/>
      </c:barChart>
      <c:catAx>
        <c:axId val="2094268408"/>
        <c:scaling>
          <c:orientation val="minMax"/>
        </c:scaling>
        <c:delete val="0"/>
        <c:axPos val="b"/>
        <c:majorTickMark val="out"/>
        <c:minorTickMark val="none"/>
        <c:tickLblPos val="nextTo"/>
        <c:spPr>
          <a:ln>
            <a:noFill/>
          </a:ln>
        </c:spPr>
        <c:txPr>
          <a:bodyPr rot="-5400000" vert="horz"/>
          <a:lstStyle/>
          <a:p>
            <a:pPr>
              <a:defRPr/>
            </a:pPr>
            <a:endParaRPr lang="en-US"/>
          </a:p>
        </c:txPr>
        <c:crossAx val="2094271688"/>
        <c:crosses val="autoZero"/>
        <c:auto val="1"/>
        <c:lblAlgn val="ctr"/>
        <c:lblOffset val="100"/>
        <c:noMultiLvlLbl val="0"/>
      </c:catAx>
      <c:valAx>
        <c:axId val="2094271688"/>
        <c:scaling>
          <c:orientation val="minMax"/>
          <c:max val="1.0"/>
        </c:scaling>
        <c:delete val="0"/>
        <c:axPos val="l"/>
        <c:majorGridlines/>
        <c:numFmt formatCode="0%" sourceLinked="0"/>
        <c:majorTickMark val="out"/>
        <c:minorTickMark val="none"/>
        <c:tickLblPos val="nextTo"/>
        <c:spPr>
          <a:ln>
            <a:noFill/>
          </a:ln>
        </c:spPr>
        <c:crossAx val="2094268408"/>
        <c:crosses val="autoZero"/>
        <c:crossBetween val="between"/>
        <c:majorUnit val="0.2"/>
      </c:valAx>
    </c:plotArea>
    <c:plotVisOnly val="1"/>
    <c:dispBlanksAs val="gap"/>
    <c:showDLblsOverMax val="0"/>
  </c:chart>
  <c:spPr>
    <a:ln>
      <a:noFill/>
    </a:ln>
  </c:spPr>
  <c:externalData r:id="rId2">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title>
      <c:tx>
        <c:rich>
          <a:bodyPr/>
          <a:lstStyle/>
          <a:p>
            <a:pPr>
              <a:defRPr sz="1400">
                <a:solidFill>
                  <a:srgbClr val="31489F"/>
                </a:solidFill>
              </a:defRPr>
            </a:pPr>
            <a:r>
              <a:rPr lang="en-US" sz="1400" dirty="0" smtClean="0">
                <a:solidFill>
                  <a:srgbClr val="31489F"/>
                </a:solidFill>
              </a:rPr>
              <a:t>ESL</a:t>
            </a:r>
            <a:endParaRPr lang="en-US" sz="1400" dirty="0">
              <a:solidFill>
                <a:srgbClr val="31489F"/>
              </a:solidFill>
            </a:endParaRPr>
          </a:p>
        </c:rich>
      </c:tx>
      <c:layout/>
      <c:overlay val="0"/>
    </c:title>
    <c:autoTitleDeleted val="0"/>
    <c:plotArea>
      <c:layout/>
      <c:barChart>
        <c:barDir val="col"/>
        <c:grouping val="clustered"/>
        <c:varyColors val="0"/>
        <c:ser>
          <c:idx val="0"/>
          <c:order val="0"/>
          <c:tx>
            <c:strRef>
              <c:f>Graphs!$A$91</c:f>
              <c:strCache>
                <c:ptCount val="1"/>
                <c:pt idx="0">
                  <c:v>Remedial ESL</c:v>
                </c:pt>
              </c:strCache>
            </c:strRef>
          </c:tx>
          <c:spPr>
            <a:solidFill>
              <a:srgbClr val="4E67C8"/>
            </a:solidFill>
            <a:ln w="15875" cap="flat" cmpd="sng" algn="ctr">
              <a:solidFill>
                <a:srgbClr val="4E67C8">
                  <a:shade val="50000"/>
                  <a:shade val="75000"/>
                  <a:satMod val="125000"/>
                  <a:lumMod val="75000"/>
                </a:srgbClr>
              </a:solidFill>
              <a:prstDash val="solid"/>
            </a:ln>
            <a:effectLst/>
          </c:spPr>
          <c:invertIfNegative val="0"/>
          <c:dPt>
            <c:idx val="8"/>
            <c:invertIfNegative val="0"/>
            <c:bubble3D val="0"/>
            <c:spPr>
              <a:solidFill>
                <a:srgbClr val="FF8021"/>
              </a:solidFill>
              <a:ln w="15875" cap="flat" cmpd="sng" algn="ctr">
                <a:solidFill>
                  <a:srgbClr val="FF8021">
                    <a:shade val="50000"/>
                    <a:shade val="75000"/>
                    <a:satMod val="125000"/>
                    <a:lumMod val="75000"/>
                  </a:srgbClr>
                </a:solidFill>
                <a:prstDash val="solid"/>
              </a:ln>
              <a:effectLst/>
            </c:spPr>
          </c:dPt>
          <c:dLbls>
            <c:txPr>
              <a:bodyPr rot="-5400000" vert="horz"/>
              <a:lstStyle/>
              <a:p>
                <a:pPr>
                  <a:defRPr/>
                </a:pPr>
                <a:endParaRPr lang="en-US"/>
              </a:p>
            </c:txPr>
            <c:showLegendKey val="0"/>
            <c:showVal val="1"/>
            <c:showCatName val="0"/>
            <c:showSerName val="0"/>
            <c:showPercent val="0"/>
            <c:showBubbleSize val="0"/>
            <c:showLeaderLines val="0"/>
          </c:dLbls>
          <c:cat>
            <c:strRef>
              <c:f>Graphs!$D$76:$T$76</c:f>
              <c:strCache>
                <c:ptCount val="17"/>
                <c:pt idx="0">
                  <c:v>Cohort</c:v>
                </c:pt>
                <c:pt idx="2">
                  <c:v>Male</c:v>
                </c:pt>
                <c:pt idx="3">
                  <c:v>Female</c:v>
                </c:pt>
                <c:pt idx="5">
                  <c:v>&lt; 20 years old</c:v>
                </c:pt>
                <c:pt idx="6">
                  <c:v>20 to 24 years old</c:v>
                </c:pt>
                <c:pt idx="7">
                  <c:v>25 to 49 years old</c:v>
                </c:pt>
                <c:pt idx="8">
                  <c:v>50+ years old</c:v>
                </c:pt>
                <c:pt idx="10">
                  <c:v>African American</c:v>
                </c:pt>
                <c:pt idx="11">
                  <c:v>Am Ind/Alaska Native</c:v>
                </c:pt>
                <c:pt idx="12">
                  <c:v>Asian</c:v>
                </c:pt>
                <c:pt idx="13">
                  <c:v>Filipino</c:v>
                </c:pt>
                <c:pt idx="14">
                  <c:v>Hispanic</c:v>
                </c:pt>
                <c:pt idx="15">
                  <c:v>Pacific Islander</c:v>
                </c:pt>
                <c:pt idx="16">
                  <c:v>White</c:v>
                </c:pt>
              </c:strCache>
            </c:strRef>
          </c:cat>
          <c:val>
            <c:numRef>
              <c:f>Graphs!$D$91:$T$91</c:f>
              <c:numCache>
                <c:formatCode>General</c:formatCode>
                <c:ptCount val="17"/>
                <c:pt idx="0" formatCode="0.0%">
                  <c:v>0.177</c:v>
                </c:pt>
                <c:pt idx="2" formatCode="0.0%">
                  <c:v>0.133</c:v>
                </c:pt>
                <c:pt idx="3" formatCode="0.0%">
                  <c:v>0.195</c:v>
                </c:pt>
                <c:pt idx="5" formatCode="0.0%">
                  <c:v>0.364</c:v>
                </c:pt>
                <c:pt idx="6" formatCode="0.0%">
                  <c:v>0.414</c:v>
                </c:pt>
                <c:pt idx="7" formatCode="0.0%">
                  <c:v>0.122</c:v>
                </c:pt>
                <c:pt idx="8" formatCode="0.0%">
                  <c:v>0.014</c:v>
                </c:pt>
                <c:pt idx="10" formatCode="0.0%">
                  <c:v>0.0</c:v>
                </c:pt>
                <c:pt idx="11" formatCode="0.0%">
                  <c:v>0.0</c:v>
                </c:pt>
                <c:pt idx="12" formatCode="0.0%">
                  <c:v>0.222</c:v>
                </c:pt>
                <c:pt idx="13" formatCode="0.0%">
                  <c:v>0.0</c:v>
                </c:pt>
                <c:pt idx="14" formatCode="0.0%">
                  <c:v>0.214</c:v>
                </c:pt>
                <c:pt idx="15" formatCode="0.0%">
                  <c:v>0.0</c:v>
                </c:pt>
                <c:pt idx="16" formatCode="0.0%">
                  <c:v>0.17</c:v>
                </c:pt>
              </c:numCache>
            </c:numRef>
          </c:val>
        </c:ser>
        <c:dLbls>
          <c:showLegendKey val="0"/>
          <c:showVal val="0"/>
          <c:showCatName val="0"/>
          <c:showSerName val="0"/>
          <c:showPercent val="0"/>
          <c:showBubbleSize val="0"/>
        </c:dLbls>
        <c:gapWidth val="25"/>
        <c:axId val="2096625048"/>
        <c:axId val="2096628312"/>
      </c:barChart>
      <c:catAx>
        <c:axId val="2096625048"/>
        <c:scaling>
          <c:orientation val="minMax"/>
        </c:scaling>
        <c:delete val="0"/>
        <c:axPos val="b"/>
        <c:majorTickMark val="out"/>
        <c:minorTickMark val="none"/>
        <c:tickLblPos val="nextTo"/>
        <c:spPr>
          <a:ln>
            <a:noFill/>
          </a:ln>
        </c:spPr>
        <c:txPr>
          <a:bodyPr rot="-5400000" vert="horz"/>
          <a:lstStyle/>
          <a:p>
            <a:pPr>
              <a:defRPr/>
            </a:pPr>
            <a:endParaRPr lang="en-US"/>
          </a:p>
        </c:txPr>
        <c:crossAx val="2096628312"/>
        <c:crosses val="autoZero"/>
        <c:auto val="1"/>
        <c:lblAlgn val="ctr"/>
        <c:lblOffset val="100"/>
        <c:noMultiLvlLbl val="0"/>
      </c:catAx>
      <c:valAx>
        <c:axId val="2096628312"/>
        <c:scaling>
          <c:orientation val="minMax"/>
          <c:max val="1.0"/>
        </c:scaling>
        <c:delete val="0"/>
        <c:axPos val="l"/>
        <c:majorGridlines/>
        <c:numFmt formatCode="0%" sourceLinked="0"/>
        <c:majorTickMark val="out"/>
        <c:minorTickMark val="none"/>
        <c:tickLblPos val="nextTo"/>
        <c:spPr>
          <a:ln>
            <a:noFill/>
          </a:ln>
        </c:spPr>
        <c:crossAx val="2096625048"/>
        <c:crosses val="autoZero"/>
        <c:crossBetween val="between"/>
        <c:majorUnit val="0.2"/>
      </c:valAx>
    </c:plotArea>
    <c:plotVisOnly val="1"/>
    <c:dispBlanksAs val="gap"/>
    <c:showDLblsOverMax val="0"/>
  </c:chart>
  <c:spPr>
    <a:ln>
      <a:noFill/>
    </a:ln>
  </c:spPr>
  <c:externalData r:id="rId2">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lineChart>
        <c:grouping val="standard"/>
        <c:varyColors val="0"/>
        <c:ser>
          <c:idx val="0"/>
          <c:order val="0"/>
          <c:tx>
            <c:strRef>
              <c:f>Graphs!$A$22</c:f>
              <c:strCache>
                <c:ptCount val="1"/>
                <c:pt idx="0">
                  <c:v>CTE</c:v>
                </c:pt>
              </c:strCache>
            </c:strRef>
          </c:tx>
          <c:marker>
            <c:symbol val="square"/>
            <c:size val="8"/>
          </c:marker>
          <c:dLbls>
            <c:txPr>
              <a:bodyPr/>
              <a:lstStyle/>
              <a:p>
                <a:pPr>
                  <a:defRPr>
                    <a:solidFill>
                      <a:schemeClr val="accent1">
                        <a:lumMod val="75000"/>
                      </a:schemeClr>
                    </a:solidFill>
                  </a:defRPr>
                </a:pPr>
                <a:endParaRPr lang="en-US"/>
              </a:p>
            </c:txPr>
            <c:dLblPos val="t"/>
            <c:showLegendKey val="0"/>
            <c:showVal val="1"/>
            <c:showCatName val="0"/>
            <c:showSerName val="0"/>
            <c:showPercent val="0"/>
            <c:showBubbleSize val="0"/>
            <c:showLeaderLines val="0"/>
          </c:dLbls>
          <c:cat>
            <c:strRef>
              <c:f>Graphs!$B$5:$F$5</c:f>
              <c:strCache>
                <c:ptCount val="5"/>
                <c:pt idx="0">
                  <c:v>2002-2003</c:v>
                </c:pt>
                <c:pt idx="1">
                  <c:v>2003-2004</c:v>
                </c:pt>
                <c:pt idx="2">
                  <c:v>2004-2005</c:v>
                </c:pt>
                <c:pt idx="3">
                  <c:v>2005-2006</c:v>
                </c:pt>
                <c:pt idx="4">
                  <c:v>2006-2007</c:v>
                </c:pt>
              </c:strCache>
            </c:strRef>
          </c:cat>
          <c:val>
            <c:numRef>
              <c:f>Graphs!$B$22:$F$22</c:f>
              <c:numCache>
                <c:formatCode>0.0%</c:formatCode>
                <c:ptCount val="5"/>
                <c:pt idx="0">
                  <c:v>0.594</c:v>
                </c:pt>
                <c:pt idx="1">
                  <c:v>0.585</c:v>
                </c:pt>
                <c:pt idx="2">
                  <c:v>0.571</c:v>
                </c:pt>
                <c:pt idx="3">
                  <c:v>0.623</c:v>
                </c:pt>
                <c:pt idx="4">
                  <c:v>0.602</c:v>
                </c:pt>
              </c:numCache>
            </c:numRef>
          </c:val>
          <c:smooth val="0"/>
        </c:ser>
        <c:dLbls>
          <c:showLegendKey val="0"/>
          <c:showVal val="0"/>
          <c:showCatName val="0"/>
          <c:showSerName val="0"/>
          <c:showPercent val="0"/>
          <c:showBubbleSize val="0"/>
        </c:dLbls>
        <c:marker val="1"/>
        <c:smooth val="0"/>
        <c:axId val="2092921400"/>
        <c:axId val="2092926824"/>
      </c:lineChart>
      <c:catAx>
        <c:axId val="2092921400"/>
        <c:scaling>
          <c:orientation val="minMax"/>
        </c:scaling>
        <c:delete val="0"/>
        <c:axPos val="b"/>
        <c:title>
          <c:tx>
            <c:rich>
              <a:bodyPr/>
              <a:lstStyle/>
              <a:p>
                <a:pPr>
                  <a:defRPr/>
                </a:pPr>
                <a:r>
                  <a:rPr lang="en-US"/>
                  <a:t>Cohort</a:t>
                </a:r>
              </a:p>
            </c:rich>
          </c:tx>
          <c:layout/>
          <c:overlay val="0"/>
        </c:title>
        <c:majorTickMark val="out"/>
        <c:minorTickMark val="none"/>
        <c:tickLblPos val="nextTo"/>
        <c:crossAx val="2092926824"/>
        <c:crosses val="autoZero"/>
        <c:auto val="1"/>
        <c:lblAlgn val="ctr"/>
        <c:lblOffset val="100"/>
        <c:noMultiLvlLbl val="0"/>
      </c:catAx>
      <c:valAx>
        <c:axId val="2092926824"/>
        <c:scaling>
          <c:orientation val="minMax"/>
          <c:max val="1.0"/>
          <c:min val="0.0"/>
        </c:scaling>
        <c:delete val="0"/>
        <c:axPos val="l"/>
        <c:majorGridlines/>
        <c:title>
          <c:tx>
            <c:rich>
              <a:bodyPr rot="-5400000" vert="horz"/>
              <a:lstStyle/>
              <a:p>
                <a:pPr>
                  <a:defRPr/>
                </a:pPr>
                <a:r>
                  <a:rPr lang="en-US"/>
                  <a:t>Rate</a:t>
                </a:r>
              </a:p>
            </c:rich>
          </c:tx>
          <c:layout/>
          <c:overlay val="0"/>
        </c:title>
        <c:numFmt formatCode="0%" sourceLinked="0"/>
        <c:majorTickMark val="out"/>
        <c:minorTickMark val="none"/>
        <c:tickLblPos val="nextTo"/>
        <c:crossAx val="2092921400"/>
        <c:crosses val="autoZero"/>
        <c:crossBetween val="between"/>
        <c:majorUnit val="0.1"/>
      </c:valAx>
      <c:spPr>
        <a:noFill/>
        <a:ln>
          <a:noFill/>
        </a:ln>
      </c:spPr>
    </c:plotArea>
    <c:legend>
      <c:legendPos val="b"/>
      <c:layout/>
      <c:overlay val="0"/>
      <c:txPr>
        <a:bodyPr/>
        <a:lstStyle/>
        <a:p>
          <a:pPr>
            <a:defRPr sz="1200"/>
          </a:pPr>
          <a:endParaRPr lang="en-US"/>
        </a:p>
      </c:txPr>
    </c:legend>
    <c:plotVisOnly val="1"/>
    <c:dispBlanksAs val="gap"/>
    <c:showDLblsOverMax val="0"/>
  </c:chart>
  <c:spPr>
    <a:ln>
      <a:noFill/>
    </a:ln>
  </c:sp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title>
      <c:tx>
        <c:rich>
          <a:bodyPr/>
          <a:lstStyle/>
          <a:p>
            <a:pPr>
              <a:defRPr sz="1400">
                <a:solidFill>
                  <a:srgbClr val="31489F"/>
                </a:solidFill>
              </a:defRPr>
            </a:pPr>
            <a:r>
              <a:rPr lang="en-US" sz="1400" dirty="0" smtClean="0">
                <a:solidFill>
                  <a:srgbClr val="31489F"/>
                </a:solidFill>
              </a:rPr>
              <a:t>CTE</a:t>
            </a:r>
            <a:endParaRPr lang="en-US" sz="1400" dirty="0">
              <a:solidFill>
                <a:srgbClr val="31489F"/>
              </a:solidFill>
            </a:endParaRPr>
          </a:p>
        </c:rich>
      </c:tx>
      <c:layout/>
      <c:overlay val="0"/>
    </c:title>
    <c:autoTitleDeleted val="0"/>
    <c:plotArea>
      <c:layout/>
      <c:barChart>
        <c:barDir val="col"/>
        <c:grouping val="clustered"/>
        <c:varyColors val="0"/>
        <c:ser>
          <c:idx val="0"/>
          <c:order val="0"/>
          <c:tx>
            <c:strRef>
              <c:f>Graphs!$A$93</c:f>
              <c:strCache>
                <c:ptCount val="1"/>
                <c:pt idx="0">
                  <c:v>CTE</c:v>
                </c:pt>
              </c:strCache>
            </c:strRef>
          </c:tx>
          <c:spPr>
            <a:solidFill>
              <a:srgbClr val="4E67C8"/>
            </a:solidFill>
            <a:ln w="15875" cap="flat" cmpd="sng" algn="ctr">
              <a:solidFill>
                <a:srgbClr val="4E67C8">
                  <a:shade val="50000"/>
                  <a:shade val="75000"/>
                  <a:satMod val="125000"/>
                  <a:lumMod val="75000"/>
                </a:srgbClr>
              </a:solidFill>
              <a:prstDash val="solid"/>
            </a:ln>
            <a:effectLst/>
          </c:spPr>
          <c:invertIfNegative val="0"/>
          <c:dPt>
            <c:idx val="8"/>
            <c:invertIfNegative val="0"/>
            <c:bubble3D val="0"/>
            <c:spPr>
              <a:solidFill>
                <a:srgbClr val="FF8021"/>
              </a:solidFill>
              <a:ln w="15875" cap="flat" cmpd="sng" algn="ctr">
                <a:solidFill>
                  <a:srgbClr val="FF8021">
                    <a:shade val="50000"/>
                    <a:shade val="75000"/>
                    <a:satMod val="125000"/>
                    <a:lumMod val="75000"/>
                  </a:srgbClr>
                </a:solidFill>
                <a:prstDash val="solid"/>
              </a:ln>
              <a:effectLst/>
            </c:spPr>
          </c:dPt>
          <c:dPt>
            <c:idx val="11"/>
            <c:invertIfNegative val="0"/>
            <c:bubble3D val="0"/>
            <c:spPr>
              <a:solidFill>
                <a:srgbClr val="FF8021"/>
              </a:solidFill>
              <a:ln w="15875" cap="flat" cmpd="sng" algn="ctr">
                <a:solidFill>
                  <a:srgbClr val="FF8021">
                    <a:shade val="50000"/>
                    <a:shade val="75000"/>
                    <a:satMod val="125000"/>
                    <a:lumMod val="75000"/>
                  </a:srgbClr>
                </a:solidFill>
                <a:prstDash val="solid"/>
              </a:ln>
              <a:effectLst/>
            </c:spPr>
          </c:dPt>
          <c:dLbls>
            <c:txPr>
              <a:bodyPr rot="-5400000" vert="horz"/>
              <a:lstStyle/>
              <a:p>
                <a:pPr>
                  <a:defRPr/>
                </a:pPr>
                <a:endParaRPr lang="en-US"/>
              </a:p>
            </c:txPr>
            <c:showLegendKey val="0"/>
            <c:showVal val="1"/>
            <c:showCatName val="0"/>
            <c:showSerName val="0"/>
            <c:showPercent val="0"/>
            <c:showBubbleSize val="0"/>
            <c:showLeaderLines val="0"/>
          </c:dLbls>
          <c:cat>
            <c:strRef>
              <c:f>Graphs!$D$76:$T$76</c:f>
              <c:strCache>
                <c:ptCount val="17"/>
                <c:pt idx="0">
                  <c:v>Cohort</c:v>
                </c:pt>
                <c:pt idx="2">
                  <c:v>Male</c:v>
                </c:pt>
                <c:pt idx="3">
                  <c:v>Female</c:v>
                </c:pt>
                <c:pt idx="5">
                  <c:v>&lt; 20 years old</c:v>
                </c:pt>
                <c:pt idx="6">
                  <c:v>20 to 24 years old</c:v>
                </c:pt>
                <c:pt idx="7">
                  <c:v>25 to 49 years old</c:v>
                </c:pt>
                <c:pt idx="8">
                  <c:v>50+ years old</c:v>
                </c:pt>
                <c:pt idx="10">
                  <c:v>African American</c:v>
                </c:pt>
                <c:pt idx="11">
                  <c:v>Am Ind/Alaska Native</c:v>
                </c:pt>
                <c:pt idx="12">
                  <c:v>Asian</c:v>
                </c:pt>
                <c:pt idx="13">
                  <c:v>Filipino</c:v>
                </c:pt>
                <c:pt idx="14">
                  <c:v>Hispanic</c:v>
                </c:pt>
                <c:pt idx="15">
                  <c:v>Pacific Islander</c:v>
                </c:pt>
                <c:pt idx="16">
                  <c:v>White</c:v>
                </c:pt>
              </c:strCache>
            </c:strRef>
          </c:cat>
          <c:val>
            <c:numRef>
              <c:f>Graphs!$D$93:$T$93</c:f>
              <c:numCache>
                <c:formatCode>General</c:formatCode>
                <c:ptCount val="17"/>
                <c:pt idx="0" formatCode="0.0%">
                  <c:v>0.602</c:v>
                </c:pt>
                <c:pt idx="2" formatCode="0.0%">
                  <c:v>0.562</c:v>
                </c:pt>
                <c:pt idx="3" formatCode="0.0%">
                  <c:v>0.64</c:v>
                </c:pt>
                <c:pt idx="5" formatCode="0.0%">
                  <c:v>0.713</c:v>
                </c:pt>
                <c:pt idx="6" formatCode="0.0%">
                  <c:v>0.63</c:v>
                </c:pt>
                <c:pt idx="7" formatCode="0.0%">
                  <c:v>0.519</c:v>
                </c:pt>
                <c:pt idx="8" formatCode="0.0%">
                  <c:v>0.365</c:v>
                </c:pt>
                <c:pt idx="10" formatCode="0.0%">
                  <c:v>0.535</c:v>
                </c:pt>
                <c:pt idx="11" formatCode="0.0%">
                  <c:v>0.5</c:v>
                </c:pt>
                <c:pt idx="12" formatCode="0.0%">
                  <c:v>0.656</c:v>
                </c:pt>
                <c:pt idx="13" formatCode="0.0%">
                  <c:v>0.711</c:v>
                </c:pt>
                <c:pt idx="14" formatCode="0.0%">
                  <c:v>0.51</c:v>
                </c:pt>
                <c:pt idx="15" formatCode="0.0%">
                  <c:v>0.857</c:v>
                </c:pt>
                <c:pt idx="16" formatCode="0.0%">
                  <c:v>0.633</c:v>
                </c:pt>
              </c:numCache>
            </c:numRef>
          </c:val>
        </c:ser>
        <c:dLbls>
          <c:showLegendKey val="0"/>
          <c:showVal val="0"/>
          <c:showCatName val="0"/>
          <c:showSerName val="0"/>
          <c:showPercent val="0"/>
          <c:showBubbleSize val="0"/>
        </c:dLbls>
        <c:gapWidth val="25"/>
        <c:axId val="2095442152"/>
        <c:axId val="2095673144"/>
      </c:barChart>
      <c:catAx>
        <c:axId val="2095442152"/>
        <c:scaling>
          <c:orientation val="minMax"/>
        </c:scaling>
        <c:delete val="0"/>
        <c:axPos val="b"/>
        <c:majorTickMark val="out"/>
        <c:minorTickMark val="none"/>
        <c:tickLblPos val="nextTo"/>
        <c:spPr>
          <a:ln>
            <a:noFill/>
          </a:ln>
        </c:spPr>
        <c:txPr>
          <a:bodyPr rot="-5400000" vert="horz"/>
          <a:lstStyle/>
          <a:p>
            <a:pPr>
              <a:defRPr/>
            </a:pPr>
            <a:endParaRPr lang="en-US"/>
          </a:p>
        </c:txPr>
        <c:crossAx val="2095673144"/>
        <c:crosses val="autoZero"/>
        <c:auto val="1"/>
        <c:lblAlgn val="ctr"/>
        <c:lblOffset val="100"/>
        <c:noMultiLvlLbl val="0"/>
      </c:catAx>
      <c:valAx>
        <c:axId val="2095673144"/>
        <c:scaling>
          <c:orientation val="minMax"/>
          <c:max val="1.0"/>
        </c:scaling>
        <c:delete val="0"/>
        <c:axPos val="l"/>
        <c:majorGridlines/>
        <c:numFmt formatCode="0%" sourceLinked="0"/>
        <c:majorTickMark val="out"/>
        <c:minorTickMark val="none"/>
        <c:tickLblPos val="nextTo"/>
        <c:spPr>
          <a:ln>
            <a:noFill/>
          </a:ln>
        </c:spPr>
        <c:crossAx val="2095442152"/>
        <c:crosses val="autoZero"/>
        <c:crossBetween val="between"/>
        <c:majorUnit val="0.2"/>
      </c:valAx>
    </c:plotArea>
    <c:plotVisOnly val="1"/>
    <c:dispBlanksAs val="gap"/>
    <c:showDLblsOverMax val="0"/>
  </c:chart>
  <c:spPr>
    <a:ln>
      <a:noFill/>
    </a:ln>
  </c:spPr>
  <c:externalData r:id="rId2">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title>
      <c:tx>
        <c:rich>
          <a:bodyPr/>
          <a:lstStyle/>
          <a:p>
            <a:pPr>
              <a:defRPr sz="1400">
                <a:solidFill>
                  <a:srgbClr val="31489F"/>
                </a:solidFill>
              </a:defRPr>
            </a:pPr>
            <a:r>
              <a:rPr lang="en-US" sz="1400" dirty="0" smtClean="0">
                <a:solidFill>
                  <a:srgbClr val="31489F"/>
                </a:solidFill>
              </a:rPr>
              <a:t>CDCP</a:t>
            </a:r>
            <a:endParaRPr lang="en-US" sz="1400" dirty="0">
              <a:solidFill>
                <a:srgbClr val="31489F"/>
              </a:solidFill>
            </a:endParaRPr>
          </a:p>
        </c:rich>
      </c:tx>
      <c:layout/>
      <c:overlay val="0"/>
    </c:title>
    <c:autoTitleDeleted val="0"/>
    <c:plotArea>
      <c:layout/>
      <c:barChart>
        <c:barDir val="col"/>
        <c:grouping val="clustered"/>
        <c:varyColors val="0"/>
        <c:ser>
          <c:idx val="0"/>
          <c:order val="0"/>
          <c:tx>
            <c:strRef>
              <c:f>Graphs!$A$95</c:f>
              <c:strCache>
                <c:ptCount val="1"/>
                <c:pt idx="0">
                  <c:v>CDCP</c:v>
                </c:pt>
              </c:strCache>
            </c:strRef>
          </c:tx>
          <c:spPr>
            <a:solidFill>
              <a:srgbClr val="4E67C8"/>
            </a:solidFill>
            <a:ln w="15875" cap="flat" cmpd="sng" algn="ctr">
              <a:solidFill>
                <a:srgbClr val="4E67C8">
                  <a:shade val="50000"/>
                  <a:shade val="75000"/>
                  <a:satMod val="125000"/>
                  <a:lumMod val="75000"/>
                </a:srgbClr>
              </a:solidFill>
              <a:prstDash val="solid"/>
            </a:ln>
            <a:effectLst/>
          </c:spPr>
          <c:invertIfNegative val="0"/>
          <c:dPt>
            <c:idx val="7"/>
            <c:invertIfNegative val="0"/>
            <c:bubble3D val="0"/>
            <c:spPr>
              <a:solidFill>
                <a:srgbClr val="FF8021"/>
              </a:solidFill>
              <a:ln w="15875" cap="flat" cmpd="sng" algn="ctr">
                <a:solidFill>
                  <a:srgbClr val="FF8021">
                    <a:shade val="50000"/>
                    <a:shade val="75000"/>
                    <a:satMod val="125000"/>
                    <a:lumMod val="75000"/>
                  </a:srgbClr>
                </a:solidFill>
                <a:prstDash val="solid"/>
              </a:ln>
              <a:effectLst/>
            </c:spPr>
          </c:dPt>
          <c:dPt>
            <c:idx val="8"/>
            <c:invertIfNegative val="0"/>
            <c:bubble3D val="0"/>
            <c:spPr>
              <a:solidFill>
                <a:srgbClr val="FF8021"/>
              </a:solidFill>
              <a:ln w="15875" cap="flat" cmpd="sng" algn="ctr">
                <a:solidFill>
                  <a:srgbClr val="FF8021">
                    <a:shade val="50000"/>
                    <a:shade val="75000"/>
                    <a:satMod val="125000"/>
                    <a:lumMod val="75000"/>
                  </a:srgbClr>
                </a:solidFill>
                <a:prstDash val="solid"/>
              </a:ln>
              <a:effectLst/>
            </c:spPr>
          </c:dPt>
          <c:dLbls>
            <c:txPr>
              <a:bodyPr rot="-5400000" vert="horz"/>
              <a:lstStyle/>
              <a:p>
                <a:pPr>
                  <a:defRPr/>
                </a:pPr>
                <a:endParaRPr lang="en-US"/>
              </a:p>
            </c:txPr>
            <c:showLegendKey val="0"/>
            <c:showVal val="1"/>
            <c:showCatName val="0"/>
            <c:showSerName val="0"/>
            <c:showPercent val="0"/>
            <c:showBubbleSize val="0"/>
            <c:showLeaderLines val="0"/>
          </c:dLbls>
          <c:cat>
            <c:strRef>
              <c:f>Graphs!$D$76:$T$76</c:f>
              <c:strCache>
                <c:ptCount val="17"/>
                <c:pt idx="0">
                  <c:v>Cohort</c:v>
                </c:pt>
                <c:pt idx="2">
                  <c:v>Male</c:v>
                </c:pt>
                <c:pt idx="3">
                  <c:v>Female</c:v>
                </c:pt>
                <c:pt idx="5">
                  <c:v>&lt; 20 years old</c:v>
                </c:pt>
                <c:pt idx="6">
                  <c:v>20 to 24 years old</c:v>
                </c:pt>
                <c:pt idx="7">
                  <c:v>25 to 49 years old</c:v>
                </c:pt>
                <c:pt idx="8">
                  <c:v>50+ years old</c:v>
                </c:pt>
                <c:pt idx="10">
                  <c:v>African American</c:v>
                </c:pt>
                <c:pt idx="11">
                  <c:v>Am Ind/Alaska Native</c:v>
                </c:pt>
                <c:pt idx="12">
                  <c:v>Asian</c:v>
                </c:pt>
                <c:pt idx="13">
                  <c:v>Filipino</c:v>
                </c:pt>
                <c:pt idx="14">
                  <c:v>Hispanic</c:v>
                </c:pt>
                <c:pt idx="15">
                  <c:v>Pacific Islander</c:v>
                </c:pt>
                <c:pt idx="16">
                  <c:v>White</c:v>
                </c:pt>
              </c:strCache>
            </c:strRef>
          </c:cat>
          <c:val>
            <c:numRef>
              <c:f>Graphs!$D$95:$T$95</c:f>
              <c:numCache>
                <c:formatCode>General</c:formatCode>
                <c:ptCount val="17"/>
                <c:pt idx="0" formatCode="0.0%">
                  <c:v>0.266</c:v>
                </c:pt>
                <c:pt idx="2" formatCode="0.0%">
                  <c:v>0.274</c:v>
                </c:pt>
                <c:pt idx="3" formatCode="0.0%">
                  <c:v>0.265</c:v>
                </c:pt>
                <c:pt idx="5" formatCode="0.0%">
                  <c:v>0.531</c:v>
                </c:pt>
                <c:pt idx="6" formatCode="0.0%">
                  <c:v>0.528</c:v>
                </c:pt>
                <c:pt idx="7" formatCode="0.0%">
                  <c:v>0.154</c:v>
                </c:pt>
                <c:pt idx="8" formatCode="0.0%">
                  <c:v>0.039</c:v>
                </c:pt>
                <c:pt idx="10" formatCode="0.0%">
                  <c:v>0.388</c:v>
                </c:pt>
                <c:pt idx="11" formatCode="0.0%">
                  <c:v>0.412</c:v>
                </c:pt>
                <c:pt idx="12" formatCode="0.0%">
                  <c:v>0.295</c:v>
                </c:pt>
                <c:pt idx="13" formatCode="0.0%">
                  <c:v>0.0</c:v>
                </c:pt>
                <c:pt idx="14" formatCode="0.0%">
                  <c:v>0.225</c:v>
                </c:pt>
                <c:pt idx="15" formatCode="0.0%">
                  <c:v>0.417</c:v>
                </c:pt>
                <c:pt idx="16" formatCode="0.0%">
                  <c:v>0.271</c:v>
                </c:pt>
              </c:numCache>
            </c:numRef>
          </c:val>
        </c:ser>
        <c:dLbls>
          <c:showLegendKey val="0"/>
          <c:showVal val="0"/>
          <c:showCatName val="0"/>
          <c:showSerName val="0"/>
          <c:showPercent val="0"/>
          <c:showBubbleSize val="0"/>
        </c:dLbls>
        <c:gapWidth val="25"/>
        <c:axId val="2097744728"/>
        <c:axId val="2097612888"/>
      </c:barChart>
      <c:catAx>
        <c:axId val="2097744728"/>
        <c:scaling>
          <c:orientation val="minMax"/>
        </c:scaling>
        <c:delete val="0"/>
        <c:axPos val="b"/>
        <c:majorTickMark val="out"/>
        <c:minorTickMark val="none"/>
        <c:tickLblPos val="nextTo"/>
        <c:spPr>
          <a:ln>
            <a:noFill/>
          </a:ln>
        </c:spPr>
        <c:txPr>
          <a:bodyPr rot="-5400000" vert="horz"/>
          <a:lstStyle/>
          <a:p>
            <a:pPr>
              <a:defRPr/>
            </a:pPr>
            <a:endParaRPr lang="en-US"/>
          </a:p>
        </c:txPr>
        <c:crossAx val="2097612888"/>
        <c:crosses val="autoZero"/>
        <c:auto val="1"/>
        <c:lblAlgn val="ctr"/>
        <c:lblOffset val="100"/>
        <c:noMultiLvlLbl val="0"/>
      </c:catAx>
      <c:valAx>
        <c:axId val="2097612888"/>
        <c:scaling>
          <c:orientation val="minMax"/>
          <c:max val="1.0"/>
        </c:scaling>
        <c:delete val="0"/>
        <c:axPos val="l"/>
        <c:majorGridlines/>
        <c:numFmt formatCode="0%" sourceLinked="0"/>
        <c:majorTickMark val="out"/>
        <c:minorTickMark val="none"/>
        <c:tickLblPos val="nextTo"/>
        <c:spPr>
          <a:ln>
            <a:noFill/>
          </a:ln>
        </c:spPr>
        <c:crossAx val="2097744728"/>
        <c:crosses val="autoZero"/>
        <c:crossBetween val="between"/>
        <c:majorUnit val="0.2"/>
      </c:valAx>
    </c:plotArea>
    <c:plotVisOnly val="1"/>
    <c:dispBlanksAs val="gap"/>
    <c:showDLblsOverMax val="0"/>
  </c:chart>
  <c:spPr>
    <a:ln>
      <a:noFill/>
    </a:ln>
  </c:sp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title>
      <c:tx>
        <c:rich>
          <a:bodyPr/>
          <a:lstStyle/>
          <a:p>
            <a:pPr>
              <a:defRPr sz="1400">
                <a:solidFill>
                  <a:srgbClr val="31489F"/>
                </a:solidFill>
              </a:defRPr>
            </a:pPr>
            <a:r>
              <a:rPr lang="en-US" sz="1400" dirty="0" smtClean="0">
                <a:solidFill>
                  <a:srgbClr val="31489F"/>
                </a:solidFill>
              </a:rPr>
              <a:t>Overall</a:t>
            </a:r>
            <a:endParaRPr lang="en-US" sz="1400" dirty="0">
              <a:solidFill>
                <a:srgbClr val="31489F"/>
              </a:solidFill>
            </a:endParaRPr>
          </a:p>
        </c:rich>
      </c:tx>
      <c:layout/>
      <c:overlay val="0"/>
    </c:title>
    <c:autoTitleDeleted val="0"/>
    <c:plotArea>
      <c:layout/>
      <c:barChart>
        <c:barDir val="col"/>
        <c:grouping val="clustered"/>
        <c:varyColors val="0"/>
        <c:ser>
          <c:idx val="0"/>
          <c:order val="0"/>
          <c:tx>
            <c:strRef>
              <c:f>Graphs!$A$85</c:f>
              <c:strCache>
                <c:ptCount val="1"/>
                <c:pt idx="0">
                  <c:v>Persistence Overall</c:v>
                </c:pt>
              </c:strCache>
            </c:strRef>
          </c:tx>
          <c:spPr>
            <a:solidFill>
              <a:schemeClr val="accent1"/>
            </a:solidFill>
            <a:ln w="15875" cap="flat" cmpd="sng" algn="ctr">
              <a:solidFill>
                <a:schemeClr val="accent1">
                  <a:shade val="50000"/>
                  <a:shade val="75000"/>
                  <a:satMod val="125000"/>
                  <a:lumMod val="75000"/>
                </a:schemeClr>
              </a:solidFill>
              <a:prstDash val="solid"/>
            </a:ln>
            <a:effectLst/>
          </c:spPr>
          <c:invertIfNegative val="0"/>
          <c:dPt>
            <c:idx val="11"/>
            <c:invertIfNegative val="0"/>
            <c:bubble3D val="0"/>
            <c:spPr>
              <a:solidFill>
                <a:srgbClr val="FF8021"/>
              </a:solidFill>
              <a:ln w="15875" cap="flat" cmpd="sng" algn="ctr">
                <a:solidFill>
                  <a:srgbClr val="FF8021">
                    <a:shade val="50000"/>
                    <a:shade val="75000"/>
                    <a:satMod val="125000"/>
                    <a:lumMod val="75000"/>
                  </a:srgbClr>
                </a:solidFill>
                <a:prstDash val="solid"/>
              </a:ln>
              <a:effectLst/>
            </c:spPr>
          </c:dPt>
          <c:dLbls>
            <c:txPr>
              <a:bodyPr rot="-5400000" vert="horz"/>
              <a:lstStyle/>
              <a:p>
                <a:pPr>
                  <a:defRPr/>
                </a:pPr>
                <a:endParaRPr lang="en-US"/>
              </a:p>
            </c:txPr>
            <c:showLegendKey val="0"/>
            <c:showVal val="1"/>
            <c:showCatName val="0"/>
            <c:showSerName val="0"/>
            <c:showPercent val="0"/>
            <c:showBubbleSize val="0"/>
            <c:showLeaderLines val="0"/>
          </c:dLbls>
          <c:cat>
            <c:strRef>
              <c:f>Graphs!$D$76:$T$76</c:f>
              <c:strCache>
                <c:ptCount val="17"/>
                <c:pt idx="0">
                  <c:v>Cohort</c:v>
                </c:pt>
                <c:pt idx="2">
                  <c:v>Male</c:v>
                </c:pt>
                <c:pt idx="3">
                  <c:v>Female</c:v>
                </c:pt>
                <c:pt idx="5">
                  <c:v>&lt; 20 years old</c:v>
                </c:pt>
                <c:pt idx="6">
                  <c:v>20 to 24 years old</c:v>
                </c:pt>
                <c:pt idx="7">
                  <c:v>25 to 49 years old</c:v>
                </c:pt>
                <c:pt idx="8">
                  <c:v>50+ years old</c:v>
                </c:pt>
                <c:pt idx="10">
                  <c:v>African American</c:v>
                </c:pt>
                <c:pt idx="11">
                  <c:v>Am Ind/Alaska Native</c:v>
                </c:pt>
                <c:pt idx="12">
                  <c:v>Asian</c:v>
                </c:pt>
                <c:pt idx="13">
                  <c:v>Filipino</c:v>
                </c:pt>
                <c:pt idx="14">
                  <c:v>Hispanic</c:v>
                </c:pt>
                <c:pt idx="15">
                  <c:v>Pacific Islander</c:v>
                </c:pt>
                <c:pt idx="16">
                  <c:v>White</c:v>
                </c:pt>
              </c:strCache>
            </c:strRef>
          </c:cat>
          <c:val>
            <c:numRef>
              <c:f>Graphs!$D$85:$T$85</c:f>
              <c:numCache>
                <c:formatCode>General</c:formatCode>
                <c:ptCount val="17"/>
                <c:pt idx="0" formatCode="0.0%">
                  <c:v>0.73</c:v>
                </c:pt>
                <c:pt idx="2" formatCode="0.0%">
                  <c:v>0.688</c:v>
                </c:pt>
                <c:pt idx="3" formatCode="0.0%">
                  <c:v>0.761</c:v>
                </c:pt>
                <c:pt idx="5" formatCode="0.0%">
                  <c:v>0.711</c:v>
                </c:pt>
                <c:pt idx="6" formatCode="0.0%">
                  <c:v>0.748</c:v>
                </c:pt>
                <c:pt idx="7" formatCode="0.0%">
                  <c:v>0.844</c:v>
                </c:pt>
                <c:pt idx="8" formatCode="0.0%">
                  <c:v>0.762</c:v>
                </c:pt>
                <c:pt idx="10" formatCode="0.0%">
                  <c:v>0.678</c:v>
                </c:pt>
                <c:pt idx="11" formatCode="0.0%">
                  <c:v>0.583</c:v>
                </c:pt>
                <c:pt idx="12" formatCode="0.0%">
                  <c:v>0.651</c:v>
                </c:pt>
                <c:pt idx="13" formatCode="0.0%">
                  <c:v>0.727</c:v>
                </c:pt>
                <c:pt idx="14" formatCode="0.0%">
                  <c:v>0.675</c:v>
                </c:pt>
                <c:pt idx="15" formatCode="0.0%">
                  <c:v>0.667</c:v>
                </c:pt>
                <c:pt idx="16" formatCode="0.0%">
                  <c:v>0.77</c:v>
                </c:pt>
              </c:numCache>
            </c:numRef>
          </c:val>
        </c:ser>
        <c:dLbls>
          <c:showLegendKey val="0"/>
          <c:showVal val="0"/>
          <c:showCatName val="0"/>
          <c:showSerName val="0"/>
          <c:showPercent val="0"/>
          <c:showBubbleSize val="0"/>
        </c:dLbls>
        <c:gapWidth val="25"/>
        <c:axId val="2090598040"/>
        <c:axId val="2040532632"/>
      </c:barChart>
      <c:catAx>
        <c:axId val="2090598040"/>
        <c:scaling>
          <c:orientation val="minMax"/>
        </c:scaling>
        <c:delete val="0"/>
        <c:axPos val="b"/>
        <c:majorTickMark val="out"/>
        <c:minorTickMark val="none"/>
        <c:tickLblPos val="nextTo"/>
        <c:spPr>
          <a:ln>
            <a:noFill/>
          </a:ln>
        </c:spPr>
        <c:txPr>
          <a:bodyPr rot="-5400000" vert="horz"/>
          <a:lstStyle/>
          <a:p>
            <a:pPr>
              <a:defRPr/>
            </a:pPr>
            <a:endParaRPr lang="en-US"/>
          </a:p>
        </c:txPr>
        <c:crossAx val="2040532632"/>
        <c:crosses val="autoZero"/>
        <c:auto val="1"/>
        <c:lblAlgn val="ctr"/>
        <c:lblOffset val="100"/>
        <c:noMultiLvlLbl val="0"/>
      </c:catAx>
      <c:valAx>
        <c:axId val="2040532632"/>
        <c:scaling>
          <c:orientation val="minMax"/>
          <c:max val="1.0"/>
        </c:scaling>
        <c:delete val="0"/>
        <c:axPos val="l"/>
        <c:majorGridlines/>
        <c:numFmt formatCode="0%" sourceLinked="0"/>
        <c:majorTickMark val="out"/>
        <c:minorTickMark val="none"/>
        <c:tickLblPos val="nextTo"/>
        <c:spPr>
          <a:ln>
            <a:noFill/>
          </a:ln>
        </c:spPr>
        <c:crossAx val="2090598040"/>
        <c:crosses val="autoZero"/>
        <c:crossBetween val="between"/>
        <c:majorUnit val="0.2"/>
      </c:valAx>
    </c:plotArea>
    <c:plotVisOnly val="1"/>
    <c:dispBlanksAs val="gap"/>
    <c:showDLblsOverMax val="0"/>
  </c:chart>
  <c:spPr>
    <a:ln>
      <a:noFill/>
    </a:ln>
  </c:sp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title>
      <c:tx>
        <c:rich>
          <a:bodyPr/>
          <a:lstStyle/>
          <a:p>
            <a:pPr>
              <a:defRPr sz="1400">
                <a:solidFill>
                  <a:srgbClr val="31489F"/>
                </a:solidFill>
              </a:defRPr>
            </a:pPr>
            <a:r>
              <a:rPr lang="en-US" sz="1400" dirty="0" smtClean="0">
                <a:solidFill>
                  <a:srgbClr val="31489F"/>
                </a:solidFill>
              </a:rPr>
              <a:t>Prepared Students</a:t>
            </a:r>
            <a:endParaRPr lang="en-US" sz="1400" dirty="0">
              <a:solidFill>
                <a:srgbClr val="31489F"/>
              </a:solidFill>
            </a:endParaRPr>
          </a:p>
        </c:rich>
      </c:tx>
      <c:layout/>
      <c:overlay val="0"/>
    </c:title>
    <c:autoTitleDeleted val="0"/>
    <c:plotArea>
      <c:layout/>
      <c:barChart>
        <c:barDir val="col"/>
        <c:grouping val="clustered"/>
        <c:varyColors val="0"/>
        <c:ser>
          <c:idx val="0"/>
          <c:order val="0"/>
          <c:tx>
            <c:strRef>
              <c:f>Graphs!$A$86</c:f>
              <c:strCache>
                <c:ptCount val="1"/>
                <c:pt idx="0">
                  <c:v>Persistence Prepared</c:v>
                </c:pt>
              </c:strCache>
            </c:strRef>
          </c:tx>
          <c:spPr>
            <a:solidFill>
              <a:srgbClr val="4E67C8"/>
            </a:solidFill>
            <a:ln w="15875" cap="flat" cmpd="sng" algn="ctr">
              <a:solidFill>
                <a:srgbClr val="4E67C8">
                  <a:shade val="50000"/>
                  <a:shade val="75000"/>
                  <a:satMod val="125000"/>
                  <a:lumMod val="75000"/>
                </a:srgbClr>
              </a:solidFill>
              <a:prstDash val="solid"/>
            </a:ln>
            <a:effectLst/>
          </c:spPr>
          <c:invertIfNegative val="0"/>
          <c:dPt>
            <c:idx val="8"/>
            <c:invertIfNegative val="0"/>
            <c:bubble3D val="0"/>
            <c:spPr>
              <a:solidFill>
                <a:srgbClr val="FF8021"/>
              </a:solidFill>
              <a:ln w="15875" cap="flat" cmpd="sng" algn="ctr">
                <a:solidFill>
                  <a:srgbClr val="FF8021">
                    <a:shade val="50000"/>
                    <a:shade val="75000"/>
                    <a:satMod val="125000"/>
                    <a:lumMod val="75000"/>
                  </a:srgbClr>
                </a:solidFill>
                <a:prstDash val="solid"/>
              </a:ln>
              <a:effectLst/>
            </c:spPr>
          </c:dPt>
          <c:dPt>
            <c:idx val="10"/>
            <c:invertIfNegative val="0"/>
            <c:bubble3D val="0"/>
            <c:spPr>
              <a:solidFill>
                <a:srgbClr val="FF8021"/>
              </a:solidFill>
              <a:ln w="15875" cap="flat" cmpd="sng" algn="ctr">
                <a:solidFill>
                  <a:srgbClr val="FF8021">
                    <a:shade val="50000"/>
                    <a:shade val="75000"/>
                    <a:satMod val="125000"/>
                    <a:lumMod val="75000"/>
                  </a:srgbClr>
                </a:solidFill>
                <a:prstDash val="solid"/>
              </a:ln>
              <a:effectLst/>
            </c:spPr>
          </c:dPt>
          <c:dPt>
            <c:idx val="11"/>
            <c:invertIfNegative val="0"/>
            <c:bubble3D val="0"/>
            <c:spPr>
              <a:solidFill>
                <a:srgbClr val="FF8021"/>
              </a:solidFill>
              <a:ln w="15875" cap="flat" cmpd="sng" algn="ctr">
                <a:solidFill>
                  <a:srgbClr val="FF8021">
                    <a:shade val="50000"/>
                    <a:shade val="75000"/>
                    <a:satMod val="125000"/>
                    <a:lumMod val="75000"/>
                  </a:srgbClr>
                </a:solidFill>
                <a:prstDash val="solid"/>
              </a:ln>
              <a:effectLst/>
            </c:spPr>
          </c:dPt>
          <c:dLbls>
            <c:txPr>
              <a:bodyPr rot="-5400000" vert="horz"/>
              <a:lstStyle/>
              <a:p>
                <a:pPr>
                  <a:defRPr/>
                </a:pPr>
                <a:endParaRPr lang="en-US"/>
              </a:p>
            </c:txPr>
            <c:showLegendKey val="0"/>
            <c:showVal val="1"/>
            <c:showCatName val="0"/>
            <c:showSerName val="0"/>
            <c:showPercent val="0"/>
            <c:showBubbleSize val="0"/>
            <c:showLeaderLines val="0"/>
          </c:dLbls>
          <c:cat>
            <c:strRef>
              <c:f>Graphs!$D$76:$T$76</c:f>
              <c:strCache>
                <c:ptCount val="17"/>
                <c:pt idx="0">
                  <c:v>Cohort</c:v>
                </c:pt>
                <c:pt idx="2">
                  <c:v>Male</c:v>
                </c:pt>
                <c:pt idx="3">
                  <c:v>Female</c:v>
                </c:pt>
                <c:pt idx="5">
                  <c:v>&lt; 20 years old</c:v>
                </c:pt>
                <c:pt idx="6">
                  <c:v>20 to 24 years old</c:v>
                </c:pt>
                <c:pt idx="7">
                  <c:v>25 to 49 years old</c:v>
                </c:pt>
                <c:pt idx="8">
                  <c:v>50+ years old</c:v>
                </c:pt>
                <c:pt idx="10">
                  <c:v>African American</c:v>
                </c:pt>
                <c:pt idx="11">
                  <c:v>Am Ind/Alaska Native</c:v>
                </c:pt>
                <c:pt idx="12">
                  <c:v>Asian</c:v>
                </c:pt>
                <c:pt idx="13">
                  <c:v>Filipino</c:v>
                </c:pt>
                <c:pt idx="14">
                  <c:v>Hispanic</c:v>
                </c:pt>
                <c:pt idx="15">
                  <c:v>Pacific Islander</c:v>
                </c:pt>
                <c:pt idx="16">
                  <c:v>White</c:v>
                </c:pt>
              </c:strCache>
            </c:strRef>
          </c:cat>
          <c:val>
            <c:numRef>
              <c:f>Graphs!$D$86:$T$86</c:f>
              <c:numCache>
                <c:formatCode>General</c:formatCode>
                <c:ptCount val="17"/>
                <c:pt idx="0" formatCode="0.0%">
                  <c:v>0.707</c:v>
                </c:pt>
                <c:pt idx="2" formatCode="0.0%">
                  <c:v>0.65</c:v>
                </c:pt>
                <c:pt idx="3" formatCode="0.0%">
                  <c:v>0.749</c:v>
                </c:pt>
                <c:pt idx="5" formatCode="0.0%">
                  <c:v>0.686</c:v>
                </c:pt>
                <c:pt idx="6" formatCode="0.0%">
                  <c:v>0.824</c:v>
                </c:pt>
                <c:pt idx="7" formatCode="0.0%">
                  <c:v>0.824</c:v>
                </c:pt>
                <c:pt idx="8" formatCode="0.0%">
                  <c:v>0.5</c:v>
                </c:pt>
                <c:pt idx="10" formatCode="0.0%">
                  <c:v>0.571</c:v>
                </c:pt>
                <c:pt idx="11" formatCode="0.0%">
                  <c:v>0.333</c:v>
                </c:pt>
                <c:pt idx="12" formatCode="0.0%">
                  <c:v>0.626</c:v>
                </c:pt>
                <c:pt idx="13" formatCode="0.0%">
                  <c:v>0.66</c:v>
                </c:pt>
                <c:pt idx="14" formatCode="0.0%">
                  <c:v>0.68</c:v>
                </c:pt>
                <c:pt idx="15" formatCode="0.0%">
                  <c:v>0.857</c:v>
                </c:pt>
                <c:pt idx="16" formatCode="0.0%">
                  <c:v>0.743</c:v>
                </c:pt>
              </c:numCache>
            </c:numRef>
          </c:val>
        </c:ser>
        <c:dLbls>
          <c:showLegendKey val="0"/>
          <c:showVal val="0"/>
          <c:showCatName val="0"/>
          <c:showSerName val="0"/>
          <c:showPercent val="0"/>
          <c:showBubbleSize val="0"/>
        </c:dLbls>
        <c:gapWidth val="25"/>
        <c:axId val="2091201736"/>
        <c:axId val="2091198440"/>
      </c:barChart>
      <c:catAx>
        <c:axId val="2091201736"/>
        <c:scaling>
          <c:orientation val="minMax"/>
        </c:scaling>
        <c:delete val="0"/>
        <c:axPos val="b"/>
        <c:majorTickMark val="out"/>
        <c:minorTickMark val="none"/>
        <c:tickLblPos val="nextTo"/>
        <c:spPr>
          <a:ln>
            <a:noFill/>
          </a:ln>
        </c:spPr>
        <c:txPr>
          <a:bodyPr rot="-5400000" vert="horz"/>
          <a:lstStyle/>
          <a:p>
            <a:pPr>
              <a:defRPr/>
            </a:pPr>
            <a:endParaRPr lang="en-US"/>
          </a:p>
        </c:txPr>
        <c:crossAx val="2091198440"/>
        <c:crosses val="autoZero"/>
        <c:auto val="1"/>
        <c:lblAlgn val="ctr"/>
        <c:lblOffset val="100"/>
        <c:noMultiLvlLbl val="0"/>
      </c:catAx>
      <c:valAx>
        <c:axId val="2091198440"/>
        <c:scaling>
          <c:orientation val="minMax"/>
          <c:max val="1.0"/>
        </c:scaling>
        <c:delete val="0"/>
        <c:axPos val="l"/>
        <c:majorGridlines/>
        <c:numFmt formatCode="0%" sourceLinked="0"/>
        <c:majorTickMark val="out"/>
        <c:minorTickMark val="none"/>
        <c:tickLblPos val="nextTo"/>
        <c:spPr>
          <a:ln>
            <a:noFill/>
          </a:ln>
        </c:spPr>
        <c:crossAx val="2091201736"/>
        <c:crosses val="autoZero"/>
        <c:crossBetween val="between"/>
        <c:majorUnit val="0.2"/>
      </c:valAx>
    </c:plotArea>
    <c:plotVisOnly val="1"/>
    <c:dispBlanksAs val="gap"/>
    <c:showDLblsOverMax val="0"/>
  </c:chart>
  <c:spPr>
    <a:ln>
      <a:noFill/>
    </a:ln>
  </c:sp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title>
      <c:tx>
        <c:rich>
          <a:bodyPr/>
          <a:lstStyle/>
          <a:p>
            <a:pPr>
              <a:defRPr sz="1400">
                <a:solidFill>
                  <a:srgbClr val="31489F"/>
                </a:solidFill>
              </a:defRPr>
            </a:pPr>
            <a:r>
              <a:rPr lang="en-US" sz="1400" dirty="0" smtClean="0">
                <a:solidFill>
                  <a:srgbClr val="31489F"/>
                </a:solidFill>
              </a:rPr>
              <a:t>Unprepared Students</a:t>
            </a:r>
            <a:endParaRPr lang="en-US" sz="1400" dirty="0">
              <a:solidFill>
                <a:srgbClr val="31489F"/>
              </a:solidFill>
            </a:endParaRPr>
          </a:p>
        </c:rich>
      </c:tx>
      <c:layout/>
      <c:overlay val="0"/>
    </c:title>
    <c:autoTitleDeleted val="0"/>
    <c:plotArea>
      <c:layout/>
      <c:barChart>
        <c:barDir val="col"/>
        <c:grouping val="clustered"/>
        <c:varyColors val="0"/>
        <c:ser>
          <c:idx val="0"/>
          <c:order val="0"/>
          <c:tx>
            <c:strRef>
              <c:f>Graphs!$A$87</c:f>
              <c:strCache>
                <c:ptCount val="1"/>
                <c:pt idx="0">
                  <c:v>Persistence Unprepared</c:v>
                </c:pt>
              </c:strCache>
            </c:strRef>
          </c:tx>
          <c:spPr>
            <a:solidFill>
              <a:srgbClr val="4E67C8"/>
            </a:solidFill>
            <a:ln w="15875" cap="flat" cmpd="sng" algn="ctr">
              <a:solidFill>
                <a:srgbClr val="4E67C8">
                  <a:shade val="50000"/>
                  <a:shade val="75000"/>
                  <a:satMod val="125000"/>
                  <a:lumMod val="75000"/>
                </a:srgbClr>
              </a:solidFill>
              <a:prstDash val="solid"/>
            </a:ln>
            <a:effectLst/>
          </c:spPr>
          <c:invertIfNegative val="0"/>
          <c:dPt>
            <c:idx val="15"/>
            <c:invertIfNegative val="0"/>
            <c:bubble3D val="0"/>
            <c:spPr>
              <a:solidFill>
                <a:srgbClr val="FF8021"/>
              </a:solidFill>
              <a:ln w="15875" cap="flat" cmpd="sng" algn="ctr">
                <a:solidFill>
                  <a:srgbClr val="FF8021">
                    <a:shade val="50000"/>
                    <a:shade val="75000"/>
                    <a:satMod val="125000"/>
                    <a:lumMod val="75000"/>
                  </a:srgbClr>
                </a:solidFill>
                <a:prstDash val="solid"/>
              </a:ln>
              <a:effectLst/>
            </c:spPr>
          </c:dPt>
          <c:dLbls>
            <c:txPr>
              <a:bodyPr rot="-5400000" vert="horz"/>
              <a:lstStyle/>
              <a:p>
                <a:pPr>
                  <a:defRPr/>
                </a:pPr>
                <a:endParaRPr lang="en-US"/>
              </a:p>
            </c:txPr>
            <c:showLegendKey val="0"/>
            <c:showVal val="1"/>
            <c:showCatName val="0"/>
            <c:showSerName val="0"/>
            <c:showPercent val="0"/>
            <c:showBubbleSize val="0"/>
            <c:showLeaderLines val="0"/>
          </c:dLbls>
          <c:cat>
            <c:strRef>
              <c:f>Graphs!$D$76:$T$76</c:f>
              <c:strCache>
                <c:ptCount val="17"/>
                <c:pt idx="0">
                  <c:v>Cohort</c:v>
                </c:pt>
                <c:pt idx="2">
                  <c:v>Male</c:v>
                </c:pt>
                <c:pt idx="3">
                  <c:v>Female</c:v>
                </c:pt>
                <c:pt idx="5">
                  <c:v>&lt; 20 years old</c:v>
                </c:pt>
                <c:pt idx="6">
                  <c:v>20 to 24 years old</c:v>
                </c:pt>
                <c:pt idx="7">
                  <c:v>25 to 49 years old</c:v>
                </c:pt>
                <c:pt idx="8">
                  <c:v>50+ years old</c:v>
                </c:pt>
                <c:pt idx="10">
                  <c:v>African American</c:v>
                </c:pt>
                <c:pt idx="11">
                  <c:v>Am Ind/Alaska Native</c:v>
                </c:pt>
                <c:pt idx="12">
                  <c:v>Asian</c:v>
                </c:pt>
                <c:pt idx="13">
                  <c:v>Filipino</c:v>
                </c:pt>
                <c:pt idx="14">
                  <c:v>Hispanic</c:v>
                </c:pt>
                <c:pt idx="15">
                  <c:v>Pacific Islander</c:v>
                </c:pt>
                <c:pt idx="16">
                  <c:v>White</c:v>
                </c:pt>
              </c:strCache>
            </c:strRef>
          </c:cat>
          <c:val>
            <c:numRef>
              <c:f>Graphs!$D$87:$T$87</c:f>
              <c:numCache>
                <c:formatCode>General</c:formatCode>
                <c:ptCount val="17"/>
                <c:pt idx="0" formatCode="0.0%">
                  <c:v>0.747</c:v>
                </c:pt>
                <c:pt idx="2" formatCode="0.0%">
                  <c:v>0.716</c:v>
                </c:pt>
                <c:pt idx="3" formatCode="0.0%">
                  <c:v>0.77</c:v>
                </c:pt>
                <c:pt idx="5" formatCode="0.0%">
                  <c:v>0.732</c:v>
                </c:pt>
                <c:pt idx="6" formatCode="0.0%">
                  <c:v>0.699</c:v>
                </c:pt>
                <c:pt idx="7" formatCode="0.0%">
                  <c:v>0.852</c:v>
                </c:pt>
                <c:pt idx="8" formatCode="0.0%">
                  <c:v>0.867</c:v>
                </c:pt>
                <c:pt idx="10" formatCode="0.0%">
                  <c:v>0.711</c:v>
                </c:pt>
                <c:pt idx="11" formatCode="0.0%">
                  <c:v>0.667</c:v>
                </c:pt>
                <c:pt idx="12" formatCode="0.0%">
                  <c:v>0.703</c:v>
                </c:pt>
                <c:pt idx="13" formatCode="0.0%">
                  <c:v>0.788</c:v>
                </c:pt>
                <c:pt idx="14" formatCode="0.0%">
                  <c:v>0.673</c:v>
                </c:pt>
                <c:pt idx="15" formatCode="0.0%">
                  <c:v>0.4</c:v>
                </c:pt>
                <c:pt idx="16" formatCode="0.0%">
                  <c:v>0.795</c:v>
                </c:pt>
              </c:numCache>
            </c:numRef>
          </c:val>
        </c:ser>
        <c:dLbls>
          <c:showLegendKey val="0"/>
          <c:showVal val="0"/>
          <c:showCatName val="0"/>
          <c:showSerName val="0"/>
          <c:showPercent val="0"/>
          <c:showBubbleSize val="0"/>
        </c:dLbls>
        <c:gapWidth val="25"/>
        <c:axId val="2090716216"/>
        <c:axId val="2090719496"/>
      </c:barChart>
      <c:catAx>
        <c:axId val="2090716216"/>
        <c:scaling>
          <c:orientation val="minMax"/>
        </c:scaling>
        <c:delete val="0"/>
        <c:axPos val="b"/>
        <c:majorTickMark val="out"/>
        <c:minorTickMark val="none"/>
        <c:tickLblPos val="nextTo"/>
        <c:spPr>
          <a:ln>
            <a:noFill/>
          </a:ln>
        </c:spPr>
        <c:txPr>
          <a:bodyPr rot="-5400000" vert="horz"/>
          <a:lstStyle/>
          <a:p>
            <a:pPr>
              <a:defRPr/>
            </a:pPr>
            <a:endParaRPr lang="en-US"/>
          </a:p>
        </c:txPr>
        <c:crossAx val="2090719496"/>
        <c:crosses val="autoZero"/>
        <c:auto val="1"/>
        <c:lblAlgn val="ctr"/>
        <c:lblOffset val="100"/>
        <c:noMultiLvlLbl val="0"/>
      </c:catAx>
      <c:valAx>
        <c:axId val="2090719496"/>
        <c:scaling>
          <c:orientation val="minMax"/>
          <c:max val="1.0"/>
        </c:scaling>
        <c:delete val="0"/>
        <c:axPos val="l"/>
        <c:majorGridlines/>
        <c:numFmt formatCode="0%" sourceLinked="0"/>
        <c:majorTickMark val="out"/>
        <c:minorTickMark val="none"/>
        <c:tickLblPos val="nextTo"/>
        <c:spPr>
          <a:ln>
            <a:noFill/>
          </a:ln>
        </c:spPr>
        <c:crossAx val="2090716216"/>
        <c:crosses val="autoZero"/>
        <c:crossBetween val="between"/>
        <c:majorUnit val="0.2"/>
      </c:valAx>
    </c:plotArea>
    <c:plotVisOnly val="1"/>
    <c:dispBlanksAs val="gap"/>
    <c:showDLblsOverMax val="0"/>
  </c:chart>
  <c:spPr>
    <a:ln>
      <a:noFill/>
    </a:ln>
  </c:sp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lineChart>
        <c:grouping val="standard"/>
        <c:varyColors val="0"/>
        <c:ser>
          <c:idx val="0"/>
          <c:order val="0"/>
          <c:tx>
            <c:strRef>
              <c:f>Graphs!$A$10</c:f>
              <c:strCache>
                <c:ptCount val="1"/>
                <c:pt idx="0">
                  <c:v>30 Units Overall</c:v>
                </c:pt>
              </c:strCache>
            </c:strRef>
          </c:tx>
          <c:marker>
            <c:symbol val="square"/>
            <c:size val="8"/>
          </c:marker>
          <c:dLbls>
            <c:showLegendKey val="0"/>
            <c:showVal val="1"/>
            <c:showCatName val="0"/>
            <c:showSerName val="0"/>
            <c:showPercent val="0"/>
            <c:showBubbleSize val="0"/>
            <c:showLeaderLines val="0"/>
          </c:dLbls>
          <c:cat>
            <c:strRef>
              <c:f>Graphs!$B$5:$F$5</c:f>
              <c:strCache>
                <c:ptCount val="5"/>
                <c:pt idx="0">
                  <c:v>2002-2003</c:v>
                </c:pt>
                <c:pt idx="1">
                  <c:v>2003-2004</c:v>
                </c:pt>
                <c:pt idx="2">
                  <c:v>2004-2005</c:v>
                </c:pt>
                <c:pt idx="3">
                  <c:v>2005-2006</c:v>
                </c:pt>
                <c:pt idx="4">
                  <c:v>2006-2007</c:v>
                </c:pt>
              </c:strCache>
            </c:strRef>
          </c:cat>
          <c:val>
            <c:numRef>
              <c:f>Graphs!$B$10:$F$10</c:f>
              <c:numCache>
                <c:formatCode>0.0%</c:formatCode>
                <c:ptCount val="5"/>
                <c:pt idx="0">
                  <c:v>0.721</c:v>
                </c:pt>
                <c:pt idx="1">
                  <c:v>0.756</c:v>
                </c:pt>
                <c:pt idx="2">
                  <c:v>0.735</c:v>
                </c:pt>
                <c:pt idx="3">
                  <c:v>0.746</c:v>
                </c:pt>
                <c:pt idx="4">
                  <c:v>0.746</c:v>
                </c:pt>
              </c:numCache>
            </c:numRef>
          </c:val>
          <c:smooth val="0"/>
        </c:ser>
        <c:ser>
          <c:idx val="1"/>
          <c:order val="1"/>
          <c:tx>
            <c:strRef>
              <c:f>Graphs!$A$11</c:f>
              <c:strCache>
                <c:ptCount val="1"/>
                <c:pt idx="0">
                  <c:v>30 Units Prepared</c:v>
                </c:pt>
              </c:strCache>
            </c:strRef>
          </c:tx>
          <c:spPr>
            <a:ln>
              <a:prstDash val="lgDash"/>
            </a:ln>
          </c:spPr>
          <c:marker>
            <c:symbol val="triangle"/>
            <c:size val="8"/>
          </c:marker>
          <c:dLbls>
            <c:dLblPos val="t"/>
            <c:showLegendKey val="0"/>
            <c:showVal val="1"/>
            <c:showCatName val="0"/>
            <c:showSerName val="0"/>
            <c:showPercent val="0"/>
            <c:showBubbleSize val="0"/>
            <c:showLeaderLines val="0"/>
          </c:dLbls>
          <c:cat>
            <c:strRef>
              <c:f>Graphs!$B$5:$F$5</c:f>
              <c:strCache>
                <c:ptCount val="5"/>
                <c:pt idx="0">
                  <c:v>2002-2003</c:v>
                </c:pt>
                <c:pt idx="1">
                  <c:v>2003-2004</c:v>
                </c:pt>
                <c:pt idx="2">
                  <c:v>2004-2005</c:v>
                </c:pt>
                <c:pt idx="3">
                  <c:v>2005-2006</c:v>
                </c:pt>
                <c:pt idx="4">
                  <c:v>2006-2007</c:v>
                </c:pt>
              </c:strCache>
            </c:strRef>
          </c:cat>
          <c:val>
            <c:numRef>
              <c:f>Graphs!$B$11:$F$11</c:f>
              <c:numCache>
                <c:formatCode>0.0%</c:formatCode>
                <c:ptCount val="5"/>
                <c:pt idx="0">
                  <c:v>0.784</c:v>
                </c:pt>
                <c:pt idx="1">
                  <c:v>0.807</c:v>
                </c:pt>
                <c:pt idx="2">
                  <c:v>0.802</c:v>
                </c:pt>
                <c:pt idx="3">
                  <c:v>0.789</c:v>
                </c:pt>
                <c:pt idx="4">
                  <c:v>0.814</c:v>
                </c:pt>
              </c:numCache>
            </c:numRef>
          </c:val>
          <c:smooth val="0"/>
        </c:ser>
        <c:ser>
          <c:idx val="2"/>
          <c:order val="2"/>
          <c:tx>
            <c:strRef>
              <c:f>Graphs!$A$12</c:f>
              <c:strCache>
                <c:ptCount val="1"/>
                <c:pt idx="0">
                  <c:v>30 Units Unprepared</c:v>
                </c:pt>
              </c:strCache>
            </c:strRef>
          </c:tx>
          <c:spPr>
            <a:ln>
              <a:prstDash val="sysDash"/>
            </a:ln>
          </c:spPr>
          <c:marker>
            <c:symbol val="circle"/>
            <c:size val="8"/>
          </c:marker>
          <c:dLbls>
            <c:dLblPos val="b"/>
            <c:showLegendKey val="0"/>
            <c:showVal val="1"/>
            <c:showCatName val="0"/>
            <c:showSerName val="0"/>
            <c:showPercent val="0"/>
            <c:showBubbleSize val="0"/>
            <c:showLeaderLines val="0"/>
          </c:dLbls>
          <c:cat>
            <c:strRef>
              <c:f>Graphs!$B$5:$F$5</c:f>
              <c:strCache>
                <c:ptCount val="5"/>
                <c:pt idx="0">
                  <c:v>2002-2003</c:v>
                </c:pt>
                <c:pt idx="1">
                  <c:v>2003-2004</c:v>
                </c:pt>
                <c:pt idx="2">
                  <c:v>2004-2005</c:v>
                </c:pt>
                <c:pt idx="3">
                  <c:v>2005-2006</c:v>
                </c:pt>
                <c:pt idx="4">
                  <c:v>2006-2007</c:v>
                </c:pt>
              </c:strCache>
            </c:strRef>
          </c:cat>
          <c:val>
            <c:numRef>
              <c:f>Graphs!$B$12:$F$12</c:f>
              <c:numCache>
                <c:formatCode>0.0%</c:formatCode>
                <c:ptCount val="5"/>
                <c:pt idx="0">
                  <c:v>0.691</c:v>
                </c:pt>
                <c:pt idx="1">
                  <c:v>0.732</c:v>
                </c:pt>
                <c:pt idx="2">
                  <c:v>0.691</c:v>
                </c:pt>
                <c:pt idx="3">
                  <c:v>0.715</c:v>
                </c:pt>
                <c:pt idx="4">
                  <c:v>0.695</c:v>
                </c:pt>
              </c:numCache>
            </c:numRef>
          </c:val>
          <c:smooth val="0"/>
        </c:ser>
        <c:dLbls>
          <c:showLegendKey val="0"/>
          <c:showVal val="0"/>
          <c:showCatName val="0"/>
          <c:showSerName val="0"/>
          <c:showPercent val="0"/>
          <c:showBubbleSize val="0"/>
        </c:dLbls>
        <c:marker val="1"/>
        <c:smooth val="0"/>
        <c:axId val="2091076024"/>
        <c:axId val="2091070536"/>
      </c:lineChart>
      <c:catAx>
        <c:axId val="2091076024"/>
        <c:scaling>
          <c:orientation val="minMax"/>
        </c:scaling>
        <c:delete val="0"/>
        <c:axPos val="b"/>
        <c:title>
          <c:tx>
            <c:rich>
              <a:bodyPr/>
              <a:lstStyle/>
              <a:p>
                <a:pPr>
                  <a:defRPr/>
                </a:pPr>
                <a:r>
                  <a:rPr lang="en-US"/>
                  <a:t>Cohort</a:t>
                </a:r>
              </a:p>
            </c:rich>
          </c:tx>
          <c:layout/>
          <c:overlay val="0"/>
        </c:title>
        <c:majorTickMark val="out"/>
        <c:minorTickMark val="none"/>
        <c:tickLblPos val="nextTo"/>
        <c:crossAx val="2091070536"/>
        <c:crosses val="autoZero"/>
        <c:auto val="1"/>
        <c:lblAlgn val="ctr"/>
        <c:lblOffset val="100"/>
        <c:noMultiLvlLbl val="0"/>
      </c:catAx>
      <c:valAx>
        <c:axId val="2091070536"/>
        <c:scaling>
          <c:orientation val="minMax"/>
          <c:max val="1.0"/>
          <c:min val="0.0"/>
        </c:scaling>
        <c:delete val="0"/>
        <c:axPos val="l"/>
        <c:majorGridlines/>
        <c:title>
          <c:tx>
            <c:rich>
              <a:bodyPr rot="-5400000" vert="horz"/>
              <a:lstStyle/>
              <a:p>
                <a:pPr>
                  <a:defRPr/>
                </a:pPr>
                <a:r>
                  <a:rPr lang="en-US"/>
                  <a:t>Rate</a:t>
                </a:r>
              </a:p>
            </c:rich>
          </c:tx>
          <c:layout/>
          <c:overlay val="0"/>
        </c:title>
        <c:numFmt formatCode="0%" sourceLinked="0"/>
        <c:majorTickMark val="out"/>
        <c:minorTickMark val="none"/>
        <c:tickLblPos val="nextTo"/>
        <c:crossAx val="2091076024"/>
        <c:crosses val="autoZero"/>
        <c:crossBetween val="between"/>
        <c:majorUnit val="0.1"/>
      </c:valAx>
      <c:spPr>
        <a:noFill/>
        <a:ln>
          <a:noFill/>
        </a:ln>
      </c:spPr>
    </c:plotArea>
    <c:legend>
      <c:legendPos val="b"/>
      <c:layout/>
      <c:overlay val="0"/>
      <c:txPr>
        <a:bodyPr/>
        <a:lstStyle/>
        <a:p>
          <a:pPr>
            <a:defRPr sz="1200"/>
          </a:pPr>
          <a:endParaRPr lang="en-US"/>
        </a:p>
      </c:txPr>
    </c:legend>
    <c:plotVisOnly val="1"/>
    <c:dispBlanksAs val="gap"/>
    <c:showDLblsOverMax val="0"/>
  </c:chart>
  <c:spPr>
    <a:ln>
      <a:noFill/>
    </a:ln>
  </c:sp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title>
      <c:tx>
        <c:rich>
          <a:bodyPr/>
          <a:lstStyle/>
          <a:p>
            <a:pPr>
              <a:defRPr sz="1400">
                <a:solidFill>
                  <a:srgbClr val="31489F"/>
                </a:solidFill>
              </a:defRPr>
            </a:pPr>
            <a:r>
              <a:rPr lang="en-US" sz="1400" dirty="0" smtClean="0">
                <a:solidFill>
                  <a:srgbClr val="31489F"/>
                </a:solidFill>
              </a:rPr>
              <a:t>Overall</a:t>
            </a:r>
            <a:endParaRPr lang="en-US" sz="1400" dirty="0">
              <a:solidFill>
                <a:srgbClr val="31489F"/>
              </a:solidFill>
            </a:endParaRPr>
          </a:p>
        </c:rich>
      </c:tx>
      <c:layout/>
      <c:overlay val="0"/>
    </c:title>
    <c:autoTitleDeleted val="0"/>
    <c:plotArea>
      <c:layout/>
      <c:barChart>
        <c:barDir val="col"/>
        <c:grouping val="clustered"/>
        <c:varyColors val="0"/>
        <c:ser>
          <c:idx val="0"/>
          <c:order val="0"/>
          <c:tx>
            <c:strRef>
              <c:f>Graphs!$A$81</c:f>
              <c:strCache>
                <c:ptCount val="1"/>
                <c:pt idx="0">
                  <c:v>30 Units Overall</c:v>
                </c:pt>
              </c:strCache>
            </c:strRef>
          </c:tx>
          <c:spPr>
            <a:solidFill>
              <a:schemeClr val="accent1"/>
            </a:solidFill>
            <a:ln w="15875" cap="flat" cmpd="sng" algn="ctr">
              <a:solidFill>
                <a:schemeClr val="accent1">
                  <a:shade val="50000"/>
                  <a:shade val="75000"/>
                  <a:satMod val="125000"/>
                  <a:lumMod val="75000"/>
                </a:schemeClr>
              </a:solidFill>
              <a:prstDash val="solid"/>
            </a:ln>
            <a:effectLst/>
          </c:spPr>
          <c:invertIfNegative val="0"/>
          <c:dPt>
            <c:idx val="11"/>
            <c:invertIfNegative val="0"/>
            <c:bubble3D val="0"/>
            <c:spPr>
              <a:solidFill>
                <a:srgbClr val="FF8021"/>
              </a:solidFill>
              <a:ln w="15875" cap="flat" cmpd="sng" algn="ctr">
                <a:solidFill>
                  <a:srgbClr val="FF8021">
                    <a:shade val="50000"/>
                    <a:shade val="75000"/>
                    <a:satMod val="125000"/>
                    <a:lumMod val="75000"/>
                  </a:srgbClr>
                </a:solidFill>
                <a:prstDash val="solid"/>
              </a:ln>
              <a:effectLst/>
            </c:spPr>
          </c:dPt>
          <c:dPt>
            <c:idx val="14"/>
            <c:invertIfNegative val="0"/>
            <c:bubble3D val="0"/>
            <c:spPr>
              <a:solidFill>
                <a:srgbClr val="FF8021"/>
              </a:solidFill>
              <a:ln w="15875" cap="flat" cmpd="sng" algn="ctr">
                <a:solidFill>
                  <a:srgbClr val="FF8021">
                    <a:shade val="50000"/>
                    <a:shade val="75000"/>
                    <a:satMod val="125000"/>
                    <a:lumMod val="75000"/>
                  </a:srgbClr>
                </a:solidFill>
                <a:prstDash val="solid"/>
              </a:ln>
              <a:effectLst/>
            </c:spPr>
          </c:dPt>
          <c:dLbls>
            <c:txPr>
              <a:bodyPr rot="-5400000" vert="horz"/>
              <a:lstStyle/>
              <a:p>
                <a:pPr>
                  <a:defRPr/>
                </a:pPr>
                <a:endParaRPr lang="en-US"/>
              </a:p>
            </c:txPr>
            <c:showLegendKey val="0"/>
            <c:showVal val="1"/>
            <c:showCatName val="0"/>
            <c:showSerName val="0"/>
            <c:showPercent val="0"/>
            <c:showBubbleSize val="0"/>
            <c:showLeaderLines val="0"/>
          </c:dLbls>
          <c:cat>
            <c:strRef>
              <c:f>Graphs!$D$76:$T$76</c:f>
              <c:strCache>
                <c:ptCount val="17"/>
                <c:pt idx="0">
                  <c:v>Cohort</c:v>
                </c:pt>
                <c:pt idx="2">
                  <c:v>Male</c:v>
                </c:pt>
                <c:pt idx="3">
                  <c:v>Female</c:v>
                </c:pt>
                <c:pt idx="5">
                  <c:v>&lt; 20 years old</c:v>
                </c:pt>
                <c:pt idx="6">
                  <c:v>20 to 24 years old</c:v>
                </c:pt>
                <c:pt idx="7">
                  <c:v>25 to 49 years old</c:v>
                </c:pt>
                <c:pt idx="8">
                  <c:v>50+ years old</c:v>
                </c:pt>
                <c:pt idx="10">
                  <c:v>African American</c:v>
                </c:pt>
                <c:pt idx="11">
                  <c:v>Am Ind/Alaska Native</c:v>
                </c:pt>
                <c:pt idx="12">
                  <c:v>Asian</c:v>
                </c:pt>
                <c:pt idx="13">
                  <c:v>Filipino</c:v>
                </c:pt>
                <c:pt idx="14">
                  <c:v>Hispanic</c:v>
                </c:pt>
                <c:pt idx="15">
                  <c:v>Pacific Islander</c:v>
                </c:pt>
                <c:pt idx="16">
                  <c:v>White</c:v>
                </c:pt>
              </c:strCache>
            </c:strRef>
          </c:cat>
          <c:val>
            <c:numRef>
              <c:f>Graphs!$D$81:$T$81</c:f>
              <c:numCache>
                <c:formatCode>General</c:formatCode>
                <c:ptCount val="17"/>
                <c:pt idx="0" formatCode="0.0%">
                  <c:v>0.746</c:v>
                </c:pt>
                <c:pt idx="2" formatCode="0.0%">
                  <c:v>0.698</c:v>
                </c:pt>
                <c:pt idx="3" formatCode="0.0%">
                  <c:v>0.783</c:v>
                </c:pt>
                <c:pt idx="5" formatCode="0.0%">
                  <c:v>0.744</c:v>
                </c:pt>
                <c:pt idx="6" formatCode="0.0%">
                  <c:v>0.722</c:v>
                </c:pt>
                <c:pt idx="7" formatCode="0.0%">
                  <c:v>0.787</c:v>
                </c:pt>
                <c:pt idx="8" formatCode="0.0%">
                  <c:v>0.714</c:v>
                </c:pt>
                <c:pt idx="10" formatCode="0.0%">
                  <c:v>0.746</c:v>
                </c:pt>
                <c:pt idx="11" formatCode="0.0%">
                  <c:v>0.5</c:v>
                </c:pt>
                <c:pt idx="12" formatCode="0.0%">
                  <c:v>0.733</c:v>
                </c:pt>
                <c:pt idx="13" formatCode="0.0%">
                  <c:v>0.747</c:v>
                </c:pt>
                <c:pt idx="14" formatCode="0.0%">
                  <c:v>0.602</c:v>
                </c:pt>
                <c:pt idx="15" formatCode="0.0%">
                  <c:v>0.75</c:v>
                </c:pt>
                <c:pt idx="16" formatCode="0.0%">
                  <c:v>0.807</c:v>
                </c:pt>
              </c:numCache>
            </c:numRef>
          </c:val>
        </c:ser>
        <c:dLbls>
          <c:showLegendKey val="0"/>
          <c:showVal val="0"/>
          <c:showCatName val="0"/>
          <c:showSerName val="0"/>
          <c:showPercent val="0"/>
          <c:showBubbleSize val="0"/>
        </c:dLbls>
        <c:gapWidth val="25"/>
        <c:axId val="2091015576"/>
        <c:axId val="2091012280"/>
      </c:barChart>
      <c:catAx>
        <c:axId val="2091015576"/>
        <c:scaling>
          <c:orientation val="minMax"/>
        </c:scaling>
        <c:delete val="0"/>
        <c:axPos val="b"/>
        <c:majorTickMark val="out"/>
        <c:minorTickMark val="none"/>
        <c:tickLblPos val="nextTo"/>
        <c:spPr>
          <a:ln>
            <a:noFill/>
          </a:ln>
        </c:spPr>
        <c:txPr>
          <a:bodyPr rot="-5400000" vert="horz"/>
          <a:lstStyle/>
          <a:p>
            <a:pPr>
              <a:defRPr/>
            </a:pPr>
            <a:endParaRPr lang="en-US"/>
          </a:p>
        </c:txPr>
        <c:crossAx val="2091012280"/>
        <c:crosses val="autoZero"/>
        <c:auto val="1"/>
        <c:lblAlgn val="ctr"/>
        <c:lblOffset val="100"/>
        <c:noMultiLvlLbl val="0"/>
      </c:catAx>
      <c:valAx>
        <c:axId val="2091012280"/>
        <c:scaling>
          <c:orientation val="minMax"/>
          <c:max val="1.0"/>
        </c:scaling>
        <c:delete val="0"/>
        <c:axPos val="l"/>
        <c:majorGridlines/>
        <c:numFmt formatCode="0%" sourceLinked="0"/>
        <c:majorTickMark val="out"/>
        <c:minorTickMark val="none"/>
        <c:tickLblPos val="nextTo"/>
        <c:spPr>
          <a:ln>
            <a:noFill/>
          </a:ln>
        </c:spPr>
        <c:crossAx val="2091015576"/>
        <c:crosses val="autoZero"/>
        <c:crossBetween val="between"/>
        <c:majorUnit val="0.2"/>
      </c:valAx>
    </c:plotArea>
    <c:plotVisOnly val="1"/>
    <c:dispBlanksAs val="gap"/>
    <c:showDLblsOverMax val="0"/>
  </c:chart>
  <c:spPr>
    <a:ln>
      <a:noFill/>
    </a:ln>
  </c:sp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title>
      <c:tx>
        <c:rich>
          <a:bodyPr/>
          <a:lstStyle/>
          <a:p>
            <a:pPr>
              <a:defRPr sz="1400">
                <a:solidFill>
                  <a:srgbClr val="31489F"/>
                </a:solidFill>
              </a:defRPr>
            </a:pPr>
            <a:r>
              <a:rPr lang="en-US" sz="1400" dirty="0" smtClean="0">
                <a:solidFill>
                  <a:srgbClr val="31489F"/>
                </a:solidFill>
              </a:rPr>
              <a:t>Prepared Students</a:t>
            </a:r>
            <a:endParaRPr lang="en-US" sz="1400" dirty="0">
              <a:solidFill>
                <a:srgbClr val="31489F"/>
              </a:solidFill>
            </a:endParaRPr>
          </a:p>
        </c:rich>
      </c:tx>
      <c:layout/>
      <c:overlay val="0"/>
    </c:title>
    <c:autoTitleDeleted val="0"/>
    <c:plotArea>
      <c:layout/>
      <c:barChart>
        <c:barDir val="col"/>
        <c:grouping val="clustered"/>
        <c:varyColors val="0"/>
        <c:ser>
          <c:idx val="0"/>
          <c:order val="0"/>
          <c:tx>
            <c:strRef>
              <c:f>Graphs!$A$82</c:f>
              <c:strCache>
                <c:ptCount val="1"/>
                <c:pt idx="0">
                  <c:v>30 Units Prepared</c:v>
                </c:pt>
              </c:strCache>
            </c:strRef>
          </c:tx>
          <c:spPr>
            <a:solidFill>
              <a:srgbClr val="4E67C8"/>
            </a:solidFill>
            <a:ln w="15875" cap="flat" cmpd="sng" algn="ctr">
              <a:solidFill>
                <a:srgbClr val="4E67C8">
                  <a:shade val="50000"/>
                  <a:shade val="75000"/>
                  <a:satMod val="125000"/>
                  <a:lumMod val="75000"/>
                </a:srgbClr>
              </a:solidFill>
              <a:prstDash val="solid"/>
            </a:ln>
            <a:effectLst/>
          </c:spPr>
          <c:invertIfNegative val="0"/>
          <c:dPt>
            <c:idx val="8"/>
            <c:invertIfNegative val="0"/>
            <c:bubble3D val="0"/>
            <c:spPr>
              <a:solidFill>
                <a:srgbClr val="FF8021"/>
              </a:solidFill>
              <a:ln w="15875" cap="flat" cmpd="sng" algn="ctr">
                <a:solidFill>
                  <a:srgbClr val="FF8021">
                    <a:shade val="50000"/>
                    <a:shade val="75000"/>
                    <a:satMod val="125000"/>
                    <a:lumMod val="75000"/>
                  </a:srgbClr>
                </a:solidFill>
                <a:prstDash val="solid"/>
              </a:ln>
              <a:effectLst/>
            </c:spPr>
          </c:dPt>
          <c:dPt>
            <c:idx val="10"/>
            <c:invertIfNegative val="0"/>
            <c:bubble3D val="0"/>
            <c:spPr>
              <a:solidFill>
                <a:srgbClr val="FF8021"/>
              </a:solidFill>
              <a:ln w="15875" cap="flat" cmpd="sng" algn="ctr">
                <a:solidFill>
                  <a:srgbClr val="FF8021">
                    <a:shade val="50000"/>
                    <a:shade val="75000"/>
                    <a:satMod val="125000"/>
                    <a:lumMod val="75000"/>
                  </a:srgbClr>
                </a:solidFill>
                <a:prstDash val="solid"/>
              </a:ln>
              <a:effectLst/>
            </c:spPr>
          </c:dPt>
          <c:dPt>
            <c:idx val="11"/>
            <c:invertIfNegative val="0"/>
            <c:bubble3D val="0"/>
            <c:spPr>
              <a:solidFill>
                <a:srgbClr val="FF8021"/>
              </a:solidFill>
              <a:ln w="15875" cap="flat" cmpd="sng" algn="ctr">
                <a:solidFill>
                  <a:srgbClr val="FF8021">
                    <a:shade val="50000"/>
                    <a:shade val="75000"/>
                    <a:satMod val="125000"/>
                    <a:lumMod val="75000"/>
                  </a:srgbClr>
                </a:solidFill>
                <a:prstDash val="solid"/>
              </a:ln>
              <a:effectLst/>
            </c:spPr>
          </c:dPt>
          <c:dLbls>
            <c:txPr>
              <a:bodyPr rot="-5400000" vert="horz"/>
              <a:lstStyle/>
              <a:p>
                <a:pPr>
                  <a:defRPr/>
                </a:pPr>
                <a:endParaRPr lang="en-US"/>
              </a:p>
            </c:txPr>
            <c:showLegendKey val="0"/>
            <c:showVal val="1"/>
            <c:showCatName val="0"/>
            <c:showSerName val="0"/>
            <c:showPercent val="0"/>
            <c:showBubbleSize val="0"/>
            <c:showLeaderLines val="0"/>
          </c:dLbls>
          <c:cat>
            <c:strRef>
              <c:f>Graphs!$D$76:$T$76</c:f>
              <c:strCache>
                <c:ptCount val="17"/>
                <c:pt idx="0">
                  <c:v>Cohort</c:v>
                </c:pt>
                <c:pt idx="2">
                  <c:v>Male</c:v>
                </c:pt>
                <c:pt idx="3">
                  <c:v>Female</c:v>
                </c:pt>
                <c:pt idx="5">
                  <c:v>&lt; 20 years old</c:v>
                </c:pt>
                <c:pt idx="6">
                  <c:v>20 to 24 years old</c:v>
                </c:pt>
                <c:pt idx="7">
                  <c:v>25 to 49 years old</c:v>
                </c:pt>
                <c:pt idx="8">
                  <c:v>50+ years old</c:v>
                </c:pt>
                <c:pt idx="10">
                  <c:v>African American</c:v>
                </c:pt>
                <c:pt idx="11">
                  <c:v>Am Ind/Alaska Native</c:v>
                </c:pt>
                <c:pt idx="12">
                  <c:v>Asian</c:v>
                </c:pt>
                <c:pt idx="13">
                  <c:v>Filipino</c:v>
                </c:pt>
                <c:pt idx="14">
                  <c:v>Hispanic</c:v>
                </c:pt>
                <c:pt idx="15">
                  <c:v>Pacific Islander</c:v>
                </c:pt>
                <c:pt idx="16">
                  <c:v>White</c:v>
                </c:pt>
              </c:strCache>
            </c:strRef>
          </c:cat>
          <c:val>
            <c:numRef>
              <c:f>Graphs!$D$82:$T$82</c:f>
              <c:numCache>
                <c:formatCode>General</c:formatCode>
                <c:ptCount val="17"/>
                <c:pt idx="0" formatCode="0.0%">
                  <c:v>0.814</c:v>
                </c:pt>
                <c:pt idx="2" formatCode="0.0%">
                  <c:v>0.771</c:v>
                </c:pt>
                <c:pt idx="3" formatCode="0.0%">
                  <c:v>0.848</c:v>
                </c:pt>
                <c:pt idx="5" formatCode="0.0%">
                  <c:v>0.815</c:v>
                </c:pt>
                <c:pt idx="6" formatCode="0.0%">
                  <c:v>0.846</c:v>
                </c:pt>
                <c:pt idx="7" formatCode="0.0%">
                  <c:v>0.784</c:v>
                </c:pt>
                <c:pt idx="8" formatCode="0.0%">
                  <c:v>0.5</c:v>
                </c:pt>
                <c:pt idx="10" formatCode="0.0%">
                  <c:v>0.643</c:v>
                </c:pt>
                <c:pt idx="11" formatCode="0.0%">
                  <c:v>0.333</c:v>
                </c:pt>
                <c:pt idx="12" formatCode="0.0%">
                  <c:v>0.733</c:v>
                </c:pt>
                <c:pt idx="13" formatCode="0.0%">
                  <c:v>0.745</c:v>
                </c:pt>
                <c:pt idx="14" formatCode="0.0%">
                  <c:v>0.727</c:v>
                </c:pt>
                <c:pt idx="15" formatCode="0.0%">
                  <c:v>1.0</c:v>
                </c:pt>
                <c:pt idx="16" formatCode="0.0%">
                  <c:v>0.859</c:v>
                </c:pt>
              </c:numCache>
            </c:numRef>
          </c:val>
        </c:ser>
        <c:dLbls>
          <c:showLegendKey val="0"/>
          <c:showVal val="0"/>
          <c:showCatName val="0"/>
          <c:showSerName val="0"/>
          <c:showPercent val="0"/>
          <c:showBubbleSize val="0"/>
        </c:dLbls>
        <c:gapWidth val="25"/>
        <c:axId val="2090966696"/>
        <c:axId val="2090963400"/>
      </c:barChart>
      <c:catAx>
        <c:axId val="2090966696"/>
        <c:scaling>
          <c:orientation val="minMax"/>
        </c:scaling>
        <c:delete val="0"/>
        <c:axPos val="b"/>
        <c:majorTickMark val="out"/>
        <c:minorTickMark val="none"/>
        <c:tickLblPos val="nextTo"/>
        <c:spPr>
          <a:ln>
            <a:noFill/>
          </a:ln>
        </c:spPr>
        <c:txPr>
          <a:bodyPr rot="-5400000" vert="horz"/>
          <a:lstStyle/>
          <a:p>
            <a:pPr>
              <a:defRPr/>
            </a:pPr>
            <a:endParaRPr lang="en-US"/>
          </a:p>
        </c:txPr>
        <c:crossAx val="2090963400"/>
        <c:crosses val="autoZero"/>
        <c:auto val="1"/>
        <c:lblAlgn val="ctr"/>
        <c:lblOffset val="100"/>
        <c:noMultiLvlLbl val="0"/>
      </c:catAx>
      <c:valAx>
        <c:axId val="2090963400"/>
        <c:scaling>
          <c:orientation val="minMax"/>
          <c:max val="1.0"/>
        </c:scaling>
        <c:delete val="0"/>
        <c:axPos val="l"/>
        <c:majorGridlines/>
        <c:numFmt formatCode="0%" sourceLinked="0"/>
        <c:majorTickMark val="out"/>
        <c:minorTickMark val="none"/>
        <c:tickLblPos val="nextTo"/>
        <c:spPr>
          <a:ln>
            <a:noFill/>
          </a:ln>
        </c:spPr>
        <c:crossAx val="2090966696"/>
        <c:crosses val="autoZero"/>
        <c:crossBetween val="between"/>
        <c:majorUnit val="0.2"/>
      </c:valAx>
    </c:plotArea>
    <c:plotVisOnly val="1"/>
    <c:dispBlanksAs val="gap"/>
    <c:showDLblsOverMax val="0"/>
  </c:chart>
  <c:spPr>
    <a:ln>
      <a:noFill/>
    </a:ln>
  </c:spPr>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title>
      <c:tx>
        <c:rich>
          <a:bodyPr/>
          <a:lstStyle/>
          <a:p>
            <a:pPr>
              <a:defRPr sz="1400">
                <a:solidFill>
                  <a:srgbClr val="31489F"/>
                </a:solidFill>
              </a:defRPr>
            </a:pPr>
            <a:r>
              <a:rPr lang="en-US" sz="1400" dirty="0" smtClean="0">
                <a:solidFill>
                  <a:srgbClr val="31489F"/>
                </a:solidFill>
              </a:rPr>
              <a:t>Unprepared Students</a:t>
            </a:r>
            <a:endParaRPr lang="en-US" sz="1400" dirty="0">
              <a:solidFill>
                <a:srgbClr val="31489F"/>
              </a:solidFill>
            </a:endParaRPr>
          </a:p>
        </c:rich>
      </c:tx>
      <c:layout/>
      <c:overlay val="0"/>
    </c:title>
    <c:autoTitleDeleted val="0"/>
    <c:plotArea>
      <c:layout/>
      <c:barChart>
        <c:barDir val="col"/>
        <c:grouping val="clustered"/>
        <c:varyColors val="0"/>
        <c:ser>
          <c:idx val="0"/>
          <c:order val="0"/>
          <c:tx>
            <c:strRef>
              <c:f>Graphs!$A$83</c:f>
              <c:strCache>
                <c:ptCount val="1"/>
                <c:pt idx="0">
                  <c:v>30 Units Unprepared</c:v>
                </c:pt>
              </c:strCache>
            </c:strRef>
          </c:tx>
          <c:spPr>
            <a:solidFill>
              <a:srgbClr val="4E67C8"/>
            </a:solidFill>
            <a:ln w="15875" cap="flat" cmpd="sng" algn="ctr">
              <a:solidFill>
                <a:srgbClr val="4E67C8">
                  <a:shade val="50000"/>
                  <a:shade val="75000"/>
                  <a:satMod val="125000"/>
                  <a:lumMod val="75000"/>
                </a:srgbClr>
              </a:solidFill>
              <a:prstDash val="solid"/>
            </a:ln>
            <a:effectLst/>
          </c:spPr>
          <c:invertIfNegative val="0"/>
          <c:dPt>
            <c:idx val="11"/>
            <c:invertIfNegative val="0"/>
            <c:bubble3D val="0"/>
            <c:spPr>
              <a:solidFill>
                <a:srgbClr val="FF8021"/>
              </a:solidFill>
              <a:ln w="15875" cap="flat" cmpd="sng" algn="ctr">
                <a:solidFill>
                  <a:srgbClr val="FF8021">
                    <a:shade val="50000"/>
                    <a:shade val="75000"/>
                    <a:satMod val="125000"/>
                    <a:lumMod val="75000"/>
                  </a:srgbClr>
                </a:solidFill>
                <a:prstDash val="solid"/>
              </a:ln>
              <a:effectLst/>
            </c:spPr>
          </c:dPt>
          <c:dPt>
            <c:idx val="14"/>
            <c:invertIfNegative val="0"/>
            <c:bubble3D val="0"/>
            <c:spPr>
              <a:solidFill>
                <a:srgbClr val="FF8021"/>
              </a:solidFill>
              <a:ln w="15875" cap="flat" cmpd="sng" algn="ctr">
                <a:solidFill>
                  <a:srgbClr val="FF8021">
                    <a:shade val="50000"/>
                    <a:shade val="75000"/>
                    <a:satMod val="125000"/>
                    <a:lumMod val="75000"/>
                  </a:srgbClr>
                </a:solidFill>
                <a:prstDash val="solid"/>
              </a:ln>
              <a:effectLst/>
            </c:spPr>
          </c:dPt>
          <c:dPt>
            <c:idx val="15"/>
            <c:invertIfNegative val="0"/>
            <c:bubble3D val="0"/>
            <c:spPr>
              <a:solidFill>
                <a:srgbClr val="FF8021"/>
              </a:solidFill>
              <a:ln w="15875" cap="flat" cmpd="sng" algn="ctr">
                <a:solidFill>
                  <a:srgbClr val="FF8021">
                    <a:shade val="50000"/>
                    <a:shade val="75000"/>
                    <a:satMod val="125000"/>
                    <a:lumMod val="75000"/>
                  </a:srgbClr>
                </a:solidFill>
                <a:prstDash val="solid"/>
              </a:ln>
              <a:effectLst/>
            </c:spPr>
          </c:dPt>
          <c:dLbls>
            <c:txPr>
              <a:bodyPr rot="-5400000" vert="horz"/>
              <a:lstStyle/>
              <a:p>
                <a:pPr>
                  <a:defRPr/>
                </a:pPr>
                <a:endParaRPr lang="en-US"/>
              </a:p>
            </c:txPr>
            <c:showLegendKey val="0"/>
            <c:showVal val="1"/>
            <c:showCatName val="0"/>
            <c:showSerName val="0"/>
            <c:showPercent val="0"/>
            <c:showBubbleSize val="0"/>
            <c:showLeaderLines val="0"/>
          </c:dLbls>
          <c:cat>
            <c:strRef>
              <c:f>Graphs!$D$76:$T$76</c:f>
              <c:strCache>
                <c:ptCount val="17"/>
                <c:pt idx="0">
                  <c:v>Cohort</c:v>
                </c:pt>
                <c:pt idx="2">
                  <c:v>Male</c:v>
                </c:pt>
                <c:pt idx="3">
                  <c:v>Female</c:v>
                </c:pt>
                <c:pt idx="5">
                  <c:v>&lt; 20 years old</c:v>
                </c:pt>
                <c:pt idx="6">
                  <c:v>20 to 24 years old</c:v>
                </c:pt>
                <c:pt idx="7">
                  <c:v>25 to 49 years old</c:v>
                </c:pt>
                <c:pt idx="8">
                  <c:v>50+ years old</c:v>
                </c:pt>
                <c:pt idx="10">
                  <c:v>African American</c:v>
                </c:pt>
                <c:pt idx="11">
                  <c:v>Am Ind/Alaska Native</c:v>
                </c:pt>
                <c:pt idx="12">
                  <c:v>Asian</c:v>
                </c:pt>
                <c:pt idx="13">
                  <c:v>Filipino</c:v>
                </c:pt>
                <c:pt idx="14">
                  <c:v>Hispanic</c:v>
                </c:pt>
                <c:pt idx="15">
                  <c:v>Pacific Islander</c:v>
                </c:pt>
                <c:pt idx="16">
                  <c:v>White</c:v>
                </c:pt>
              </c:strCache>
            </c:strRef>
          </c:cat>
          <c:val>
            <c:numRef>
              <c:f>Graphs!$D$83:$T$83</c:f>
              <c:numCache>
                <c:formatCode>General</c:formatCode>
                <c:ptCount val="17"/>
                <c:pt idx="0" formatCode="0.0%">
                  <c:v>0.695</c:v>
                </c:pt>
                <c:pt idx="2" formatCode="0.0%">
                  <c:v>0.643</c:v>
                </c:pt>
                <c:pt idx="3" formatCode="0.0%">
                  <c:v>0.735</c:v>
                </c:pt>
                <c:pt idx="5" formatCode="0.0%">
                  <c:v>0.684</c:v>
                </c:pt>
                <c:pt idx="6" formatCode="0.0%">
                  <c:v>0.643</c:v>
                </c:pt>
                <c:pt idx="7" formatCode="0.0%">
                  <c:v>0.788</c:v>
                </c:pt>
                <c:pt idx="8" formatCode="0.0%">
                  <c:v>0.8</c:v>
                </c:pt>
                <c:pt idx="10" formatCode="0.0%">
                  <c:v>0.778</c:v>
                </c:pt>
                <c:pt idx="11" formatCode="0.0%">
                  <c:v>0.556</c:v>
                </c:pt>
                <c:pt idx="12" formatCode="0.0%">
                  <c:v>0.734</c:v>
                </c:pt>
                <c:pt idx="13" formatCode="0.0%">
                  <c:v>0.75</c:v>
                </c:pt>
                <c:pt idx="14" formatCode="0.0%">
                  <c:v>0.563</c:v>
                </c:pt>
                <c:pt idx="15" formatCode="0.0%">
                  <c:v>0.4</c:v>
                </c:pt>
                <c:pt idx="16" formatCode="0.0%">
                  <c:v>0.759</c:v>
                </c:pt>
              </c:numCache>
            </c:numRef>
          </c:val>
        </c:ser>
        <c:dLbls>
          <c:showLegendKey val="0"/>
          <c:showVal val="0"/>
          <c:showCatName val="0"/>
          <c:showSerName val="0"/>
          <c:showPercent val="0"/>
          <c:showBubbleSize val="0"/>
        </c:dLbls>
        <c:gapWidth val="25"/>
        <c:axId val="2090919848"/>
        <c:axId val="2090916552"/>
      </c:barChart>
      <c:catAx>
        <c:axId val="2090919848"/>
        <c:scaling>
          <c:orientation val="minMax"/>
        </c:scaling>
        <c:delete val="0"/>
        <c:axPos val="b"/>
        <c:majorTickMark val="out"/>
        <c:minorTickMark val="none"/>
        <c:tickLblPos val="nextTo"/>
        <c:spPr>
          <a:ln>
            <a:noFill/>
          </a:ln>
        </c:spPr>
        <c:txPr>
          <a:bodyPr rot="-5400000" vert="horz"/>
          <a:lstStyle/>
          <a:p>
            <a:pPr>
              <a:defRPr/>
            </a:pPr>
            <a:endParaRPr lang="en-US"/>
          </a:p>
        </c:txPr>
        <c:crossAx val="2090916552"/>
        <c:crosses val="autoZero"/>
        <c:auto val="1"/>
        <c:lblAlgn val="ctr"/>
        <c:lblOffset val="100"/>
        <c:noMultiLvlLbl val="0"/>
      </c:catAx>
      <c:valAx>
        <c:axId val="2090916552"/>
        <c:scaling>
          <c:orientation val="minMax"/>
          <c:max val="1.0"/>
        </c:scaling>
        <c:delete val="0"/>
        <c:axPos val="l"/>
        <c:majorGridlines/>
        <c:numFmt formatCode="0%" sourceLinked="0"/>
        <c:majorTickMark val="out"/>
        <c:minorTickMark val="none"/>
        <c:tickLblPos val="nextTo"/>
        <c:spPr>
          <a:ln>
            <a:noFill/>
          </a:ln>
        </c:spPr>
        <c:crossAx val="2090919848"/>
        <c:crosses val="autoZero"/>
        <c:crossBetween val="between"/>
        <c:majorUnit val="0.2"/>
      </c:valAx>
    </c:plotArea>
    <c:plotVisOnly val="1"/>
    <c:dispBlanksAs val="gap"/>
    <c:showDLblsOverMax val="0"/>
  </c:chart>
  <c:spPr>
    <a:ln>
      <a:noFill/>
    </a:ln>
  </c:spPr>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lineChart>
        <c:grouping val="standard"/>
        <c:varyColors val="0"/>
        <c:ser>
          <c:idx val="0"/>
          <c:order val="0"/>
          <c:tx>
            <c:strRef>
              <c:f>Graphs!$A$14</c:f>
              <c:strCache>
                <c:ptCount val="1"/>
                <c:pt idx="0">
                  <c:v>Completion Overall</c:v>
                </c:pt>
              </c:strCache>
            </c:strRef>
          </c:tx>
          <c:marker>
            <c:symbol val="square"/>
            <c:size val="8"/>
          </c:marker>
          <c:dLbls>
            <c:dLblPos val="t"/>
            <c:showLegendKey val="0"/>
            <c:showVal val="1"/>
            <c:showCatName val="0"/>
            <c:showSerName val="0"/>
            <c:showPercent val="0"/>
            <c:showBubbleSize val="0"/>
            <c:showLeaderLines val="0"/>
          </c:dLbls>
          <c:cat>
            <c:strRef>
              <c:f>Graphs!$B$5:$F$5</c:f>
              <c:strCache>
                <c:ptCount val="5"/>
                <c:pt idx="0">
                  <c:v>2002-2003</c:v>
                </c:pt>
                <c:pt idx="1">
                  <c:v>2003-2004</c:v>
                </c:pt>
                <c:pt idx="2">
                  <c:v>2004-2005</c:v>
                </c:pt>
                <c:pt idx="3">
                  <c:v>2005-2006</c:v>
                </c:pt>
                <c:pt idx="4">
                  <c:v>2006-2007</c:v>
                </c:pt>
              </c:strCache>
            </c:strRef>
          </c:cat>
          <c:val>
            <c:numRef>
              <c:f>Graphs!$B$14:$F$14</c:f>
              <c:numCache>
                <c:formatCode>0.0%</c:formatCode>
                <c:ptCount val="5"/>
                <c:pt idx="0">
                  <c:v>0.591</c:v>
                </c:pt>
                <c:pt idx="1">
                  <c:v>0.587</c:v>
                </c:pt>
                <c:pt idx="2">
                  <c:v>0.586</c:v>
                </c:pt>
                <c:pt idx="3">
                  <c:v>0.57</c:v>
                </c:pt>
                <c:pt idx="4">
                  <c:v>0.573</c:v>
                </c:pt>
              </c:numCache>
            </c:numRef>
          </c:val>
          <c:smooth val="0"/>
        </c:ser>
        <c:ser>
          <c:idx val="1"/>
          <c:order val="1"/>
          <c:tx>
            <c:strRef>
              <c:f>Graphs!$A$15</c:f>
              <c:strCache>
                <c:ptCount val="1"/>
                <c:pt idx="0">
                  <c:v>Completion Prepared</c:v>
                </c:pt>
              </c:strCache>
            </c:strRef>
          </c:tx>
          <c:spPr>
            <a:ln>
              <a:prstDash val="lgDash"/>
            </a:ln>
          </c:spPr>
          <c:marker>
            <c:symbol val="triangle"/>
            <c:size val="8"/>
          </c:marker>
          <c:dLbls>
            <c:dLblPos val="t"/>
            <c:showLegendKey val="0"/>
            <c:showVal val="1"/>
            <c:showCatName val="0"/>
            <c:showSerName val="0"/>
            <c:showPercent val="0"/>
            <c:showBubbleSize val="0"/>
            <c:showLeaderLines val="0"/>
          </c:dLbls>
          <c:cat>
            <c:strRef>
              <c:f>Graphs!$B$5:$F$5</c:f>
              <c:strCache>
                <c:ptCount val="5"/>
                <c:pt idx="0">
                  <c:v>2002-2003</c:v>
                </c:pt>
                <c:pt idx="1">
                  <c:v>2003-2004</c:v>
                </c:pt>
                <c:pt idx="2">
                  <c:v>2004-2005</c:v>
                </c:pt>
                <c:pt idx="3">
                  <c:v>2005-2006</c:v>
                </c:pt>
                <c:pt idx="4">
                  <c:v>2006-2007</c:v>
                </c:pt>
              </c:strCache>
            </c:strRef>
          </c:cat>
          <c:val>
            <c:numRef>
              <c:f>Graphs!$B$15:$F$15</c:f>
              <c:numCache>
                <c:formatCode>0.0%</c:formatCode>
                <c:ptCount val="5"/>
                <c:pt idx="0">
                  <c:v>0.777</c:v>
                </c:pt>
                <c:pt idx="1">
                  <c:v>0.793</c:v>
                </c:pt>
                <c:pt idx="2">
                  <c:v>0.79</c:v>
                </c:pt>
                <c:pt idx="3">
                  <c:v>0.758</c:v>
                </c:pt>
                <c:pt idx="4">
                  <c:v>0.776</c:v>
                </c:pt>
              </c:numCache>
            </c:numRef>
          </c:val>
          <c:smooth val="0"/>
        </c:ser>
        <c:ser>
          <c:idx val="2"/>
          <c:order val="2"/>
          <c:tx>
            <c:strRef>
              <c:f>Graphs!$A$16</c:f>
              <c:strCache>
                <c:ptCount val="1"/>
                <c:pt idx="0">
                  <c:v>Completion Unprepared</c:v>
                </c:pt>
              </c:strCache>
            </c:strRef>
          </c:tx>
          <c:spPr>
            <a:ln>
              <a:prstDash val="sysDash"/>
            </a:ln>
          </c:spPr>
          <c:marker>
            <c:symbol val="circle"/>
            <c:size val="8"/>
          </c:marker>
          <c:dLbls>
            <c:dLblPos val="b"/>
            <c:showLegendKey val="0"/>
            <c:showVal val="1"/>
            <c:showCatName val="0"/>
            <c:showSerName val="0"/>
            <c:showPercent val="0"/>
            <c:showBubbleSize val="0"/>
            <c:showLeaderLines val="0"/>
          </c:dLbls>
          <c:cat>
            <c:strRef>
              <c:f>Graphs!$B$5:$F$5</c:f>
              <c:strCache>
                <c:ptCount val="5"/>
                <c:pt idx="0">
                  <c:v>2002-2003</c:v>
                </c:pt>
                <c:pt idx="1">
                  <c:v>2003-2004</c:v>
                </c:pt>
                <c:pt idx="2">
                  <c:v>2004-2005</c:v>
                </c:pt>
                <c:pt idx="3">
                  <c:v>2005-2006</c:v>
                </c:pt>
                <c:pt idx="4">
                  <c:v>2006-2007</c:v>
                </c:pt>
              </c:strCache>
            </c:strRef>
          </c:cat>
          <c:val>
            <c:numRef>
              <c:f>Graphs!$B$16:$F$16</c:f>
              <c:numCache>
                <c:formatCode>0.0%</c:formatCode>
                <c:ptCount val="5"/>
                <c:pt idx="0">
                  <c:v>0.504</c:v>
                </c:pt>
                <c:pt idx="1">
                  <c:v>0.489</c:v>
                </c:pt>
                <c:pt idx="2">
                  <c:v>0.456</c:v>
                </c:pt>
                <c:pt idx="3">
                  <c:v>0.437</c:v>
                </c:pt>
                <c:pt idx="4">
                  <c:v>0.421</c:v>
                </c:pt>
              </c:numCache>
            </c:numRef>
          </c:val>
          <c:smooth val="0"/>
        </c:ser>
        <c:dLbls>
          <c:showLegendKey val="0"/>
          <c:showVal val="0"/>
          <c:showCatName val="0"/>
          <c:showSerName val="0"/>
          <c:showPercent val="0"/>
          <c:showBubbleSize val="0"/>
        </c:dLbls>
        <c:marker val="1"/>
        <c:smooth val="0"/>
        <c:axId val="2090792072"/>
        <c:axId val="2090797544"/>
      </c:lineChart>
      <c:catAx>
        <c:axId val="2090792072"/>
        <c:scaling>
          <c:orientation val="minMax"/>
        </c:scaling>
        <c:delete val="0"/>
        <c:axPos val="b"/>
        <c:title>
          <c:tx>
            <c:rich>
              <a:bodyPr/>
              <a:lstStyle/>
              <a:p>
                <a:pPr>
                  <a:defRPr/>
                </a:pPr>
                <a:r>
                  <a:rPr lang="en-US"/>
                  <a:t>Cohort</a:t>
                </a:r>
              </a:p>
            </c:rich>
          </c:tx>
          <c:layout/>
          <c:overlay val="0"/>
        </c:title>
        <c:majorTickMark val="out"/>
        <c:minorTickMark val="none"/>
        <c:tickLblPos val="nextTo"/>
        <c:crossAx val="2090797544"/>
        <c:crosses val="autoZero"/>
        <c:auto val="1"/>
        <c:lblAlgn val="ctr"/>
        <c:lblOffset val="100"/>
        <c:noMultiLvlLbl val="0"/>
      </c:catAx>
      <c:valAx>
        <c:axId val="2090797544"/>
        <c:scaling>
          <c:orientation val="minMax"/>
          <c:max val="1.0"/>
          <c:min val="0.0"/>
        </c:scaling>
        <c:delete val="0"/>
        <c:axPos val="l"/>
        <c:majorGridlines/>
        <c:title>
          <c:tx>
            <c:rich>
              <a:bodyPr rot="-5400000" vert="horz"/>
              <a:lstStyle/>
              <a:p>
                <a:pPr>
                  <a:defRPr/>
                </a:pPr>
                <a:r>
                  <a:rPr lang="en-US"/>
                  <a:t>Rate</a:t>
                </a:r>
              </a:p>
            </c:rich>
          </c:tx>
          <c:layout/>
          <c:overlay val="0"/>
        </c:title>
        <c:numFmt formatCode="0%" sourceLinked="0"/>
        <c:majorTickMark val="out"/>
        <c:minorTickMark val="none"/>
        <c:tickLblPos val="nextTo"/>
        <c:crossAx val="2090792072"/>
        <c:crosses val="autoZero"/>
        <c:crossBetween val="between"/>
        <c:majorUnit val="0.1"/>
      </c:valAx>
      <c:spPr>
        <a:noFill/>
        <a:ln>
          <a:noFill/>
        </a:ln>
      </c:spPr>
    </c:plotArea>
    <c:legend>
      <c:legendPos val="b"/>
      <c:layout/>
      <c:overlay val="0"/>
      <c:txPr>
        <a:bodyPr/>
        <a:lstStyle/>
        <a:p>
          <a:pPr>
            <a:defRPr sz="1200"/>
          </a:pPr>
          <a:endParaRPr lang="en-US"/>
        </a:p>
      </c:txPr>
    </c:legend>
    <c:plotVisOnly val="1"/>
    <c:dispBlanksAs val="gap"/>
    <c:showDLblsOverMax val="0"/>
  </c:chart>
  <c:spPr>
    <a:ln>
      <a:noFill/>
    </a:ln>
  </c:sp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934FAA0-7191-5B49-9D42-818B0189A9B5}" type="doc">
      <dgm:prSet loTypeId="urn:microsoft.com/office/officeart/2005/8/layout/chevron1" loCatId="" qsTypeId="urn:microsoft.com/office/officeart/2005/8/quickstyle/simple3" qsCatId="simple" csTypeId="urn:microsoft.com/office/officeart/2005/8/colors/accent1_2" csCatId="accent1" phldr="1"/>
      <dgm:spPr/>
    </dgm:pt>
    <dgm:pt modelId="{0759AF98-6301-864F-80F4-B6ACE856EE70}">
      <dgm:prSet phldrT="[Text]"/>
      <dgm:spPr/>
      <dgm:t>
        <a:bodyPr/>
        <a:lstStyle/>
        <a:p>
          <a:r>
            <a:rPr lang="en-US" dirty="0" smtClean="0"/>
            <a:t>Persistence (3 Terms)	</a:t>
          </a:r>
        </a:p>
      </dgm:t>
    </dgm:pt>
    <dgm:pt modelId="{6E3C8764-6AA6-914A-80AE-C0BA8DE3B2A9}" type="parTrans" cxnId="{70ECACF8-E1AD-2745-AD2E-A506E5306DB1}">
      <dgm:prSet/>
      <dgm:spPr/>
      <dgm:t>
        <a:bodyPr/>
        <a:lstStyle/>
        <a:p>
          <a:endParaRPr lang="en-US"/>
        </a:p>
      </dgm:t>
    </dgm:pt>
    <dgm:pt modelId="{643A2D59-3F14-9943-AEA7-D4205C9AFFC3}" type="sibTrans" cxnId="{70ECACF8-E1AD-2745-AD2E-A506E5306DB1}">
      <dgm:prSet/>
      <dgm:spPr/>
      <dgm:t>
        <a:bodyPr/>
        <a:lstStyle/>
        <a:p>
          <a:endParaRPr lang="en-US"/>
        </a:p>
      </dgm:t>
    </dgm:pt>
    <dgm:pt modelId="{1A8F8B0B-425B-9840-B4EB-FB03AE6C5EE9}">
      <dgm:prSet phldrT="[Text]"/>
      <dgm:spPr/>
      <dgm:t>
        <a:bodyPr/>
        <a:lstStyle/>
        <a:p>
          <a:r>
            <a:rPr lang="en-US" dirty="0" smtClean="0"/>
            <a:t>30 Units</a:t>
          </a:r>
          <a:endParaRPr lang="en-US" dirty="0"/>
        </a:p>
      </dgm:t>
    </dgm:pt>
    <dgm:pt modelId="{842389F9-BF0D-794F-93F9-D0EA191C1A6D}" type="parTrans" cxnId="{813306E2-6DB5-1047-9364-55537F3C99F4}">
      <dgm:prSet/>
      <dgm:spPr/>
      <dgm:t>
        <a:bodyPr/>
        <a:lstStyle/>
        <a:p>
          <a:endParaRPr lang="en-US"/>
        </a:p>
      </dgm:t>
    </dgm:pt>
    <dgm:pt modelId="{C54EDF81-D66C-7340-8761-8E27AEB29B72}" type="sibTrans" cxnId="{813306E2-6DB5-1047-9364-55537F3C99F4}">
      <dgm:prSet/>
      <dgm:spPr/>
      <dgm:t>
        <a:bodyPr/>
        <a:lstStyle/>
        <a:p>
          <a:endParaRPr lang="en-US"/>
        </a:p>
      </dgm:t>
    </dgm:pt>
    <dgm:pt modelId="{BE617C7A-178F-C14A-BB4F-C658514EFD52}">
      <dgm:prSet phldrT="[Text]"/>
      <dgm:spPr/>
      <dgm:t>
        <a:bodyPr/>
        <a:lstStyle/>
        <a:p>
          <a:r>
            <a:rPr lang="en-US" dirty="0" smtClean="0"/>
            <a:t>Completion</a:t>
          </a:r>
          <a:endParaRPr lang="en-US" dirty="0"/>
        </a:p>
      </dgm:t>
    </dgm:pt>
    <dgm:pt modelId="{346F2E22-7C49-5443-95F9-F8E061B86227}" type="parTrans" cxnId="{9BA650D5-1F85-954F-B9FC-727C6E03C19C}">
      <dgm:prSet/>
      <dgm:spPr/>
      <dgm:t>
        <a:bodyPr/>
        <a:lstStyle/>
        <a:p>
          <a:endParaRPr lang="en-US"/>
        </a:p>
      </dgm:t>
    </dgm:pt>
    <dgm:pt modelId="{8E24EF22-AD48-7B4F-AB7E-821E78836752}" type="sibTrans" cxnId="{9BA650D5-1F85-954F-B9FC-727C6E03C19C}">
      <dgm:prSet/>
      <dgm:spPr/>
      <dgm:t>
        <a:bodyPr/>
        <a:lstStyle/>
        <a:p>
          <a:endParaRPr lang="en-US"/>
        </a:p>
      </dgm:t>
    </dgm:pt>
    <dgm:pt modelId="{7D2109B8-96EA-494B-AE21-88E6F8EF68E8}" type="pres">
      <dgm:prSet presAssocID="{2934FAA0-7191-5B49-9D42-818B0189A9B5}" presName="Name0" presStyleCnt="0">
        <dgm:presLayoutVars>
          <dgm:dir/>
          <dgm:animLvl val="lvl"/>
          <dgm:resizeHandles val="exact"/>
        </dgm:presLayoutVars>
      </dgm:prSet>
      <dgm:spPr/>
    </dgm:pt>
    <dgm:pt modelId="{45748492-4A79-AE4E-B8C1-C6695AA43532}" type="pres">
      <dgm:prSet presAssocID="{0759AF98-6301-864F-80F4-B6ACE856EE70}" presName="parTxOnly" presStyleLbl="node1" presStyleIdx="0" presStyleCnt="3">
        <dgm:presLayoutVars>
          <dgm:chMax val="0"/>
          <dgm:chPref val="0"/>
          <dgm:bulletEnabled val="1"/>
        </dgm:presLayoutVars>
      </dgm:prSet>
      <dgm:spPr/>
      <dgm:t>
        <a:bodyPr/>
        <a:lstStyle/>
        <a:p>
          <a:endParaRPr lang="en-US"/>
        </a:p>
      </dgm:t>
    </dgm:pt>
    <dgm:pt modelId="{8B56FE73-D912-1541-A02A-E704AE150A93}" type="pres">
      <dgm:prSet presAssocID="{643A2D59-3F14-9943-AEA7-D4205C9AFFC3}" presName="parTxOnlySpace" presStyleCnt="0"/>
      <dgm:spPr/>
    </dgm:pt>
    <dgm:pt modelId="{944EC1DF-35B7-6C48-BB72-2F49FE2F8354}" type="pres">
      <dgm:prSet presAssocID="{1A8F8B0B-425B-9840-B4EB-FB03AE6C5EE9}" presName="parTxOnly" presStyleLbl="node1" presStyleIdx="1" presStyleCnt="3">
        <dgm:presLayoutVars>
          <dgm:chMax val="0"/>
          <dgm:chPref val="0"/>
          <dgm:bulletEnabled val="1"/>
        </dgm:presLayoutVars>
      </dgm:prSet>
      <dgm:spPr/>
      <dgm:t>
        <a:bodyPr/>
        <a:lstStyle/>
        <a:p>
          <a:endParaRPr lang="en-US"/>
        </a:p>
      </dgm:t>
    </dgm:pt>
    <dgm:pt modelId="{EE0A52F4-370D-654B-9F15-E41B253D9783}" type="pres">
      <dgm:prSet presAssocID="{C54EDF81-D66C-7340-8761-8E27AEB29B72}" presName="parTxOnlySpace" presStyleCnt="0"/>
      <dgm:spPr/>
    </dgm:pt>
    <dgm:pt modelId="{65A19162-861B-2B42-8953-6DA041F0F0D0}" type="pres">
      <dgm:prSet presAssocID="{BE617C7A-178F-C14A-BB4F-C658514EFD52}" presName="parTxOnly" presStyleLbl="node1" presStyleIdx="2" presStyleCnt="3">
        <dgm:presLayoutVars>
          <dgm:chMax val="0"/>
          <dgm:chPref val="0"/>
          <dgm:bulletEnabled val="1"/>
        </dgm:presLayoutVars>
      </dgm:prSet>
      <dgm:spPr/>
      <dgm:t>
        <a:bodyPr/>
        <a:lstStyle/>
        <a:p>
          <a:endParaRPr lang="en-US"/>
        </a:p>
      </dgm:t>
    </dgm:pt>
  </dgm:ptLst>
  <dgm:cxnLst>
    <dgm:cxn modelId="{DAFFC642-0A4A-B047-AF88-6F314246CE1F}" type="presOf" srcId="{BE617C7A-178F-C14A-BB4F-C658514EFD52}" destId="{65A19162-861B-2B42-8953-6DA041F0F0D0}" srcOrd="0" destOrd="0" presId="urn:microsoft.com/office/officeart/2005/8/layout/chevron1"/>
    <dgm:cxn modelId="{E7ACAE72-CF12-704D-B1A2-03A977F8EF37}" type="presOf" srcId="{2934FAA0-7191-5B49-9D42-818B0189A9B5}" destId="{7D2109B8-96EA-494B-AE21-88E6F8EF68E8}" srcOrd="0" destOrd="0" presId="urn:microsoft.com/office/officeart/2005/8/layout/chevron1"/>
    <dgm:cxn modelId="{9BA650D5-1F85-954F-B9FC-727C6E03C19C}" srcId="{2934FAA0-7191-5B49-9D42-818B0189A9B5}" destId="{BE617C7A-178F-C14A-BB4F-C658514EFD52}" srcOrd="2" destOrd="0" parTransId="{346F2E22-7C49-5443-95F9-F8E061B86227}" sibTransId="{8E24EF22-AD48-7B4F-AB7E-821E78836752}"/>
    <dgm:cxn modelId="{70ECACF8-E1AD-2745-AD2E-A506E5306DB1}" srcId="{2934FAA0-7191-5B49-9D42-818B0189A9B5}" destId="{0759AF98-6301-864F-80F4-B6ACE856EE70}" srcOrd="0" destOrd="0" parTransId="{6E3C8764-6AA6-914A-80AE-C0BA8DE3B2A9}" sibTransId="{643A2D59-3F14-9943-AEA7-D4205C9AFFC3}"/>
    <dgm:cxn modelId="{762D0851-FC55-3D45-B71D-B60289360400}" type="presOf" srcId="{1A8F8B0B-425B-9840-B4EB-FB03AE6C5EE9}" destId="{944EC1DF-35B7-6C48-BB72-2F49FE2F8354}" srcOrd="0" destOrd="0" presId="urn:microsoft.com/office/officeart/2005/8/layout/chevron1"/>
    <dgm:cxn modelId="{813306E2-6DB5-1047-9364-55537F3C99F4}" srcId="{2934FAA0-7191-5B49-9D42-818B0189A9B5}" destId="{1A8F8B0B-425B-9840-B4EB-FB03AE6C5EE9}" srcOrd="1" destOrd="0" parTransId="{842389F9-BF0D-794F-93F9-D0EA191C1A6D}" sibTransId="{C54EDF81-D66C-7340-8761-8E27AEB29B72}"/>
    <dgm:cxn modelId="{A45F568B-5C55-1B47-B70E-EA8182D78AFA}" type="presOf" srcId="{0759AF98-6301-864F-80F4-B6ACE856EE70}" destId="{45748492-4A79-AE4E-B8C1-C6695AA43532}" srcOrd="0" destOrd="0" presId="urn:microsoft.com/office/officeart/2005/8/layout/chevron1"/>
    <dgm:cxn modelId="{9B178D86-F0DA-3040-960F-BCCAE5F82D81}" type="presParOf" srcId="{7D2109B8-96EA-494B-AE21-88E6F8EF68E8}" destId="{45748492-4A79-AE4E-B8C1-C6695AA43532}" srcOrd="0" destOrd="0" presId="urn:microsoft.com/office/officeart/2005/8/layout/chevron1"/>
    <dgm:cxn modelId="{05E32281-72CC-9446-97C0-67EEF71AAE17}" type="presParOf" srcId="{7D2109B8-96EA-494B-AE21-88E6F8EF68E8}" destId="{8B56FE73-D912-1541-A02A-E704AE150A93}" srcOrd="1" destOrd="0" presId="urn:microsoft.com/office/officeart/2005/8/layout/chevron1"/>
    <dgm:cxn modelId="{1FF5019C-CACF-F245-A39A-CEDEA7949382}" type="presParOf" srcId="{7D2109B8-96EA-494B-AE21-88E6F8EF68E8}" destId="{944EC1DF-35B7-6C48-BB72-2F49FE2F8354}" srcOrd="2" destOrd="0" presId="urn:microsoft.com/office/officeart/2005/8/layout/chevron1"/>
    <dgm:cxn modelId="{FB653A36-1856-9B47-A002-50BB783E2745}" type="presParOf" srcId="{7D2109B8-96EA-494B-AE21-88E6F8EF68E8}" destId="{EE0A52F4-370D-654B-9F15-E41B253D9783}" srcOrd="3" destOrd="0" presId="urn:microsoft.com/office/officeart/2005/8/layout/chevron1"/>
    <dgm:cxn modelId="{26D65578-3FCA-4C46-813B-D8977BDF19F1}" type="presParOf" srcId="{7D2109B8-96EA-494B-AE21-88E6F8EF68E8}" destId="{65A19162-861B-2B42-8953-6DA041F0F0D0}" srcOrd="4"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748492-4A79-AE4E-B8C1-C6695AA43532}">
      <dsp:nvSpPr>
        <dsp:cNvPr id="0" name=""/>
        <dsp:cNvSpPr/>
      </dsp:nvSpPr>
      <dsp:spPr>
        <a:xfrm>
          <a:off x="1553" y="0"/>
          <a:ext cx="1892485" cy="716209"/>
        </a:xfrm>
        <a:prstGeom prst="chevron">
          <a:avLst/>
        </a:prstGeom>
        <a:gradFill rotWithShape="0">
          <a:gsLst>
            <a:gs pos="28000">
              <a:schemeClr val="accent1">
                <a:hueOff val="0"/>
                <a:satOff val="0"/>
                <a:lumOff val="0"/>
                <a:alphaOff val="0"/>
                <a:tint val="18000"/>
                <a:satMod val="120000"/>
                <a:lumMod val="88000"/>
              </a:schemeClr>
            </a:gs>
            <a:gs pos="100000">
              <a:schemeClr val="accent1">
                <a:hueOff val="0"/>
                <a:satOff val="0"/>
                <a:lumOff val="0"/>
                <a:alphaOff val="0"/>
                <a:tint val="40000"/>
                <a:satMod val="100000"/>
                <a:lumMod val="78000"/>
              </a:schemeClr>
            </a:gs>
          </a:gsLst>
          <a:lin ang="5400000" scaled="0"/>
        </a:gradFill>
        <a:ln>
          <a:noFill/>
        </a:ln>
        <a:effectLst>
          <a:outerShdw blurRad="63500" dist="50800" dir="5400000" sx="98000" sy="98000" rotWithShape="0">
            <a:srgbClr val="000000">
              <a:alpha val="2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en-US" sz="1600" kern="1200" dirty="0" smtClean="0"/>
            <a:t>Persistence (3 Terms)	</a:t>
          </a:r>
        </a:p>
      </dsp:txBody>
      <dsp:txXfrm>
        <a:off x="359658" y="0"/>
        <a:ext cx="1176276" cy="716209"/>
      </dsp:txXfrm>
    </dsp:sp>
    <dsp:sp modelId="{944EC1DF-35B7-6C48-BB72-2F49FE2F8354}">
      <dsp:nvSpPr>
        <dsp:cNvPr id="0" name=""/>
        <dsp:cNvSpPr/>
      </dsp:nvSpPr>
      <dsp:spPr>
        <a:xfrm>
          <a:off x="1704789" y="0"/>
          <a:ext cx="1892485" cy="716209"/>
        </a:xfrm>
        <a:prstGeom prst="chevron">
          <a:avLst/>
        </a:prstGeom>
        <a:gradFill rotWithShape="0">
          <a:gsLst>
            <a:gs pos="28000">
              <a:schemeClr val="accent1">
                <a:hueOff val="0"/>
                <a:satOff val="0"/>
                <a:lumOff val="0"/>
                <a:alphaOff val="0"/>
                <a:tint val="18000"/>
                <a:satMod val="120000"/>
                <a:lumMod val="88000"/>
              </a:schemeClr>
            </a:gs>
            <a:gs pos="100000">
              <a:schemeClr val="accent1">
                <a:hueOff val="0"/>
                <a:satOff val="0"/>
                <a:lumOff val="0"/>
                <a:alphaOff val="0"/>
                <a:tint val="40000"/>
                <a:satMod val="100000"/>
                <a:lumMod val="78000"/>
              </a:schemeClr>
            </a:gs>
          </a:gsLst>
          <a:lin ang="5400000" scaled="0"/>
        </a:gradFill>
        <a:ln>
          <a:noFill/>
        </a:ln>
        <a:effectLst>
          <a:outerShdw blurRad="63500" dist="50800" dir="5400000" sx="98000" sy="98000" rotWithShape="0">
            <a:srgbClr val="000000">
              <a:alpha val="2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en-US" sz="1600" kern="1200" dirty="0" smtClean="0"/>
            <a:t>30 Units</a:t>
          </a:r>
          <a:endParaRPr lang="en-US" sz="1600" kern="1200" dirty="0"/>
        </a:p>
      </dsp:txBody>
      <dsp:txXfrm>
        <a:off x="2062894" y="0"/>
        <a:ext cx="1176276" cy="716209"/>
      </dsp:txXfrm>
    </dsp:sp>
    <dsp:sp modelId="{65A19162-861B-2B42-8953-6DA041F0F0D0}">
      <dsp:nvSpPr>
        <dsp:cNvPr id="0" name=""/>
        <dsp:cNvSpPr/>
      </dsp:nvSpPr>
      <dsp:spPr>
        <a:xfrm>
          <a:off x="3408026" y="0"/>
          <a:ext cx="1892485" cy="716209"/>
        </a:xfrm>
        <a:prstGeom prst="chevron">
          <a:avLst/>
        </a:prstGeom>
        <a:gradFill rotWithShape="0">
          <a:gsLst>
            <a:gs pos="28000">
              <a:schemeClr val="accent1">
                <a:hueOff val="0"/>
                <a:satOff val="0"/>
                <a:lumOff val="0"/>
                <a:alphaOff val="0"/>
                <a:tint val="18000"/>
                <a:satMod val="120000"/>
                <a:lumMod val="88000"/>
              </a:schemeClr>
            </a:gs>
            <a:gs pos="100000">
              <a:schemeClr val="accent1">
                <a:hueOff val="0"/>
                <a:satOff val="0"/>
                <a:lumOff val="0"/>
                <a:alphaOff val="0"/>
                <a:tint val="40000"/>
                <a:satMod val="100000"/>
                <a:lumMod val="78000"/>
              </a:schemeClr>
            </a:gs>
          </a:gsLst>
          <a:lin ang="5400000" scaled="0"/>
        </a:gradFill>
        <a:ln>
          <a:noFill/>
        </a:ln>
        <a:effectLst>
          <a:outerShdw blurRad="63500" dist="50800" dir="5400000" sx="98000" sy="98000" rotWithShape="0">
            <a:srgbClr val="000000">
              <a:alpha val="2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en-US" sz="1600" kern="1200" dirty="0" smtClean="0"/>
            <a:t>Completion</a:t>
          </a:r>
          <a:endParaRPr lang="en-US" sz="1600" kern="1200" dirty="0"/>
        </a:p>
      </dsp:txBody>
      <dsp:txXfrm>
        <a:off x="3766131" y="0"/>
        <a:ext cx="1176276" cy="716209"/>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2DCC66A-3215-A747-84B7-BB38CA363BC9}" type="datetimeFigureOut">
              <a:rPr lang="en-US" smtClean="0"/>
              <a:t>5/7/2013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5F6B699-CF15-1842-B424-986D8DF49CAB}" type="slidenum">
              <a:rPr lang="en-US" smtClean="0"/>
              <a:t>‹#›</a:t>
            </a:fld>
            <a:endParaRPr lang="en-US"/>
          </a:p>
        </p:txBody>
      </p:sp>
    </p:spTree>
    <p:extLst>
      <p:ext uri="{BB962C8B-B14F-4D97-AF65-F5344CB8AC3E}">
        <p14:creationId xmlns:p14="http://schemas.microsoft.com/office/powerpoint/2010/main" val="212123895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FD675C3-3348-F546-A96F-4451E5F43413}" type="datetimeFigureOut">
              <a:rPr lang="en-US" smtClean="0"/>
              <a:t>5/7/2013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C57BA0-9F94-5049-AD97-645AD33A345C}" type="slidenum">
              <a:rPr lang="en-US" smtClean="0"/>
              <a:t>‹#›</a:t>
            </a:fld>
            <a:endParaRPr lang="en-US"/>
          </a:p>
        </p:txBody>
      </p:sp>
    </p:spTree>
    <p:extLst>
      <p:ext uri="{BB962C8B-B14F-4D97-AF65-F5344CB8AC3E}">
        <p14:creationId xmlns:p14="http://schemas.microsoft.com/office/powerpoint/2010/main" val="419390761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60BCFC0-5B3E-1442-A553-CD9C1050A706}" type="datetime1">
              <a:rPr lang="en-US" smtClean="0"/>
              <a:t>5/7/2013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449694-847F-E747-8EA9-27B102C4A498}" type="slidenum">
              <a:rPr lang="en-US" smtClean="0"/>
              <a:t>‹#›</a:t>
            </a:fld>
            <a:endParaRPr lang="en-US"/>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F1BFA51-DB4F-9847-9484-AB7AB1E360EE}" type="datetime1">
              <a:rPr lang="en-US" smtClean="0"/>
              <a:t>5/7/2013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449694-847F-E747-8EA9-27B102C4A498}" type="slidenum">
              <a:rPr lang="en-US" smtClean="0"/>
              <a:t>‹#›</a:t>
            </a:fld>
            <a:endParaRPr lang="en-US"/>
          </a:p>
        </p:txBody>
      </p:sp>
    </p:spTree>
  </p:cSld>
  <p:clrMapOvr>
    <a:masterClrMapping/>
  </p:clrMapOvr>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F11B22E-CB62-5A43-9D1B-3B4F01E62205}" type="datetime1">
              <a:rPr lang="en-US" smtClean="0"/>
              <a:t>5/7/2013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449694-847F-E747-8EA9-27B102C4A498}" type="slidenum">
              <a:rPr lang="en-US" smtClean="0"/>
              <a:t>‹#›</a:t>
            </a:fld>
            <a:endParaRPr lang="en-US"/>
          </a:p>
        </p:txBody>
      </p:sp>
    </p:spTree>
  </p:cSld>
  <p:clrMapOvr>
    <a:masterClrMapping/>
  </p:clrMapOvr>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23FBF16-5C5F-614D-9BDD-FDCF3363481A}" type="datetime1">
              <a:rPr lang="en-US" smtClean="0"/>
              <a:t>5/7/2013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449694-847F-E747-8EA9-27B102C4A498}"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9D3E8BD-9308-4645-9B33-23280D9A6EF4}" type="datetime1">
              <a:rPr lang="en-US" smtClean="0"/>
              <a:t>5/7/2013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449694-847F-E747-8EA9-27B102C4A498}" type="slidenum">
              <a:rPr lang="en-US" smtClean="0"/>
              <a:t>‹#›</a:t>
            </a:fld>
            <a:endParaRPr lang="en-US"/>
          </a:p>
        </p:txBody>
      </p:sp>
    </p:spTree>
  </p:cSld>
  <p:clrMapOvr>
    <a:masterClrMapping/>
  </p:clrMapOvr>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917FA24-1FE2-1C46-818A-A627AB9F4CDB}" type="datetime1">
              <a:rPr lang="en-US" smtClean="0"/>
              <a:t>5/7/2013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449694-847F-E747-8EA9-27B102C4A498}"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AF46F1C-EB2F-A245-8F84-2AD64B6FB488}" type="datetime1">
              <a:rPr lang="en-US" smtClean="0"/>
              <a:t>5/7/2013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449694-847F-E747-8EA9-27B102C4A498}" type="slidenum">
              <a:rPr lang="en-US" smtClean="0"/>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CD3B2C0-CAA6-E44C-B271-267B1F6127A7}" type="datetime1">
              <a:rPr lang="en-US" smtClean="0"/>
              <a:t>5/7/2013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449694-847F-E747-8EA9-27B102C4A498}" type="slidenum">
              <a:rPr lang="en-US" smtClean="0"/>
              <a:t>‹#›</a:t>
            </a:fld>
            <a:endParaRPr lang="en-US"/>
          </a:p>
        </p:txBody>
      </p:sp>
    </p:spTree>
  </p:cSld>
  <p:clrMapOvr>
    <a:masterClrMapping/>
  </p:clrMapOvr>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FB503B-F25F-5B4E-B9F5-D411EC731603}" type="datetime1">
              <a:rPr lang="en-US" smtClean="0"/>
              <a:t>5/7/2013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449694-847F-E747-8EA9-27B102C4A498}" type="slidenum">
              <a:rPr lang="en-US" smtClean="0"/>
              <a:t>‹#›</a:t>
            </a:fld>
            <a:endParaRPr lang="en-US"/>
          </a:p>
        </p:txBody>
      </p:sp>
    </p:spTree>
  </p:cSld>
  <p:clrMapOvr>
    <a:masterClrMapping/>
  </p:clrMapOvr>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75A390-0BCB-F84D-8EAA-6E3FEB199350}" type="datetime1">
              <a:rPr lang="en-US" smtClean="0"/>
              <a:t>5/7/2013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449694-847F-E747-8EA9-27B102C4A498}" type="slidenum">
              <a:rPr lang="en-US" smtClean="0"/>
              <a:t>‹#›</a:t>
            </a:fld>
            <a:endParaRPr lang="en-US"/>
          </a:p>
        </p:txBody>
      </p:sp>
    </p:spTree>
  </p:cSld>
  <p:clrMapOvr>
    <a:masterClrMapping/>
  </p:clrMapOvr>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6F4E2E-DAD1-B849-ABD4-F0292F4DF91D}" type="datetime1">
              <a:rPr lang="en-US" smtClean="0"/>
              <a:t>5/7/2013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449694-847F-E747-8EA9-27B102C4A498}" type="slidenum">
              <a:rPr lang="en-US" smtClean="0"/>
              <a:t>‹#›</a:t>
            </a:fld>
            <a:endParaRPr lang="en-US"/>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813C9F99-AC19-6E40-8F67-24AB5F1B73AB}" type="datetime1">
              <a:rPr lang="en-US" smtClean="0"/>
              <a:t>5/7/2013</a:t>
            </a:fld>
            <a:endParaRPr lang="en-US"/>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B8449694-847F-E747-8EA9-27B102C4A49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xmlns:p14="http://schemas.microsoft.com/office/powerpoint/2010/main" id="1" dur="indefinite" restart="never" nodeType="tmRoot"/>
      </p:par>
    </p:tnLst>
  </p:timing>
  <p:hf hdr="0" ftr="0" dt="0"/>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5.xml"/></Relationships>
</file>

<file path=ppt/slides/_rels/slide12.xml.rels><?xml version="1.0" encoding="UTF-8" standalone="yes"?>
<Relationships xmlns="http://schemas.openxmlformats.org/package/2006/relationships"><Relationship Id="rId3" Type="http://schemas.openxmlformats.org/officeDocument/2006/relationships/chart" Target="../charts/chart7.xml"/><Relationship Id="rId4" Type="http://schemas.openxmlformats.org/officeDocument/2006/relationships/chart" Target="../charts/chart8.xml"/><Relationship Id="rId1" Type="http://schemas.openxmlformats.org/officeDocument/2006/relationships/slideLayout" Target="../slideLayouts/slideLayout7.xml"/><Relationship Id="rId2" Type="http://schemas.openxmlformats.org/officeDocument/2006/relationships/chart" Target="../charts/char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9.xml"/></Relationships>
</file>

<file path=ppt/slides/_rels/slide16.xml.rels><?xml version="1.0" encoding="UTF-8" standalone="yes"?>
<Relationships xmlns="http://schemas.openxmlformats.org/package/2006/relationships"><Relationship Id="rId3" Type="http://schemas.openxmlformats.org/officeDocument/2006/relationships/chart" Target="../charts/chart11.xml"/><Relationship Id="rId4" Type="http://schemas.openxmlformats.org/officeDocument/2006/relationships/chart" Target="../charts/chart12.xml"/><Relationship Id="rId1" Type="http://schemas.openxmlformats.org/officeDocument/2006/relationships/slideLayout" Target="../slideLayouts/slideLayout7.xml"/><Relationship Id="rId2" Type="http://schemas.openxmlformats.org/officeDocument/2006/relationships/chart" Target="../charts/chart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chart" Target="../charts/chart15.xml"/><Relationship Id="rId4" Type="http://schemas.openxmlformats.org/officeDocument/2006/relationships/chart" Target="../charts/chart16.xml"/><Relationship Id="rId1" Type="http://schemas.openxmlformats.org/officeDocument/2006/relationships/slideLayout" Target="../slideLayouts/slideLayout7.xml"/><Relationship Id="rId2" Type="http://schemas.openxmlformats.org/officeDocument/2006/relationships/chart" Target="../charts/chart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1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1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19.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7.xml"/><Relationship Id="rId2"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1.xml"/></Relationships>
</file>

<file path=ppt/slides/_rels/slide8.xml.rels><?xml version="1.0" encoding="UTF-8" standalone="yes"?>
<Relationships xmlns="http://schemas.openxmlformats.org/package/2006/relationships"><Relationship Id="rId3" Type="http://schemas.openxmlformats.org/officeDocument/2006/relationships/chart" Target="../charts/chart3.xml"/><Relationship Id="rId4" Type="http://schemas.openxmlformats.org/officeDocument/2006/relationships/chart" Target="../charts/chart4.xml"/><Relationship Id="rId1" Type="http://schemas.openxmlformats.org/officeDocument/2006/relationships/slideLayout" Target="../slideLayouts/slideLayout7.xml"/><Relationship Id="rId2" Type="http://schemas.openxmlformats.org/officeDocument/2006/relationships/chart" Target="../charts/char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33594" y="5756947"/>
            <a:ext cx="3625910" cy="882119"/>
          </a:xfrm>
        </p:spPr>
        <p:txBody>
          <a:bodyPr>
            <a:normAutofit/>
          </a:bodyPr>
          <a:lstStyle/>
          <a:p>
            <a:r>
              <a:rPr lang="en-US" sz="1800" dirty="0" smtClean="0"/>
              <a:t>Board of Trustees Retreat</a:t>
            </a:r>
          </a:p>
          <a:p>
            <a:r>
              <a:rPr lang="en-US" sz="1800" dirty="0" smtClean="0"/>
              <a:t>May 10, 2013</a:t>
            </a:r>
            <a:endParaRPr lang="en-US" sz="1800" dirty="0"/>
          </a:p>
        </p:txBody>
      </p:sp>
      <p:sp>
        <p:nvSpPr>
          <p:cNvPr id="2" name="Title 1"/>
          <p:cNvSpPr>
            <a:spLocks noGrp="1"/>
          </p:cNvSpPr>
          <p:nvPr>
            <p:ph type="ctrTitle"/>
          </p:nvPr>
        </p:nvSpPr>
        <p:spPr>
          <a:xfrm>
            <a:off x="1055636" y="1276649"/>
            <a:ext cx="7175351" cy="3624018"/>
          </a:xfrm>
        </p:spPr>
        <p:txBody>
          <a:bodyPr/>
          <a:lstStyle/>
          <a:p>
            <a:pPr marL="182880" indent="0" algn="ctr">
              <a:buNone/>
            </a:pPr>
            <a:r>
              <a:rPr lang="en-US" sz="6000" dirty="0" smtClean="0">
                <a:effectLst>
                  <a:reflection stA="13000" endPos="45000" dir="5400000" sy="-100000" algn="bl" rotWithShape="0"/>
                </a:effectLst>
              </a:rPr>
              <a:t>Student</a:t>
            </a:r>
            <a:br>
              <a:rPr lang="en-US" sz="6000" dirty="0" smtClean="0">
                <a:effectLst>
                  <a:reflection stA="13000" endPos="45000" dir="5400000" sy="-100000" algn="bl" rotWithShape="0"/>
                </a:effectLst>
              </a:rPr>
            </a:br>
            <a:r>
              <a:rPr lang="en-US" sz="6000" dirty="0" smtClean="0">
                <a:effectLst>
                  <a:reflection stA="13000" endPos="45000" dir="5400000" sy="-100000" algn="bl" rotWithShape="0"/>
                </a:effectLst>
              </a:rPr>
              <a:t>Success</a:t>
            </a:r>
            <a:br>
              <a:rPr lang="en-US" sz="6000" dirty="0" smtClean="0">
                <a:effectLst>
                  <a:reflection stA="13000" endPos="45000" dir="5400000" sy="-100000" algn="bl" rotWithShape="0"/>
                </a:effectLst>
              </a:rPr>
            </a:br>
            <a:r>
              <a:rPr lang="en-US" sz="6000" dirty="0" smtClean="0">
                <a:effectLst>
                  <a:reflection stA="13000" endPos="45000" dir="5400000" sy="-100000" algn="bl" rotWithShape="0"/>
                </a:effectLst>
              </a:rPr>
              <a:t>Scorecard</a:t>
            </a:r>
            <a:br>
              <a:rPr lang="en-US" sz="6000" dirty="0" smtClean="0">
                <a:effectLst>
                  <a:reflection stA="13000" endPos="45000" dir="5400000" sy="-100000" algn="bl" rotWithShape="0"/>
                </a:effectLst>
              </a:rPr>
            </a:br>
            <a:r>
              <a:rPr lang="en-US" sz="6000" dirty="0" smtClean="0">
                <a:effectLst>
                  <a:reflection stA="13000" endPos="45000" dir="5400000" sy="-100000" algn="bl" rotWithShape="0"/>
                </a:effectLst>
              </a:rPr>
              <a:t>2013</a:t>
            </a:r>
            <a:endParaRPr lang="en-US" sz="6000" dirty="0">
              <a:effectLst>
                <a:reflection stA="13000" endPos="45000" dir="5400000" sy="-100000" algn="bl" rotWithShape="0"/>
              </a:effectLst>
            </a:endParaRPr>
          </a:p>
        </p:txBody>
      </p:sp>
      <p:sp>
        <p:nvSpPr>
          <p:cNvPr id="5" name="Subtitle 2"/>
          <p:cNvSpPr txBox="1">
            <a:spLocks/>
          </p:cNvSpPr>
          <p:nvPr/>
        </p:nvSpPr>
        <p:spPr>
          <a:xfrm>
            <a:off x="4643312" y="5756947"/>
            <a:ext cx="4319473" cy="882119"/>
          </a:xfrm>
          <a:prstGeom prst="rect">
            <a:avLst/>
          </a:prstGeom>
        </p:spPr>
        <p:txBody>
          <a:bodyPr vert="horz" lIns="91440" tIns="45720" rIns="91440" bIns="45720" rtlCol="0">
            <a:noAutofit/>
          </a:bodyPr>
          <a:lstStyle>
            <a:lvl1pPr marL="0" indent="0" algn="l" defTabSz="914400" rtl="0" eaLnBrk="1" latinLnBrk="0" hangingPunct="1">
              <a:spcBef>
                <a:spcPct val="20000"/>
              </a:spcBef>
              <a:spcAft>
                <a:spcPts val="300"/>
              </a:spcAft>
              <a:buClr>
                <a:schemeClr val="accent6">
                  <a:lumMod val="75000"/>
                </a:schemeClr>
              </a:buClr>
              <a:buSzPct val="130000"/>
              <a:buFont typeface="Georgia" pitchFamily="18" charset="0"/>
              <a:buNone/>
              <a:defRPr sz="2200" kern="1200">
                <a:solidFill>
                  <a:schemeClr val="tx2"/>
                </a:solidFill>
                <a:latin typeface="+mn-lt"/>
                <a:ea typeface="+mn-ea"/>
                <a:cs typeface="+mn-cs"/>
              </a:defRPr>
            </a:lvl1pPr>
            <a:lvl2pPr marL="457200" indent="0" algn="ctr" defTabSz="914400" rtl="0" eaLnBrk="1" latinLnBrk="0" hangingPunct="1">
              <a:spcBef>
                <a:spcPct val="20000"/>
              </a:spcBef>
              <a:spcAft>
                <a:spcPts val="300"/>
              </a:spcAft>
              <a:buClr>
                <a:schemeClr val="accent6">
                  <a:lumMod val="75000"/>
                </a:schemeClr>
              </a:buClr>
              <a:buSzPct val="130000"/>
              <a:buFont typeface="Georgia" pitchFamily="18" charset="0"/>
              <a:buNone/>
              <a:defRPr sz="2000" kern="1200">
                <a:solidFill>
                  <a:schemeClr val="tx1">
                    <a:tint val="75000"/>
                  </a:schemeClr>
                </a:solidFill>
                <a:latin typeface="+mn-lt"/>
                <a:ea typeface="+mn-ea"/>
                <a:cs typeface="+mn-cs"/>
              </a:defRPr>
            </a:lvl2pPr>
            <a:lvl3pPr marL="914400" indent="0" algn="ctr" defTabSz="914400" rtl="0" eaLnBrk="1" latinLnBrk="0" hangingPunct="1">
              <a:spcBef>
                <a:spcPct val="20000"/>
              </a:spcBef>
              <a:spcAft>
                <a:spcPts val="300"/>
              </a:spcAft>
              <a:buClr>
                <a:schemeClr val="accent6">
                  <a:lumMod val="75000"/>
                </a:schemeClr>
              </a:buClr>
              <a:buSzPct val="130000"/>
              <a:buFont typeface="Georgia" pitchFamily="18" charset="0"/>
              <a:buNone/>
              <a:defRPr sz="1800" kern="1200">
                <a:solidFill>
                  <a:schemeClr val="tx1">
                    <a:tint val="75000"/>
                  </a:schemeClr>
                </a:solidFill>
                <a:latin typeface="+mn-lt"/>
                <a:ea typeface="+mn-ea"/>
                <a:cs typeface="+mn-cs"/>
              </a:defRPr>
            </a:lvl3pPr>
            <a:lvl4pPr marL="1371600" indent="0" algn="ctr" defTabSz="914400" rtl="0" eaLnBrk="1" latinLnBrk="0" hangingPunct="1">
              <a:spcBef>
                <a:spcPct val="20000"/>
              </a:spcBef>
              <a:spcAft>
                <a:spcPts val="300"/>
              </a:spcAft>
              <a:buClr>
                <a:schemeClr val="accent6">
                  <a:lumMod val="75000"/>
                </a:schemeClr>
              </a:buClr>
              <a:buSzPct val="130000"/>
              <a:buFont typeface="Georgia" pitchFamily="18" charset="0"/>
              <a:buNone/>
              <a:defRPr sz="1600" kern="1200">
                <a:solidFill>
                  <a:schemeClr val="tx1">
                    <a:tint val="75000"/>
                  </a:schemeClr>
                </a:solidFill>
                <a:latin typeface="+mn-lt"/>
                <a:ea typeface="+mn-ea"/>
                <a:cs typeface="+mn-cs"/>
              </a:defRPr>
            </a:lvl4pPr>
            <a:lvl5pPr marL="1828800" indent="0" algn="ctr"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5pPr>
            <a:lvl6pPr marL="2286000" indent="0" algn="ctr"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6pPr>
            <a:lvl7pPr marL="2743200" indent="0" algn="ctr"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7pPr>
            <a:lvl8pPr marL="3200400" indent="0" algn="ctr"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8pPr>
            <a:lvl9pPr marL="3657600" indent="0" algn="ctr" defTabSz="914400" rtl="0" eaLnBrk="1" latinLnBrk="0" hangingPunct="1">
              <a:spcBef>
                <a:spcPct val="20000"/>
              </a:spcBef>
              <a:spcAft>
                <a:spcPts val="300"/>
              </a:spcAft>
              <a:buClr>
                <a:schemeClr val="accent6">
                  <a:lumMod val="75000"/>
                </a:schemeClr>
              </a:buClr>
              <a:buSzPct val="130000"/>
              <a:buFont typeface="Georgia" pitchFamily="18" charset="0"/>
              <a:buNone/>
              <a:defRPr sz="1400" kern="1200">
                <a:solidFill>
                  <a:schemeClr val="tx1">
                    <a:tint val="75000"/>
                  </a:schemeClr>
                </a:solidFill>
                <a:latin typeface="+mn-lt"/>
                <a:ea typeface="+mn-ea"/>
                <a:cs typeface="+mn-cs"/>
              </a:defRPr>
            </a:lvl9pPr>
          </a:lstStyle>
          <a:p>
            <a:pPr algn="r"/>
            <a:r>
              <a:rPr lang="en-US" sz="1800" dirty="0" smtClean="0"/>
              <a:t>Dr. Edward Karpp</a:t>
            </a:r>
          </a:p>
          <a:p>
            <a:pPr algn="r"/>
            <a:r>
              <a:rPr lang="en-US" sz="1800" dirty="0" smtClean="0"/>
              <a:t>Dean of Research, Planning &amp; Grants</a:t>
            </a:r>
            <a:endParaRPr lang="en-US" sz="1800" dirty="0"/>
          </a:p>
        </p:txBody>
      </p:sp>
      <p:pic>
        <p:nvPicPr>
          <p:cNvPr id="6" name="Picture 5" descr="logogray.jpg"/>
          <p:cNvPicPr>
            <a:picLocks noChangeAspect="1"/>
          </p:cNvPicPr>
          <p:nvPr/>
        </p:nvPicPr>
        <p:blipFill>
          <a:blip r:embed="rId2">
            <a:clrChange>
              <a:clrFrom>
                <a:srgbClr val="FFFFFF"/>
              </a:clrFrom>
              <a:clrTo>
                <a:srgbClr val="FFFFFF">
                  <a:alpha val="0"/>
                </a:srgbClr>
              </a:clrTo>
            </a:clrChange>
            <a:duotone>
              <a:prstClr val="black"/>
              <a:srgbClr val="375B54">
                <a:tint val="45000"/>
                <a:satMod val="400000"/>
              </a:srgbClr>
            </a:duotone>
            <a:extLst>
              <a:ext uri="{28A0092B-C50C-407E-A947-70E740481C1C}">
                <a14:useLocalDpi xmlns:a14="http://schemas.microsoft.com/office/drawing/2010/main" val="0"/>
              </a:ext>
            </a:extLst>
          </a:blip>
          <a:stretch>
            <a:fillRect/>
          </a:stretch>
        </p:blipFill>
        <p:spPr>
          <a:xfrm>
            <a:off x="7790175" y="112313"/>
            <a:ext cx="1207008" cy="1164336"/>
          </a:xfrm>
          <a:prstGeom prst="rect">
            <a:avLst/>
          </a:prstGeom>
        </p:spPr>
      </p:pic>
    </p:spTree>
    <p:extLst>
      <p:ext uri="{BB962C8B-B14F-4D97-AF65-F5344CB8AC3E}">
        <p14:creationId xmlns:p14="http://schemas.microsoft.com/office/powerpoint/2010/main" val="213975146"/>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30400" y="654796"/>
            <a:ext cx="3085175"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30 Units Rate</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10</a:t>
            </a:fld>
            <a:endParaRPr lang="en-US" dirty="0"/>
          </a:p>
        </p:txBody>
      </p:sp>
      <p:sp>
        <p:nvSpPr>
          <p:cNvPr id="5" name="TextBox 4"/>
          <p:cNvSpPr txBox="1"/>
          <p:nvPr/>
        </p:nvSpPr>
        <p:spPr>
          <a:xfrm>
            <a:off x="942553" y="1438566"/>
            <a:ext cx="7272537" cy="400110"/>
          </a:xfrm>
          <a:prstGeom prst="rect">
            <a:avLst/>
          </a:prstGeom>
          <a:noFill/>
        </p:spPr>
        <p:txBody>
          <a:bodyPr wrap="square" rtlCol="0">
            <a:spAutoFit/>
          </a:bodyPr>
          <a:lstStyle/>
          <a:p>
            <a:pPr algn="ctr">
              <a:spcAft>
                <a:spcPts val="2400"/>
              </a:spcAft>
            </a:pPr>
            <a:r>
              <a:rPr lang="en-US" sz="2000" dirty="0" smtClean="0"/>
              <a:t>Cohort tracked from 2006-2007 to 2011-2012</a:t>
            </a:r>
          </a:p>
        </p:txBody>
      </p:sp>
      <p:graphicFrame>
        <p:nvGraphicFramePr>
          <p:cNvPr id="7" name="Table 6"/>
          <p:cNvGraphicFramePr>
            <a:graphicFrameLocks noGrp="1"/>
          </p:cNvGraphicFramePr>
          <p:nvPr>
            <p:extLst>
              <p:ext uri="{D42A27DB-BD31-4B8C-83A1-F6EECF244321}">
                <p14:modId xmlns:p14="http://schemas.microsoft.com/office/powerpoint/2010/main" val="617565986"/>
              </p:ext>
            </p:extLst>
          </p:nvPr>
        </p:nvGraphicFramePr>
        <p:xfrm>
          <a:off x="396866" y="2133050"/>
          <a:ext cx="8353990" cy="3920907"/>
        </p:xfrm>
        <a:graphic>
          <a:graphicData uri="http://schemas.openxmlformats.org/drawingml/2006/table">
            <a:tbl>
              <a:tblPr firstRow="1" bandRow="1">
                <a:tableStyleId>{72833802-FEF1-4C79-8D5D-14CF1EAF98D9}</a:tableStyleId>
              </a:tblPr>
              <a:tblGrid>
                <a:gridCol w="1974398"/>
                <a:gridCol w="1706516"/>
                <a:gridCol w="1508084"/>
                <a:gridCol w="1607300"/>
                <a:gridCol w="1557692"/>
              </a:tblGrid>
              <a:tr h="578503">
                <a:tc>
                  <a:txBody>
                    <a:bodyPr/>
                    <a:lstStyle/>
                    <a:p>
                      <a:endParaRPr lang="en-US" dirty="0"/>
                    </a:p>
                  </a:txBody>
                  <a:tcP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solidFill>
                      <a:schemeClr val="bg2">
                        <a:lumMod val="50000"/>
                      </a:schemeClr>
                    </a:solidFill>
                  </a:tcPr>
                </a:tc>
                <a:tc>
                  <a:txBody>
                    <a:bodyPr/>
                    <a:lstStyle/>
                    <a:p>
                      <a:pPr algn="ctr"/>
                      <a:r>
                        <a:rPr lang="en-US" dirty="0" smtClean="0"/>
                        <a:t>Glendale</a:t>
                      </a:r>
                      <a:endParaRPr lang="en-US" dirty="0"/>
                    </a:p>
                  </a:txBody>
                  <a:tcP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solidFill>
                      <a:schemeClr val="bg2">
                        <a:lumMod val="50000"/>
                      </a:schemeClr>
                    </a:solidFill>
                  </a:tcPr>
                </a:tc>
                <a:tc>
                  <a:txBody>
                    <a:bodyPr/>
                    <a:lstStyle/>
                    <a:p>
                      <a:pPr algn="ctr"/>
                      <a:r>
                        <a:rPr lang="en-US" dirty="0" smtClean="0"/>
                        <a:t>Statewide</a:t>
                      </a:r>
                    </a:p>
                    <a:p>
                      <a:pPr algn="ctr"/>
                      <a:r>
                        <a:rPr lang="en-US" dirty="0" smtClean="0"/>
                        <a:t>Average</a:t>
                      </a:r>
                      <a:endParaRPr lang="en-US" dirty="0"/>
                    </a:p>
                  </a:txBody>
                  <a:tcP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solidFill>
                      <a:schemeClr val="bg2">
                        <a:lumMod val="50000"/>
                      </a:schemeClr>
                    </a:solidFill>
                  </a:tcPr>
                </a:tc>
                <a:tc>
                  <a:txBody>
                    <a:bodyPr/>
                    <a:lstStyle/>
                    <a:p>
                      <a:pPr algn="ctr"/>
                      <a:r>
                        <a:rPr lang="en-US" dirty="0" smtClean="0"/>
                        <a:t>Peer Group</a:t>
                      </a:r>
                    </a:p>
                    <a:p>
                      <a:pPr algn="ctr"/>
                      <a:r>
                        <a:rPr lang="en-US" dirty="0" smtClean="0"/>
                        <a:t>Average</a:t>
                      </a:r>
                      <a:endParaRPr lang="en-US" dirty="0"/>
                    </a:p>
                  </a:txBody>
                  <a:tcP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solidFill>
                      <a:schemeClr val="bg2">
                        <a:lumMod val="50000"/>
                      </a:schemeClr>
                    </a:solidFill>
                  </a:tcPr>
                </a:tc>
                <a:tc>
                  <a:txBody>
                    <a:bodyPr/>
                    <a:lstStyle/>
                    <a:p>
                      <a:pPr algn="ctr"/>
                      <a:r>
                        <a:rPr lang="en-US" dirty="0" smtClean="0"/>
                        <a:t>Region 7</a:t>
                      </a:r>
                    </a:p>
                    <a:p>
                      <a:pPr algn="ctr"/>
                      <a:r>
                        <a:rPr lang="en-US" dirty="0" smtClean="0"/>
                        <a:t>Average</a:t>
                      </a:r>
                      <a:endParaRPr lang="en-US" dirty="0"/>
                    </a:p>
                  </a:txBody>
                  <a:tcP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solidFill>
                      <a:schemeClr val="bg2">
                        <a:lumMod val="50000"/>
                      </a:schemeClr>
                    </a:solidFill>
                  </a:tcPr>
                </a:tc>
              </a:tr>
              <a:tr h="1093609">
                <a:tc>
                  <a:txBody>
                    <a:bodyPr/>
                    <a:lstStyle/>
                    <a:p>
                      <a:r>
                        <a:rPr lang="en-US" sz="2400" dirty="0" smtClean="0">
                          <a:solidFill>
                            <a:schemeClr val="bg2">
                              <a:lumMod val="25000"/>
                            </a:schemeClr>
                          </a:solidFill>
                        </a:rPr>
                        <a:t>Overall</a:t>
                      </a:r>
                      <a:endParaRPr lang="en-US" sz="2400" dirty="0">
                        <a:solidFill>
                          <a:schemeClr val="bg2">
                            <a:lumMod val="25000"/>
                          </a:schemeClr>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c>
                  <a:txBody>
                    <a:bodyPr/>
                    <a:lstStyle/>
                    <a:p>
                      <a:pPr algn="ctr"/>
                      <a:r>
                        <a:rPr lang="en-US" sz="4000" dirty="0" smtClean="0">
                          <a:solidFill>
                            <a:schemeClr val="bg2">
                              <a:lumMod val="25000"/>
                            </a:schemeClr>
                          </a:solidFill>
                        </a:rPr>
                        <a:t>74.6%</a:t>
                      </a:r>
                      <a:endParaRPr lang="en-US" sz="4000" dirty="0">
                        <a:solidFill>
                          <a:schemeClr val="bg2">
                            <a:lumMod val="25000"/>
                          </a:schemeClr>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c>
                  <a:txBody>
                    <a:bodyPr/>
                    <a:lstStyle/>
                    <a:p>
                      <a:pPr algn="ctr"/>
                      <a:r>
                        <a:rPr lang="en-US" sz="2400" dirty="0" smtClean="0">
                          <a:solidFill>
                            <a:schemeClr val="bg2">
                              <a:lumMod val="25000"/>
                            </a:schemeClr>
                          </a:solidFill>
                        </a:rPr>
                        <a:t>66.4%</a:t>
                      </a:r>
                    </a:p>
                    <a:p>
                      <a:pPr algn="ctr"/>
                      <a:r>
                        <a:rPr lang="en-US" sz="1400" baseline="0" dirty="0" smtClean="0">
                          <a:solidFill>
                            <a:schemeClr val="bg2">
                              <a:lumMod val="50000"/>
                            </a:schemeClr>
                          </a:solidFill>
                        </a:rPr>
                        <a:t>4</a:t>
                      </a:r>
                      <a:r>
                        <a:rPr lang="en-US" sz="1400" baseline="30000" dirty="0" smtClean="0">
                          <a:solidFill>
                            <a:schemeClr val="bg2">
                              <a:lumMod val="50000"/>
                            </a:schemeClr>
                          </a:solidFill>
                        </a:rPr>
                        <a:t>th</a:t>
                      </a:r>
                      <a:r>
                        <a:rPr lang="en-US" sz="1400" dirty="0" smtClean="0">
                          <a:solidFill>
                            <a:schemeClr val="bg2">
                              <a:lumMod val="50000"/>
                            </a:schemeClr>
                          </a:solidFill>
                        </a:rPr>
                        <a:t> of</a:t>
                      </a:r>
                      <a:r>
                        <a:rPr lang="en-US" sz="1400" baseline="0" dirty="0" smtClean="0">
                          <a:solidFill>
                            <a:schemeClr val="bg2">
                              <a:lumMod val="50000"/>
                            </a:schemeClr>
                          </a:solidFill>
                        </a:rPr>
                        <a:t> 110</a:t>
                      </a:r>
                      <a:endParaRPr lang="en-US" sz="1400" dirty="0">
                        <a:solidFill>
                          <a:schemeClr val="bg2">
                            <a:lumMod val="50000"/>
                          </a:schemeClr>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c>
                  <a:txBody>
                    <a:bodyPr/>
                    <a:lstStyle/>
                    <a:p>
                      <a:pPr algn="ctr"/>
                      <a:r>
                        <a:rPr lang="en-US" sz="2400" dirty="0" smtClean="0">
                          <a:solidFill>
                            <a:schemeClr val="bg2">
                              <a:lumMod val="25000"/>
                            </a:schemeClr>
                          </a:solidFill>
                        </a:rPr>
                        <a:t>65.7%</a:t>
                      </a:r>
                    </a:p>
                    <a:p>
                      <a:pPr algn="ctr"/>
                      <a:r>
                        <a:rPr lang="en-US" sz="1400" dirty="0" smtClean="0">
                          <a:solidFill>
                            <a:srgbClr val="0D79CA"/>
                          </a:solidFill>
                        </a:rPr>
                        <a:t>1</a:t>
                      </a:r>
                      <a:r>
                        <a:rPr lang="en-US" sz="1400" baseline="30000" dirty="0" smtClean="0">
                          <a:solidFill>
                            <a:srgbClr val="0D79CA"/>
                          </a:solidFill>
                        </a:rPr>
                        <a:t>st</a:t>
                      </a:r>
                      <a:r>
                        <a:rPr lang="en-US" sz="1400" dirty="0" smtClean="0">
                          <a:solidFill>
                            <a:srgbClr val="0D79CA"/>
                          </a:solidFill>
                        </a:rPr>
                        <a:t> of 28</a:t>
                      </a:r>
                      <a:endParaRPr lang="en-US" sz="1400" dirty="0">
                        <a:solidFill>
                          <a:srgbClr val="0D79CA"/>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c>
                  <a:txBody>
                    <a:bodyPr/>
                    <a:lstStyle/>
                    <a:p>
                      <a:pPr algn="ctr"/>
                      <a:r>
                        <a:rPr lang="en-US" sz="2400" dirty="0" smtClean="0">
                          <a:solidFill>
                            <a:schemeClr val="bg2">
                              <a:lumMod val="25000"/>
                            </a:schemeClr>
                          </a:solidFill>
                        </a:rPr>
                        <a:t>62.9%</a:t>
                      </a:r>
                    </a:p>
                    <a:p>
                      <a:pPr algn="ctr"/>
                      <a:r>
                        <a:rPr lang="en-US" sz="1400" dirty="0" smtClean="0">
                          <a:solidFill>
                            <a:srgbClr val="0D79CA"/>
                          </a:solidFill>
                        </a:rPr>
                        <a:t>1</a:t>
                      </a:r>
                      <a:r>
                        <a:rPr lang="en-US" sz="1400" baseline="30000" dirty="0" smtClean="0">
                          <a:solidFill>
                            <a:srgbClr val="0D79CA"/>
                          </a:solidFill>
                        </a:rPr>
                        <a:t>st</a:t>
                      </a:r>
                      <a:r>
                        <a:rPr lang="en-US" sz="1400" dirty="0" smtClean="0">
                          <a:solidFill>
                            <a:srgbClr val="0D79CA"/>
                          </a:solidFill>
                        </a:rPr>
                        <a:t> of 14</a:t>
                      </a:r>
                      <a:endParaRPr lang="en-US" sz="1400" dirty="0">
                        <a:solidFill>
                          <a:srgbClr val="0D79CA"/>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r>
              <a:tr h="1093609">
                <a:tc>
                  <a:txBody>
                    <a:bodyPr/>
                    <a:lstStyle/>
                    <a:p>
                      <a:r>
                        <a:rPr lang="en-US" sz="2400" dirty="0" smtClean="0">
                          <a:solidFill>
                            <a:schemeClr val="bg2">
                              <a:lumMod val="25000"/>
                            </a:schemeClr>
                          </a:solidFill>
                        </a:rPr>
                        <a:t>Prepared</a:t>
                      </a:r>
                    </a:p>
                    <a:p>
                      <a:r>
                        <a:rPr lang="en-US" sz="2400" dirty="0" smtClean="0">
                          <a:solidFill>
                            <a:schemeClr val="bg2">
                              <a:lumMod val="25000"/>
                            </a:schemeClr>
                          </a:solidFill>
                        </a:rPr>
                        <a:t>Students</a:t>
                      </a:r>
                      <a:endParaRPr lang="en-US" sz="2400" dirty="0">
                        <a:solidFill>
                          <a:schemeClr val="bg2">
                            <a:lumMod val="25000"/>
                          </a:schemeClr>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c>
                  <a:txBody>
                    <a:bodyPr/>
                    <a:lstStyle/>
                    <a:p>
                      <a:pPr algn="ctr"/>
                      <a:r>
                        <a:rPr lang="en-US" sz="4000" dirty="0" smtClean="0">
                          <a:solidFill>
                            <a:schemeClr val="bg2">
                              <a:lumMod val="25000"/>
                            </a:schemeClr>
                          </a:solidFill>
                        </a:rPr>
                        <a:t>81.4%</a:t>
                      </a:r>
                      <a:endParaRPr lang="en-US" sz="4000" dirty="0">
                        <a:solidFill>
                          <a:schemeClr val="bg2">
                            <a:lumMod val="25000"/>
                          </a:schemeClr>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c>
                  <a:txBody>
                    <a:bodyPr/>
                    <a:lstStyle/>
                    <a:p>
                      <a:pPr algn="ctr"/>
                      <a:r>
                        <a:rPr lang="en-US" sz="2400" dirty="0" smtClean="0">
                          <a:solidFill>
                            <a:schemeClr val="bg2">
                              <a:lumMod val="25000"/>
                            </a:schemeClr>
                          </a:solidFill>
                        </a:rPr>
                        <a:t>70.1%</a:t>
                      </a:r>
                    </a:p>
                    <a:p>
                      <a:pPr algn="ctr"/>
                      <a:r>
                        <a:rPr lang="en-US" sz="1400" dirty="0" smtClean="0">
                          <a:solidFill>
                            <a:srgbClr val="0D79CA"/>
                          </a:solidFill>
                        </a:rPr>
                        <a:t>1</a:t>
                      </a:r>
                      <a:r>
                        <a:rPr lang="en-US" sz="1400" baseline="30000" dirty="0" smtClean="0">
                          <a:solidFill>
                            <a:srgbClr val="0D79CA"/>
                          </a:solidFill>
                        </a:rPr>
                        <a:t>st</a:t>
                      </a:r>
                      <a:r>
                        <a:rPr lang="en-US" sz="1400" dirty="0" smtClean="0">
                          <a:solidFill>
                            <a:srgbClr val="0D79CA"/>
                          </a:solidFill>
                        </a:rPr>
                        <a:t> of 110</a:t>
                      </a:r>
                      <a:endParaRPr lang="en-US" sz="1400" dirty="0">
                        <a:solidFill>
                          <a:srgbClr val="0D79CA"/>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solidFill>
                      <a:schemeClr val="accent3">
                        <a:lumMod val="60000"/>
                        <a:lumOff val="40000"/>
                      </a:schemeClr>
                    </a:solidFill>
                  </a:tcPr>
                </a:tc>
                <a:tc>
                  <a:txBody>
                    <a:bodyPr/>
                    <a:lstStyle/>
                    <a:p>
                      <a:pPr algn="ctr"/>
                      <a:r>
                        <a:rPr lang="en-US" sz="2400" dirty="0" smtClean="0">
                          <a:solidFill>
                            <a:schemeClr val="bg2">
                              <a:lumMod val="25000"/>
                            </a:schemeClr>
                          </a:solidFill>
                        </a:rPr>
                        <a:t>68.1%</a:t>
                      </a:r>
                    </a:p>
                    <a:p>
                      <a:pPr algn="ctr"/>
                      <a:r>
                        <a:rPr lang="en-US" sz="1400" dirty="0" smtClean="0">
                          <a:solidFill>
                            <a:srgbClr val="0D79CA"/>
                          </a:solidFill>
                        </a:rPr>
                        <a:t>1</a:t>
                      </a:r>
                      <a:r>
                        <a:rPr lang="en-US" sz="1400" baseline="30000" dirty="0" smtClean="0">
                          <a:solidFill>
                            <a:srgbClr val="0D79CA"/>
                          </a:solidFill>
                        </a:rPr>
                        <a:t>st</a:t>
                      </a:r>
                      <a:r>
                        <a:rPr lang="en-US" sz="1400" dirty="0" smtClean="0">
                          <a:solidFill>
                            <a:srgbClr val="0D79CA"/>
                          </a:solidFill>
                        </a:rPr>
                        <a:t> of 28</a:t>
                      </a:r>
                      <a:endParaRPr lang="en-US" sz="1400" dirty="0">
                        <a:solidFill>
                          <a:srgbClr val="0D79CA"/>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solidFill>
                      <a:schemeClr val="accent3">
                        <a:lumMod val="60000"/>
                        <a:lumOff val="40000"/>
                      </a:schemeClr>
                    </a:solidFill>
                  </a:tcPr>
                </a:tc>
                <a:tc>
                  <a:txBody>
                    <a:bodyPr/>
                    <a:lstStyle/>
                    <a:p>
                      <a:pPr algn="ctr"/>
                      <a:r>
                        <a:rPr lang="en-US" sz="2400" dirty="0" smtClean="0">
                          <a:solidFill>
                            <a:schemeClr val="bg2">
                              <a:lumMod val="25000"/>
                            </a:schemeClr>
                          </a:solidFill>
                        </a:rPr>
                        <a:t>62.8%</a:t>
                      </a:r>
                    </a:p>
                    <a:p>
                      <a:pPr algn="ctr"/>
                      <a:r>
                        <a:rPr lang="en-US" sz="1400" dirty="0" smtClean="0">
                          <a:solidFill>
                            <a:srgbClr val="0D79CA"/>
                          </a:solidFill>
                        </a:rPr>
                        <a:t>1</a:t>
                      </a:r>
                      <a:r>
                        <a:rPr lang="en-US" sz="1400" baseline="30000" dirty="0" smtClean="0">
                          <a:solidFill>
                            <a:srgbClr val="0D79CA"/>
                          </a:solidFill>
                        </a:rPr>
                        <a:t>st</a:t>
                      </a:r>
                      <a:r>
                        <a:rPr lang="en-US" sz="1400" dirty="0" smtClean="0">
                          <a:solidFill>
                            <a:srgbClr val="0D79CA"/>
                          </a:solidFill>
                        </a:rPr>
                        <a:t> of 14</a:t>
                      </a:r>
                      <a:endParaRPr lang="en-US" sz="1400" dirty="0">
                        <a:solidFill>
                          <a:srgbClr val="0D79CA"/>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solidFill>
                      <a:schemeClr val="accent3">
                        <a:lumMod val="60000"/>
                        <a:lumOff val="40000"/>
                      </a:schemeClr>
                    </a:solidFill>
                  </a:tcPr>
                </a:tc>
              </a:tr>
              <a:tr h="1093609">
                <a:tc>
                  <a:txBody>
                    <a:bodyPr/>
                    <a:lstStyle/>
                    <a:p>
                      <a:r>
                        <a:rPr lang="en-US" sz="2400" dirty="0" smtClean="0">
                          <a:solidFill>
                            <a:schemeClr val="bg2">
                              <a:lumMod val="25000"/>
                            </a:schemeClr>
                          </a:solidFill>
                        </a:rPr>
                        <a:t>Unprepared</a:t>
                      </a:r>
                    </a:p>
                    <a:p>
                      <a:r>
                        <a:rPr lang="en-US" sz="2400" dirty="0" smtClean="0">
                          <a:solidFill>
                            <a:schemeClr val="bg2">
                              <a:lumMod val="25000"/>
                            </a:schemeClr>
                          </a:solidFill>
                        </a:rPr>
                        <a:t>Students</a:t>
                      </a:r>
                      <a:endParaRPr lang="en-US" sz="2400" dirty="0">
                        <a:solidFill>
                          <a:schemeClr val="bg2">
                            <a:lumMod val="25000"/>
                          </a:schemeClr>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c>
                  <a:txBody>
                    <a:bodyPr/>
                    <a:lstStyle/>
                    <a:p>
                      <a:pPr algn="ctr"/>
                      <a:r>
                        <a:rPr lang="en-US" sz="4000" dirty="0" smtClean="0">
                          <a:solidFill>
                            <a:schemeClr val="bg2">
                              <a:lumMod val="25000"/>
                            </a:schemeClr>
                          </a:solidFill>
                        </a:rPr>
                        <a:t>69.5%</a:t>
                      </a:r>
                      <a:endParaRPr lang="en-US" sz="4000" dirty="0">
                        <a:solidFill>
                          <a:schemeClr val="bg2">
                            <a:lumMod val="25000"/>
                          </a:schemeClr>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c>
                  <a:txBody>
                    <a:bodyPr/>
                    <a:lstStyle/>
                    <a:p>
                      <a:pPr algn="ctr"/>
                      <a:r>
                        <a:rPr lang="en-US" sz="2400" dirty="0" smtClean="0">
                          <a:solidFill>
                            <a:schemeClr val="bg2">
                              <a:lumMod val="25000"/>
                            </a:schemeClr>
                          </a:solidFill>
                        </a:rPr>
                        <a:t>65.1%</a:t>
                      </a:r>
                    </a:p>
                    <a:p>
                      <a:pPr algn="ctr"/>
                      <a:r>
                        <a:rPr lang="en-US" sz="1400" dirty="0" smtClean="0">
                          <a:solidFill>
                            <a:srgbClr val="0D79CA"/>
                          </a:solidFill>
                        </a:rPr>
                        <a:t>23</a:t>
                      </a:r>
                      <a:r>
                        <a:rPr lang="en-US" sz="1400" baseline="30000" dirty="0" smtClean="0">
                          <a:solidFill>
                            <a:srgbClr val="0D79CA"/>
                          </a:solidFill>
                        </a:rPr>
                        <a:t>rd</a:t>
                      </a:r>
                      <a:r>
                        <a:rPr lang="en-US" sz="1400" dirty="0" smtClean="0">
                          <a:solidFill>
                            <a:srgbClr val="0D79CA"/>
                          </a:solidFill>
                        </a:rPr>
                        <a:t> of 110</a:t>
                      </a:r>
                      <a:endParaRPr lang="en-US" sz="1400" dirty="0">
                        <a:solidFill>
                          <a:srgbClr val="0D79CA"/>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c>
                  <a:txBody>
                    <a:bodyPr/>
                    <a:lstStyle/>
                    <a:p>
                      <a:pPr algn="ctr"/>
                      <a:r>
                        <a:rPr lang="en-US" sz="2400" dirty="0" smtClean="0">
                          <a:solidFill>
                            <a:schemeClr val="bg2">
                              <a:lumMod val="25000"/>
                            </a:schemeClr>
                          </a:solidFill>
                        </a:rPr>
                        <a:t>64.6%</a:t>
                      </a:r>
                    </a:p>
                    <a:p>
                      <a:pPr algn="ctr"/>
                      <a:r>
                        <a:rPr lang="en-US" sz="1400" dirty="0" smtClean="0">
                          <a:solidFill>
                            <a:srgbClr val="0D79CA"/>
                          </a:solidFill>
                        </a:rPr>
                        <a:t>4</a:t>
                      </a:r>
                      <a:r>
                        <a:rPr lang="en-US" sz="1400" baseline="30000" dirty="0" smtClean="0">
                          <a:solidFill>
                            <a:srgbClr val="0D79CA"/>
                          </a:solidFill>
                        </a:rPr>
                        <a:t>th</a:t>
                      </a:r>
                      <a:r>
                        <a:rPr lang="en-US" sz="1400" dirty="0" smtClean="0">
                          <a:solidFill>
                            <a:srgbClr val="0D79CA"/>
                          </a:solidFill>
                        </a:rPr>
                        <a:t> of 28</a:t>
                      </a:r>
                      <a:endParaRPr lang="en-US" sz="1400" dirty="0">
                        <a:solidFill>
                          <a:srgbClr val="0D79CA"/>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c>
                  <a:txBody>
                    <a:bodyPr/>
                    <a:lstStyle/>
                    <a:p>
                      <a:pPr algn="ctr"/>
                      <a:r>
                        <a:rPr lang="en-US" sz="2400" dirty="0" smtClean="0">
                          <a:solidFill>
                            <a:schemeClr val="bg2">
                              <a:lumMod val="25000"/>
                            </a:schemeClr>
                          </a:solidFill>
                        </a:rPr>
                        <a:t>62.3%</a:t>
                      </a:r>
                    </a:p>
                    <a:p>
                      <a:pPr algn="ctr"/>
                      <a:r>
                        <a:rPr lang="en-US" sz="1400" dirty="0" smtClean="0">
                          <a:solidFill>
                            <a:srgbClr val="0D79CA"/>
                          </a:solidFill>
                        </a:rPr>
                        <a:t>3</a:t>
                      </a:r>
                      <a:r>
                        <a:rPr lang="en-US" sz="1400" baseline="30000" dirty="0" smtClean="0">
                          <a:solidFill>
                            <a:srgbClr val="0D79CA"/>
                          </a:solidFill>
                        </a:rPr>
                        <a:t>rd</a:t>
                      </a:r>
                      <a:r>
                        <a:rPr lang="en-US" sz="1400" dirty="0" smtClean="0">
                          <a:solidFill>
                            <a:srgbClr val="0D79CA"/>
                          </a:solidFill>
                        </a:rPr>
                        <a:t> of 14</a:t>
                      </a:r>
                      <a:endParaRPr lang="en-US" sz="1400" dirty="0">
                        <a:solidFill>
                          <a:srgbClr val="0D79CA"/>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782437262"/>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8449694-847F-E747-8EA9-27B102C4A498}" type="slidenum">
              <a:rPr lang="en-US" smtClean="0"/>
              <a:t>11</a:t>
            </a:fld>
            <a:endParaRPr lang="en-US"/>
          </a:p>
        </p:txBody>
      </p:sp>
      <p:sp>
        <p:nvSpPr>
          <p:cNvPr id="4" name="TextBox 3"/>
          <p:cNvSpPr txBox="1"/>
          <p:nvPr/>
        </p:nvSpPr>
        <p:spPr>
          <a:xfrm>
            <a:off x="3030400" y="654796"/>
            <a:ext cx="3085175"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30 Units Rate</a:t>
            </a:r>
            <a:endParaRPr lang="en-US" sz="3600" b="1" dirty="0">
              <a:effectLst>
                <a:reflection blurRad="6350" stA="15000" endA="300" endPos="45500" dir="5400000" sy="-100000" algn="bl" rotWithShape="0"/>
              </a:effectLst>
            </a:endParaRPr>
          </a:p>
        </p:txBody>
      </p:sp>
      <p:graphicFrame>
        <p:nvGraphicFramePr>
          <p:cNvPr id="5" name="Chart 4"/>
          <p:cNvGraphicFramePr>
            <a:graphicFrameLocks/>
          </p:cNvGraphicFramePr>
          <p:nvPr>
            <p:extLst>
              <p:ext uri="{D42A27DB-BD31-4B8C-83A1-F6EECF244321}">
                <p14:modId xmlns:p14="http://schemas.microsoft.com/office/powerpoint/2010/main" val="1090737823"/>
              </p:ext>
            </p:extLst>
          </p:nvPr>
        </p:nvGraphicFramePr>
        <p:xfrm>
          <a:off x="1270000" y="1612900"/>
          <a:ext cx="6604000" cy="3632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54394299"/>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8449694-847F-E747-8EA9-27B102C4A498}" type="slidenum">
              <a:rPr lang="en-US" smtClean="0"/>
              <a:t>12</a:t>
            </a:fld>
            <a:endParaRPr lang="en-US"/>
          </a:p>
        </p:txBody>
      </p:sp>
      <p:graphicFrame>
        <p:nvGraphicFramePr>
          <p:cNvPr id="6" name="Chart 5"/>
          <p:cNvGraphicFramePr>
            <a:graphicFrameLocks/>
          </p:cNvGraphicFramePr>
          <p:nvPr>
            <p:extLst>
              <p:ext uri="{D42A27DB-BD31-4B8C-83A1-F6EECF244321}">
                <p14:modId xmlns:p14="http://schemas.microsoft.com/office/powerpoint/2010/main" val="3988137564"/>
              </p:ext>
            </p:extLst>
          </p:nvPr>
        </p:nvGraphicFramePr>
        <p:xfrm>
          <a:off x="247394" y="1315403"/>
          <a:ext cx="2907677" cy="4330700"/>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a:off x="3030409" y="654796"/>
            <a:ext cx="3085175"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30 Units Rate</a:t>
            </a:r>
            <a:endParaRPr lang="en-US" sz="3600" b="1" dirty="0">
              <a:effectLst>
                <a:reflection blurRad="6350" stA="15000" endA="300" endPos="45500" dir="5400000" sy="-100000" algn="bl" rotWithShape="0"/>
              </a:effectLst>
            </a:endParaRPr>
          </a:p>
        </p:txBody>
      </p:sp>
      <p:graphicFrame>
        <p:nvGraphicFramePr>
          <p:cNvPr id="10" name="Chart 9"/>
          <p:cNvGraphicFramePr>
            <a:graphicFrameLocks/>
          </p:cNvGraphicFramePr>
          <p:nvPr>
            <p:extLst>
              <p:ext uri="{D42A27DB-BD31-4B8C-83A1-F6EECF244321}">
                <p14:modId xmlns:p14="http://schemas.microsoft.com/office/powerpoint/2010/main" val="3726260174"/>
              </p:ext>
            </p:extLst>
          </p:nvPr>
        </p:nvGraphicFramePr>
        <p:xfrm>
          <a:off x="3277060" y="1315403"/>
          <a:ext cx="2907677" cy="43307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Chart 10"/>
          <p:cNvGraphicFramePr>
            <a:graphicFrameLocks/>
          </p:cNvGraphicFramePr>
          <p:nvPr>
            <p:extLst>
              <p:ext uri="{D42A27DB-BD31-4B8C-83A1-F6EECF244321}">
                <p14:modId xmlns:p14="http://schemas.microsoft.com/office/powerpoint/2010/main" val="235158535"/>
              </p:ext>
            </p:extLst>
          </p:nvPr>
        </p:nvGraphicFramePr>
        <p:xfrm>
          <a:off x="6105364" y="1315403"/>
          <a:ext cx="2907677" cy="4330700"/>
        </p:xfrm>
        <a:graphic>
          <a:graphicData uri="http://schemas.openxmlformats.org/drawingml/2006/chart">
            <c:chart xmlns:c="http://schemas.openxmlformats.org/drawingml/2006/chart" xmlns:r="http://schemas.openxmlformats.org/officeDocument/2006/relationships" r:id="rId4"/>
          </a:graphicData>
        </a:graphic>
      </p:graphicFrame>
      <p:sp>
        <p:nvSpPr>
          <p:cNvPr id="8" name="TextBox 7"/>
          <p:cNvSpPr txBox="1"/>
          <p:nvPr/>
        </p:nvSpPr>
        <p:spPr>
          <a:xfrm>
            <a:off x="247394" y="5646103"/>
            <a:ext cx="8035448" cy="646331"/>
          </a:xfrm>
          <a:prstGeom prst="rect">
            <a:avLst/>
          </a:prstGeom>
          <a:noFill/>
        </p:spPr>
        <p:txBody>
          <a:bodyPr wrap="none" rtlCol="0">
            <a:spAutoFit/>
          </a:bodyPr>
          <a:lstStyle/>
          <a:p>
            <a:r>
              <a:rPr lang="en-US" dirty="0" smtClean="0"/>
              <a:t>Below </a:t>
            </a:r>
            <a:r>
              <a:rPr lang="en-US" dirty="0" err="1" smtClean="0"/>
              <a:t>Collegewide</a:t>
            </a:r>
            <a:r>
              <a:rPr lang="en-US" dirty="0" smtClean="0"/>
              <a:t> Rate Minus 10%: American Indian/Alaskan Native (n=12),</a:t>
            </a:r>
          </a:p>
          <a:p>
            <a:r>
              <a:rPr lang="en-US" dirty="0" smtClean="0"/>
              <a:t>Hispanic, 50+ Years Old (n=21), African American, Pacific Islander (n=12)</a:t>
            </a:r>
            <a:endParaRPr lang="en-US" dirty="0"/>
          </a:p>
        </p:txBody>
      </p:sp>
    </p:spTree>
    <p:extLst>
      <p:ext uri="{BB962C8B-B14F-4D97-AF65-F5344CB8AC3E}">
        <p14:creationId xmlns:p14="http://schemas.microsoft.com/office/powerpoint/2010/main" val="14257374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90240" y="654796"/>
            <a:ext cx="3765499"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Completion Rate</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13</a:t>
            </a:fld>
            <a:endParaRPr lang="en-US" dirty="0"/>
          </a:p>
        </p:txBody>
      </p:sp>
      <p:sp>
        <p:nvSpPr>
          <p:cNvPr id="4" name="TextBox 3"/>
          <p:cNvSpPr txBox="1"/>
          <p:nvPr/>
        </p:nvSpPr>
        <p:spPr>
          <a:xfrm>
            <a:off x="942553" y="1825492"/>
            <a:ext cx="7272537" cy="4708981"/>
          </a:xfrm>
          <a:prstGeom prst="rect">
            <a:avLst/>
          </a:prstGeom>
          <a:noFill/>
        </p:spPr>
        <p:txBody>
          <a:bodyPr wrap="square" rtlCol="0">
            <a:spAutoFit/>
          </a:bodyPr>
          <a:lstStyle/>
          <a:p>
            <a:pPr marL="285750" indent="-285750">
              <a:spcAft>
                <a:spcPts val="2400"/>
              </a:spcAft>
              <a:buFont typeface="Arial"/>
              <a:buChar char="•"/>
            </a:pPr>
            <a:r>
              <a:rPr lang="en-US" sz="2000" b="1" dirty="0" smtClean="0">
                <a:solidFill>
                  <a:schemeClr val="accent1">
                    <a:lumMod val="75000"/>
                  </a:schemeClr>
                </a:solidFill>
              </a:rPr>
              <a:t>Cohort Tracked: </a:t>
            </a:r>
            <a:r>
              <a:rPr lang="en-US" sz="2000" dirty="0" smtClean="0"/>
              <a:t>Entering students who, within three years of entry, completed at least 6 units and attempted any Math or English course</a:t>
            </a:r>
          </a:p>
          <a:p>
            <a:pPr marL="285750" indent="-285750">
              <a:spcAft>
                <a:spcPts val="2400"/>
              </a:spcAft>
              <a:buFont typeface="Arial"/>
              <a:buChar char="•"/>
            </a:pPr>
            <a:r>
              <a:rPr lang="en-US" sz="2000" dirty="0" smtClean="0"/>
              <a:t> </a:t>
            </a:r>
            <a:r>
              <a:rPr lang="en-US" sz="2000" b="1" dirty="0" smtClean="0">
                <a:solidFill>
                  <a:srgbClr val="31489F"/>
                </a:solidFill>
              </a:rPr>
              <a:t>Outcome: </a:t>
            </a:r>
            <a:r>
              <a:rPr lang="en-US" sz="2000" dirty="0" smtClean="0"/>
              <a:t>Student earned an AA degree, AS degree, or credit certificate; or transferred to a four-year institution; or became transfer prepared (by earning 60 or more transferable units with a GPA of 2.0 or higher) within six years of entry</a:t>
            </a:r>
            <a:endParaRPr lang="en-US" sz="2000" dirty="0"/>
          </a:p>
          <a:p>
            <a:pPr marL="285750" indent="-285750">
              <a:spcAft>
                <a:spcPts val="2400"/>
              </a:spcAft>
              <a:buFont typeface="Arial"/>
              <a:buChar char="•"/>
            </a:pPr>
            <a:r>
              <a:rPr lang="en-US" sz="2000" b="1" dirty="0" smtClean="0">
                <a:solidFill>
                  <a:srgbClr val="31489F"/>
                </a:solidFill>
              </a:rPr>
              <a:t>Prepared Students: </a:t>
            </a:r>
            <a:r>
              <a:rPr lang="en-US" sz="2000" dirty="0" smtClean="0"/>
              <a:t>First Math and English courses attempted were college-level courses</a:t>
            </a:r>
          </a:p>
          <a:p>
            <a:pPr marL="285750" indent="-285750">
              <a:spcAft>
                <a:spcPts val="2400"/>
              </a:spcAft>
              <a:buFont typeface="Arial"/>
              <a:buChar char="•"/>
            </a:pPr>
            <a:r>
              <a:rPr lang="en-US" sz="2000" b="1" dirty="0" smtClean="0">
                <a:solidFill>
                  <a:srgbClr val="31489F"/>
                </a:solidFill>
              </a:rPr>
              <a:t>Unprepared Students: </a:t>
            </a:r>
            <a:r>
              <a:rPr lang="en-US" sz="2000" dirty="0" smtClean="0"/>
              <a:t>First Math or English course attempted was below college level</a:t>
            </a:r>
            <a:endParaRPr lang="en-US" sz="2000" dirty="0"/>
          </a:p>
        </p:txBody>
      </p:sp>
    </p:spTree>
    <p:extLst>
      <p:ext uri="{BB962C8B-B14F-4D97-AF65-F5344CB8AC3E}">
        <p14:creationId xmlns:p14="http://schemas.microsoft.com/office/powerpoint/2010/main" val="922043380"/>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90241" y="654796"/>
            <a:ext cx="3765499"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Completion Rate</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14</a:t>
            </a:fld>
            <a:endParaRPr lang="en-US" dirty="0"/>
          </a:p>
        </p:txBody>
      </p:sp>
      <p:sp>
        <p:nvSpPr>
          <p:cNvPr id="5" name="TextBox 4"/>
          <p:cNvSpPr txBox="1"/>
          <p:nvPr/>
        </p:nvSpPr>
        <p:spPr>
          <a:xfrm>
            <a:off x="942553" y="1438566"/>
            <a:ext cx="7272537" cy="400110"/>
          </a:xfrm>
          <a:prstGeom prst="rect">
            <a:avLst/>
          </a:prstGeom>
          <a:noFill/>
        </p:spPr>
        <p:txBody>
          <a:bodyPr wrap="square" rtlCol="0">
            <a:spAutoFit/>
          </a:bodyPr>
          <a:lstStyle/>
          <a:p>
            <a:pPr algn="ctr">
              <a:spcAft>
                <a:spcPts val="2400"/>
              </a:spcAft>
            </a:pPr>
            <a:r>
              <a:rPr lang="en-US" sz="2000" dirty="0" smtClean="0"/>
              <a:t>Cohort tracked from 2006-2007 to 2011-2012</a:t>
            </a:r>
          </a:p>
        </p:txBody>
      </p:sp>
      <p:graphicFrame>
        <p:nvGraphicFramePr>
          <p:cNvPr id="7" name="Table 6"/>
          <p:cNvGraphicFramePr>
            <a:graphicFrameLocks noGrp="1"/>
          </p:cNvGraphicFramePr>
          <p:nvPr>
            <p:extLst>
              <p:ext uri="{D42A27DB-BD31-4B8C-83A1-F6EECF244321}">
                <p14:modId xmlns:p14="http://schemas.microsoft.com/office/powerpoint/2010/main" val="801051809"/>
              </p:ext>
            </p:extLst>
          </p:nvPr>
        </p:nvGraphicFramePr>
        <p:xfrm>
          <a:off x="396866" y="2133050"/>
          <a:ext cx="8353990" cy="3920907"/>
        </p:xfrm>
        <a:graphic>
          <a:graphicData uri="http://schemas.openxmlformats.org/drawingml/2006/table">
            <a:tbl>
              <a:tblPr firstRow="1" bandRow="1">
                <a:tableStyleId>{72833802-FEF1-4C79-8D5D-14CF1EAF98D9}</a:tableStyleId>
              </a:tblPr>
              <a:tblGrid>
                <a:gridCol w="1974398"/>
                <a:gridCol w="1706516"/>
                <a:gridCol w="1508084"/>
                <a:gridCol w="1607300"/>
                <a:gridCol w="1557692"/>
              </a:tblGrid>
              <a:tr h="578503">
                <a:tc>
                  <a:txBody>
                    <a:bodyPr/>
                    <a:lstStyle/>
                    <a:p>
                      <a:endParaRPr lang="en-US" dirty="0"/>
                    </a:p>
                  </a:txBody>
                  <a:tcP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solidFill>
                      <a:schemeClr val="bg2">
                        <a:lumMod val="50000"/>
                      </a:schemeClr>
                    </a:solidFill>
                  </a:tcPr>
                </a:tc>
                <a:tc>
                  <a:txBody>
                    <a:bodyPr/>
                    <a:lstStyle/>
                    <a:p>
                      <a:pPr algn="ctr"/>
                      <a:r>
                        <a:rPr lang="en-US" dirty="0" smtClean="0"/>
                        <a:t>Glendale</a:t>
                      </a:r>
                      <a:endParaRPr lang="en-US" dirty="0"/>
                    </a:p>
                  </a:txBody>
                  <a:tcP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solidFill>
                      <a:schemeClr val="bg2">
                        <a:lumMod val="50000"/>
                      </a:schemeClr>
                    </a:solidFill>
                  </a:tcPr>
                </a:tc>
                <a:tc>
                  <a:txBody>
                    <a:bodyPr/>
                    <a:lstStyle/>
                    <a:p>
                      <a:pPr algn="ctr"/>
                      <a:r>
                        <a:rPr lang="en-US" dirty="0" smtClean="0"/>
                        <a:t>Statewide</a:t>
                      </a:r>
                    </a:p>
                    <a:p>
                      <a:pPr algn="ctr"/>
                      <a:r>
                        <a:rPr lang="en-US" dirty="0" smtClean="0"/>
                        <a:t>Average</a:t>
                      </a:r>
                      <a:endParaRPr lang="en-US" dirty="0"/>
                    </a:p>
                  </a:txBody>
                  <a:tcP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solidFill>
                      <a:schemeClr val="bg2">
                        <a:lumMod val="50000"/>
                      </a:schemeClr>
                    </a:solidFill>
                  </a:tcPr>
                </a:tc>
                <a:tc>
                  <a:txBody>
                    <a:bodyPr/>
                    <a:lstStyle/>
                    <a:p>
                      <a:pPr algn="ctr"/>
                      <a:r>
                        <a:rPr lang="en-US" dirty="0" smtClean="0"/>
                        <a:t>Peer Group</a:t>
                      </a:r>
                    </a:p>
                    <a:p>
                      <a:pPr algn="ctr"/>
                      <a:r>
                        <a:rPr lang="en-US" dirty="0" smtClean="0"/>
                        <a:t>Average</a:t>
                      </a:r>
                      <a:endParaRPr lang="en-US" dirty="0"/>
                    </a:p>
                  </a:txBody>
                  <a:tcP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solidFill>
                      <a:schemeClr val="bg2">
                        <a:lumMod val="50000"/>
                      </a:schemeClr>
                    </a:solidFill>
                  </a:tcPr>
                </a:tc>
                <a:tc>
                  <a:txBody>
                    <a:bodyPr/>
                    <a:lstStyle/>
                    <a:p>
                      <a:pPr algn="ctr"/>
                      <a:r>
                        <a:rPr lang="en-US" dirty="0" smtClean="0"/>
                        <a:t>Region 7</a:t>
                      </a:r>
                    </a:p>
                    <a:p>
                      <a:pPr algn="ctr"/>
                      <a:r>
                        <a:rPr lang="en-US" dirty="0" smtClean="0"/>
                        <a:t>Average</a:t>
                      </a:r>
                      <a:endParaRPr lang="en-US" dirty="0"/>
                    </a:p>
                  </a:txBody>
                  <a:tcP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solidFill>
                      <a:schemeClr val="bg2">
                        <a:lumMod val="50000"/>
                      </a:schemeClr>
                    </a:solidFill>
                  </a:tcPr>
                </a:tc>
              </a:tr>
              <a:tr h="1093609">
                <a:tc>
                  <a:txBody>
                    <a:bodyPr/>
                    <a:lstStyle/>
                    <a:p>
                      <a:r>
                        <a:rPr lang="en-US" sz="2400" dirty="0" smtClean="0">
                          <a:solidFill>
                            <a:schemeClr val="bg2">
                              <a:lumMod val="25000"/>
                            </a:schemeClr>
                          </a:solidFill>
                        </a:rPr>
                        <a:t>Overall</a:t>
                      </a:r>
                      <a:endParaRPr lang="en-US" sz="2400" dirty="0">
                        <a:solidFill>
                          <a:schemeClr val="bg2">
                            <a:lumMod val="25000"/>
                          </a:schemeClr>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c>
                  <a:txBody>
                    <a:bodyPr/>
                    <a:lstStyle/>
                    <a:p>
                      <a:pPr algn="ctr"/>
                      <a:r>
                        <a:rPr lang="en-US" sz="4000" dirty="0" smtClean="0">
                          <a:solidFill>
                            <a:schemeClr val="bg2">
                              <a:lumMod val="25000"/>
                            </a:schemeClr>
                          </a:solidFill>
                        </a:rPr>
                        <a:t>57.3%</a:t>
                      </a:r>
                      <a:endParaRPr lang="en-US" sz="4000" dirty="0">
                        <a:solidFill>
                          <a:schemeClr val="bg2">
                            <a:lumMod val="25000"/>
                          </a:schemeClr>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c>
                  <a:txBody>
                    <a:bodyPr/>
                    <a:lstStyle/>
                    <a:p>
                      <a:pPr algn="ctr"/>
                      <a:r>
                        <a:rPr lang="en-US" sz="2400" dirty="0" smtClean="0">
                          <a:solidFill>
                            <a:schemeClr val="bg2">
                              <a:lumMod val="25000"/>
                            </a:schemeClr>
                          </a:solidFill>
                        </a:rPr>
                        <a:t>49.2%</a:t>
                      </a:r>
                    </a:p>
                    <a:p>
                      <a:pPr algn="ctr"/>
                      <a:r>
                        <a:rPr lang="en-US" sz="1400" baseline="0" dirty="0" smtClean="0">
                          <a:solidFill>
                            <a:schemeClr val="bg2">
                              <a:lumMod val="50000"/>
                            </a:schemeClr>
                          </a:solidFill>
                        </a:rPr>
                        <a:t>14</a:t>
                      </a:r>
                      <a:r>
                        <a:rPr lang="en-US" sz="1400" baseline="30000" dirty="0" smtClean="0">
                          <a:solidFill>
                            <a:schemeClr val="bg2">
                              <a:lumMod val="50000"/>
                            </a:schemeClr>
                          </a:solidFill>
                        </a:rPr>
                        <a:t>th</a:t>
                      </a:r>
                      <a:r>
                        <a:rPr lang="en-US" sz="1400" dirty="0" smtClean="0">
                          <a:solidFill>
                            <a:schemeClr val="bg2">
                              <a:lumMod val="50000"/>
                            </a:schemeClr>
                          </a:solidFill>
                        </a:rPr>
                        <a:t> of</a:t>
                      </a:r>
                      <a:r>
                        <a:rPr lang="en-US" sz="1400" baseline="0" dirty="0" smtClean="0">
                          <a:solidFill>
                            <a:schemeClr val="bg2">
                              <a:lumMod val="50000"/>
                            </a:schemeClr>
                          </a:solidFill>
                        </a:rPr>
                        <a:t> 110</a:t>
                      </a:r>
                      <a:endParaRPr lang="en-US" sz="1400" dirty="0">
                        <a:solidFill>
                          <a:schemeClr val="bg2">
                            <a:lumMod val="50000"/>
                          </a:schemeClr>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c>
                  <a:txBody>
                    <a:bodyPr/>
                    <a:lstStyle/>
                    <a:p>
                      <a:pPr algn="ctr"/>
                      <a:r>
                        <a:rPr lang="en-US" sz="2400" dirty="0" smtClean="0">
                          <a:solidFill>
                            <a:schemeClr val="bg2">
                              <a:lumMod val="25000"/>
                            </a:schemeClr>
                          </a:solidFill>
                        </a:rPr>
                        <a:t>48.7%</a:t>
                      </a:r>
                    </a:p>
                    <a:p>
                      <a:pPr algn="ctr"/>
                      <a:r>
                        <a:rPr lang="en-US" sz="1400" dirty="0" smtClean="0">
                          <a:solidFill>
                            <a:srgbClr val="0D79CA"/>
                          </a:solidFill>
                        </a:rPr>
                        <a:t>1</a:t>
                      </a:r>
                      <a:r>
                        <a:rPr lang="en-US" sz="1400" baseline="30000" dirty="0" smtClean="0">
                          <a:solidFill>
                            <a:srgbClr val="0D79CA"/>
                          </a:solidFill>
                        </a:rPr>
                        <a:t>st</a:t>
                      </a:r>
                      <a:r>
                        <a:rPr lang="en-US" sz="1400" dirty="0" smtClean="0">
                          <a:solidFill>
                            <a:srgbClr val="0D79CA"/>
                          </a:solidFill>
                        </a:rPr>
                        <a:t> of 28</a:t>
                      </a:r>
                      <a:endParaRPr lang="en-US" sz="1400" dirty="0">
                        <a:solidFill>
                          <a:srgbClr val="0D79CA"/>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c>
                  <a:txBody>
                    <a:bodyPr/>
                    <a:lstStyle/>
                    <a:p>
                      <a:pPr algn="ctr"/>
                      <a:r>
                        <a:rPr lang="en-US" sz="2400" dirty="0" smtClean="0">
                          <a:solidFill>
                            <a:schemeClr val="bg2">
                              <a:lumMod val="25000"/>
                            </a:schemeClr>
                          </a:solidFill>
                        </a:rPr>
                        <a:t>43.5%</a:t>
                      </a:r>
                    </a:p>
                    <a:p>
                      <a:pPr algn="ctr"/>
                      <a:r>
                        <a:rPr lang="en-US" sz="1400" dirty="0" smtClean="0">
                          <a:solidFill>
                            <a:srgbClr val="0D79CA"/>
                          </a:solidFill>
                        </a:rPr>
                        <a:t>1</a:t>
                      </a:r>
                      <a:r>
                        <a:rPr lang="en-US" sz="1400" baseline="30000" dirty="0" smtClean="0">
                          <a:solidFill>
                            <a:srgbClr val="0D79CA"/>
                          </a:solidFill>
                        </a:rPr>
                        <a:t>st</a:t>
                      </a:r>
                      <a:r>
                        <a:rPr lang="en-US" sz="1400" dirty="0" smtClean="0">
                          <a:solidFill>
                            <a:srgbClr val="0D79CA"/>
                          </a:solidFill>
                        </a:rPr>
                        <a:t> of 14</a:t>
                      </a:r>
                      <a:endParaRPr lang="en-US" sz="1400" dirty="0">
                        <a:solidFill>
                          <a:srgbClr val="0D79CA"/>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r>
              <a:tr h="1093609">
                <a:tc>
                  <a:txBody>
                    <a:bodyPr/>
                    <a:lstStyle/>
                    <a:p>
                      <a:r>
                        <a:rPr lang="en-US" sz="2400" dirty="0" smtClean="0">
                          <a:solidFill>
                            <a:schemeClr val="bg2">
                              <a:lumMod val="25000"/>
                            </a:schemeClr>
                          </a:solidFill>
                        </a:rPr>
                        <a:t>Prepared</a:t>
                      </a:r>
                    </a:p>
                    <a:p>
                      <a:r>
                        <a:rPr lang="en-US" sz="2400" dirty="0" smtClean="0">
                          <a:solidFill>
                            <a:schemeClr val="bg2">
                              <a:lumMod val="25000"/>
                            </a:schemeClr>
                          </a:solidFill>
                        </a:rPr>
                        <a:t>Students</a:t>
                      </a:r>
                      <a:endParaRPr lang="en-US" sz="2400" dirty="0">
                        <a:solidFill>
                          <a:schemeClr val="bg2">
                            <a:lumMod val="25000"/>
                          </a:schemeClr>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c>
                  <a:txBody>
                    <a:bodyPr/>
                    <a:lstStyle/>
                    <a:p>
                      <a:pPr algn="ctr"/>
                      <a:r>
                        <a:rPr lang="en-US" sz="4000" dirty="0" smtClean="0">
                          <a:solidFill>
                            <a:schemeClr val="bg2">
                              <a:lumMod val="25000"/>
                            </a:schemeClr>
                          </a:solidFill>
                        </a:rPr>
                        <a:t>77.6%</a:t>
                      </a:r>
                      <a:endParaRPr lang="en-US" sz="4000" dirty="0">
                        <a:solidFill>
                          <a:schemeClr val="bg2">
                            <a:lumMod val="25000"/>
                          </a:schemeClr>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c>
                  <a:txBody>
                    <a:bodyPr/>
                    <a:lstStyle/>
                    <a:p>
                      <a:pPr algn="ctr"/>
                      <a:r>
                        <a:rPr lang="en-US" sz="2400" dirty="0" smtClean="0">
                          <a:solidFill>
                            <a:schemeClr val="bg2">
                              <a:lumMod val="25000"/>
                            </a:schemeClr>
                          </a:solidFill>
                        </a:rPr>
                        <a:t>71.2%</a:t>
                      </a:r>
                    </a:p>
                    <a:p>
                      <a:pPr algn="ctr"/>
                      <a:r>
                        <a:rPr lang="en-US" sz="1400" dirty="0" smtClean="0">
                          <a:solidFill>
                            <a:srgbClr val="0D79CA"/>
                          </a:solidFill>
                        </a:rPr>
                        <a:t>10</a:t>
                      </a:r>
                      <a:r>
                        <a:rPr lang="en-US" sz="1400" baseline="30000" dirty="0" smtClean="0">
                          <a:solidFill>
                            <a:srgbClr val="0D79CA"/>
                          </a:solidFill>
                        </a:rPr>
                        <a:t>th</a:t>
                      </a:r>
                      <a:r>
                        <a:rPr lang="en-US" sz="1400" dirty="0" smtClean="0">
                          <a:solidFill>
                            <a:srgbClr val="0D79CA"/>
                          </a:solidFill>
                        </a:rPr>
                        <a:t> of 110</a:t>
                      </a:r>
                      <a:endParaRPr lang="en-US" sz="1400" dirty="0">
                        <a:solidFill>
                          <a:srgbClr val="0D79CA"/>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noFill/>
                  </a:tcPr>
                </a:tc>
                <a:tc>
                  <a:txBody>
                    <a:bodyPr/>
                    <a:lstStyle/>
                    <a:p>
                      <a:pPr algn="ctr"/>
                      <a:r>
                        <a:rPr lang="en-US" sz="2400" dirty="0" smtClean="0">
                          <a:solidFill>
                            <a:schemeClr val="bg2">
                              <a:lumMod val="25000"/>
                            </a:schemeClr>
                          </a:solidFill>
                        </a:rPr>
                        <a:t>69.4%</a:t>
                      </a:r>
                    </a:p>
                    <a:p>
                      <a:pPr algn="ctr"/>
                      <a:r>
                        <a:rPr lang="en-US" sz="1400" dirty="0" smtClean="0">
                          <a:solidFill>
                            <a:srgbClr val="0D79CA"/>
                          </a:solidFill>
                        </a:rPr>
                        <a:t>1</a:t>
                      </a:r>
                      <a:r>
                        <a:rPr lang="en-US" sz="1400" baseline="30000" dirty="0" smtClean="0">
                          <a:solidFill>
                            <a:srgbClr val="0D79CA"/>
                          </a:solidFill>
                        </a:rPr>
                        <a:t>st</a:t>
                      </a:r>
                      <a:r>
                        <a:rPr lang="en-US" sz="1400" dirty="0" smtClean="0">
                          <a:solidFill>
                            <a:srgbClr val="0D79CA"/>
                          </a:solidFill>
                        </a:rPr>
                        <a:t> of 28</a:t>
                      </a:r>
                      <a:endParaRPr lang="en-US" sz="1400" dirty="0">
                        <a:solidFill>
                          <a:srgbClr val="0D79CA"/>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c>
                  <a:txBody>
                    <a:bodyPr/>
                    <a:lstStyle/>
                    <a:p>
                      <a:pPr algn="ctr"/>
                      <a:r>
                        <a:rPr lang="en-US" sz="2400" dirty="0" smtClean="0">
                          <a:solidFill>
                            <a:schemeClr val="bg2">
                              <a:lumMod val="25000"/>
                            </a:schemeClr>
                          </a:solidFill>
                        </a:rPr>
                        <a:t>71.6%</a:t>
                      </a:r>
                    </a:p>
                    <a:p>
                      <a:pPr algn="ctr"/>
                      <a:r>
                        <a:rPr lang="en-US" sz="1400" dirty="0" smtClean="0">
                          <a:solidFill>
                            <a:srgbClr val="0D79CA"/>
                          </a:solidFill>
                        </a:rPr>
                        <a:t>3</a:t>
                      </a:r>
                      <a:r>
                        <a:rPr lang="en-US" sz="1400" baseline="30000" dirty="0" smtClean="0">
                          <a:solidFill>
                            <a:srgbClr val="0D79CA"/>
                          </a:solidFill>
                        </a:rPr>
                        <a:t>rd</a:t>
                      </a:r>
                      <a:r>
                        <a:rPr lang="en-US" sz="1400" dirty="0" smtClean="0">
                          <a:solidFill>
                            <a:srgbClr val="0D79CA"/>
                          </a:solidFill>
                        </a:rPr>
                        <a:t> of 14</a:t>
                      </a:r>
                      <a:endParaRPr lang="en-US" sz="1400" dirty="0">
                        <a:solidFill>
                          <a:srgbClr val="0D79CA"/>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r>
              <a:tr h="1093609">
                <a:tc>
                  <a:txBody>
                    <a:bodyPr/>
                    <a:lstStyle/>
                    <a:p>
                      <a:r>
                        <a:rPr lang="en-US" sz="2400" dirty="0" smtClean="0">
                          <a:solidFill>
                            <a:schemeClr val="bg2">
                              <a:lumMod val="25000"/>
                            </a:schemeClr>
                          </a:solidFill>
                        </a:rPr>
                        <a:t>Unprepared</a:t>
                      </a:r>
                    </a:p>
                    <a:p>
                      <a:r>
                        <a:rPr lang="en-US" sz="2400" dirty="0" smtClean="0">
                          <a:solidFill>
                            <a:schemeClr val="bg2">
                              <a:lumMod val="25000"/>
                            </a:schemeClr>
                          </a:solidFill>
                        </a:rPr>
                        <a:t>Students</a:t>
                      </a:r>
                      <a:endParaRPr lang="en-US" sz="2400" dirty="0">
                        <a:solidFill>
                          <a:schemeClr val="bg2">
                            <a:lumMod val="25000"/>
                          </a:schemeClr>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c>
                  <a:txBody>
                    <a:bodyPr/>
                    <a:lstStyle/>
                    <a:p>
                      <a:pPr algn="ctr"/>
                      <a:r>
                        <a:rPr lang="en-US" sz="4000" dirty="0" smtClean="0">
                          <a:solidFill>
                            <a:schemeClr val="bg2">
                              <a:lumMod val="25000"/>
                            </a:schemeClr>
                          </a:solidFill>
                        </a:rPr>
                        <a:t>42.1%</a:t>
                      </a:r>
                      <a:endParaRPr lang="en-US" sz="4000" dirty="0">
                        <a:solidFill>
                          <a:schemeClr val="bg2">
                            <a:lumMod val="25000"/>
                          </a:schemeClr>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c>
                  <a:txBody>
                    <a:bodyPr/>
                    <a:lstStyle/>
                    <a:p>
                      <a:pPr algn="ctr"/>
                      <a:r>
                        <a:rPr lang="en-US" sz="2400" dirty="0" smtClean="0">
                          <a:solidFill>
                            <a:schemeClr val="bg2">
                              <a:lumMod val="25000"/>
                            </a:schemeClr>
                          </a:solidFill>
                        </a:rPr>
                        <a:t>41.1%</a:t>
                      </a:r>
                    </a:p>
                    <a:p>
                      <a:pPr algn="ctr"/>
                      <a:r>
                        <a:rPr lang="en-US" sz="1400" dirty="0" smtClean="0">
                          <a:solidFill>
                            <a:srgbClr val="0D79CA"/>
                          </a:solidFill>
                        </a:rPr>
                        <a:t>38</a:t>
                      </a:r>
                      <a:r>
                        <a:rPr lang="en-US" sz="1400" baseline="30000" dirty="0" smtClean="0">
                          <a:solidFill>
                            <a:srgbClr val="0D79CA"/>
                          </a:solidFill>
                        </a:rPr>
                        <a:t>th</a:t>
                      </a:r>
                      <a:r>
                        <a:rPr lang="en-US" sz="1400" dirty="0" smtClean="0">
                          <a:solidFill>
                            <a:srgbClr val="0D79CA"/>
                          </a:solidFill>
                        </a:rPr>
                        <a:t> of 110</a:t>
                      </a:r>
                      <a:endParaRPr lang="en-US" sz="1400" dirty="0">
                        <a:solidFill>
                          <a:srgbClr val="0D79CA"/>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c>
                  <a:txBody>
                    <a:bodyPr/>
                    <a:lstStyle/>
                    <a:p>
                      <a:pPr algn="ctr"/>
                      <a:r>
                        <a:rPr lang="en-US" sz="2400" dirty="0" smtClean="0">
                          <a:solidFill>
                            <a:schemeClr val="bg2">
                              <a:lumMod val="25000"/>
                            </a:schemeClr>
                          </a:solidFill>
                        </a:rPr>
                        <a:t>40.6%</a:t>
                      </a:r>
                    </a:p>
                    <a:p>
                      <a:pPr algn="ctr"/>
                      <a:r>
                        <a:rPr lang="en-US" sz="1400" baseline="0" dirty="0" smtClean="0">
                          <a:solidFill>
                            <a:srgbClr val="0D79CA"/>
                          </a:solidFill>
                        </a:rPr>
                        <a:t>12</a:t>
                      </a:r>
                      <a:r>
                        <a:rPr lang="en-US" sz="1400" baseline="30000" dirty="0" smtClean="0">
                          <a:solidFill>
                            <a:srgbClr val="0D79CA"/>
                          </a:solidFill>
                        </a:rPr>
                        <a:t>th</a:t>
                      </a:r>
                      <a:r>
                        <a:rPr lang="en-US" sz="1400" dirty="0" smtClean="0">
                          <a:solidFill>
                            <a:srgbClr val="0D79CA"/>
                          </a:solidFill>
                        </a:rPr>
                        <a:t> of 28</a:t>
                      </a:r>
                      <a:endParaRPr lang="en-US" sz="1400" dirty="0">
                        <a:solidFill>
                          <a:srgbClr val="0D79CA"/>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c>
                  <a:txBody>
                    <a:bodyPr/>
                    <a:lstStyle/>
                    <a:p>
                      <a:pPr algn="ctr"/>
                      <a:r>
                        <a:rPr lang="en-US" sz="2400" dirty="0" smtClean="0">
                          <a:solidFill>
                            <a:schemeClr val="bg2">
                              <a:lumMod val="25000"/>
                            </a:schemeClr>
                          </a:solidFill>
                        </a:rPr>
                        <a:t>36.7%</a:t>
                      </a:r>
                    </a:p>
                    <a:p>
                      <a:pPr algn="ctr"/>
                      <a:r>
                        <a:rPr lang="en-US" sz="1400" dirty="0" smtClean="0">
                          <a:solidFill>
                            <a:srgbClr val="0D79CA"/>
                          </a:solidFill>
                        </a:rPr>
                        <a:t>3</a:t>
                      </a:r>
                      <a:r>
                        <a:rPr lang="en-US" sz="1400" baseline="30000" dirty="0" smtClean="0">
                          <a:solidFill>
                            <a:srgbClr val="0D79CA"/>
                          </a:solidFill>
                        </a:rPr>
                        <a:t>rd</a:t>
                      </a:r>
                      <a:r>
                        <a:rPr lang="en-US" sz="1400" dirty="0" smtClean="0">
                          <a:solidFill>
                            <a:srgbClr val="0D79CA"/>
                          </a:solidFill>
                        </a:rPr>
                        <a:t> of 14</a:t>
                      </a:r>
                      <a:endParaRPr lang="en-US" sz="1400" dirty="0">
                        <a:solidFill>
                          <a:srgbClr val="0D79CA"/>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280635279"/>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8449694-847F-E747-8EA9-27B102C4A498}" type="slidenum">
              <a:rPr lang="en-US" smtClean="0"/>
              <a:t>15</a:t>
            </a:fld>
            <a:endParaRPr lang="en-US"/>
          </a:p>
        </p:txBody>
      </p:sp>
      <p:sp>
        <p:nvSpPr>
          <p:cNvPr id="4" name="TextBox 3"/>
          <p:cNvSpPr txBox="1"/>
          <p:nvPr/>
        </p:nvSpPr>
        <p:spPr>
          <a:xfrm>
            <a:off x="2690240" y="654796"/>
            <a:ext cx="3765499"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Completion Rate</a:t>
            </a:r>
            <a:endParaRPr lang="en-US" sz="3600" b="1" dirty="0">
              <a:effectLst>
                <a:reflection blurRad="6350" stA="15000" endA="300" endPos="45500" dir="5400000" sy="-100000" algn="bl" rotWithShape="0"/>
              </a:effectLst>
            </a:endParaRPr>
          </a:p>
        </p:txBody>
      </p:sp>
      <p:graphicFrame>
        <p:nvGraphicFramePr>
          <p:cNvPr id="6" name="Chart 5"/>
          <p:cNvGraphicFramePr>
            <a:graphicFrameLocks/>
          </p:cNvGraphicFramePr>
          <p:nvPr>
            <p:extLst>
              <p:ext uri="{D42A27DB-BD31-4B8C-83A1-F6EECF244321}">
                <p14:modId xmlns:p14="http://schemas.microsoft.com/office/powerpoint/2010/main" val="170139986"/>
              </p:ext>
            </p:extLst>
          </p:nvPr>
        </p:nvGraphicFramePr>
        <p:xfrm>
          <a:off x="1270000" y="1612900"/>
          <a:ext cx="6604000" cy="3632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910340593"/>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8449694-847F-E747-8EA9-27B102C4A498}" type="slidenum">
              <a:rPr lang="en-US" smtClean="0"/>
              <a:t>16</a:t>
            </a:fld>
            <a:endParaRPr lang="en-US"/>
          </a:p>
        </p:txBody>
      </p:sp>
      <p:graphicFrame>
        <p:nvGraphicFramePr>
          <p:cNvPr id="6" name="Chart 5"/>
          <p:cNvGraphicFramePr>
            <a:graphicFrameLocks/>
          </p:cNvGraphicFramePr>
          <p:nvPr>
            <p:extLst>
              <p:ext uri="{D42A27DB-BD31-4B8C-83A1-F6EECF244321}">
                <p14:modId xmlns:p14="http://schemas.microsoft.com/office/powerpoint/2010/main" val="3219210494"/>
              </p:ext>
            </p:extLst>
          </p:nvPr>
        </p:nvGraphicFramePr>
        <p:xfrm>
          <a:off x="247394" y="1315403"/>
          <a:ext cx="2907677" cy="4330700"/>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a:off x="2690245" y="654796"/>
            <a:ext cx="3765499"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Completion Rate</a:t>
            </a:r>
            <a:endParaRPr lang="en-US" sz="3600" b="1" dirty="0">
              <a:effectLst>
                <a:reflection blurRad="6350" stA="15000" endA="300" endPos="45500" dir="5400000" sy="-100000" algn="bl" rotWithShape="0"/>
              </a:effectLst>
            </a:endParaRPr>
          </a:p>
        </p:txBody>
      </p:sp>
      <p:graphicFrame>
        <p:nvGraphicFramePr>
          <p:cNvPr id="10" name="Chart 9"/>
          <p:cNvGraphicFramePr>
            <a:graphicFrameLocks/>
          </p:cNvGraphicFramePr>
          <p:nvPr>
            <p:extLst>
              <p:ext uri="{D42A27DB-BD31-4B8C-83A1-F6EECF244321}">
                <p14:modId xmlns:p14="http://schemas.microsoft.com/office/powerpoint/2010/main" val="3256483972"/>
              </p:ext>
            </p:extLst>
          </p:nvPr>
        </p:nvGraphicFramePr>
        <p:xfrm>
          <a:off x="3277060" y="1315403"/>
          <a:ext cx="2907677" cy="43307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Chart 10"/>
          <p:cNvGraphicFramePr>
            <a:graphicFrameLocks/>
          </p:cNvGraphicFramePr>
          <p:nvPr>
            <p:extLst>
              <p:ext uri="{D42A27DB-BD31-4B8C-83A1-F6EECF244321}">
                <p14:modId xmlns:p14="http://schemas.microsoft.com/office/powerpoint/2010/main" val="3740952259"/>
              </p:ext>
            </p:extLst>
          </p:nvPr>
        </p:nvGraphicFramePr>
        <p:xfrm>
          <a:off x="6105364" y="1315403"/>
          <a:ext cx="2907677" cy="4330700"/>
        </p:xfrm>
        <a:graphic>
          <a:graphicData uri="http://schemas.openxmlformats.org/drawingml/2006/chart">
            <c:chart xmlns:c="http://schemas.openxmlformats.org/drawingml/2006/chart" xmlns:r="http://schemas.openxmlformats.org/officeDocument/2006/relationships" r:id="rId4"/>
          </a:graphicData>
        </a:graphic>
      </p:graphicFrame>
      <p:sp>
        <p:nvSpPr>
          <p:cNvPr id="8" name="TextBox 7"/>
          <p:cNvSpPr txBox="1"/>
          <p:nvPr/>
        </p:nvSpPr>
        <p:spPr>
          <a:xfrm>
            <a:off x="247394" y="5646103"/>
            <a:ext cx="8033307" cy="646331"/>
          </a:xfrm>
          <a:prstGeom prst="rect">
            <a:avLst/>
          </a:prstGeom>
          <a:noFill/>
        </p:spPr>
        <p:txBody>
          <a:bodyPr wrap="none" rtlCol="0">
            <a:spAutoFit/>
          </a:bodyPr>
          <a:lstStyle/>
          <a:p>
            <a:r>
              <a:rPr lang="en-US" dirty="0" smtClean="0"/>
              <a:t>Below </a:t>
            </a:r>
            <a:r>
              <a:rPr lang="en-US" dirty="0" err="1" smtClean="0"/>
              <a:t>Collegewide</a:t>
            </a:r>
            <a:r>
              <a:rPr lang="en-US" dirty="0" smtClean="0"/>
              <a:t> Rate Minus 10%: 50+ Years Old (n=21), African American,</a:t>
            </a:r>
          </a:p>
          <a:p>
            <a:r>
              <a:rPr lang="en-US" dirty="0" smtClean="0"/>
              <a:t>American Indian/Alaska Native (n=12), Hispanic, Filipino</a:t>
            </a:r>
            <a:endParaRPr lang="en-US" dirty="0"/>
          </a:p>
        </p:txBody>
      </p:sp>
    </p:spTree>
    <p:extLst>
      <p:ext uri="{BB962C8B-B14F-4D97-AF65-F5344CB8AC3E}">
        <p14:creationId xmlns:p14="http://schemas.microsoft.com/office/powerpoint/2010/main" val="35272075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44685" y="654796"/>
            <a:ext cx="5456617"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Remedial Progress Rates</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17</a:t>
            </a:fld>
            <a:endParaRPr lang="en-US" dirty="0"/>
          </a:p>
        </p:txBody>
      </p:sp>
      <p:sp>
        <p:nvSpPr>
          <p:cNvPr id="4" name="TextBox 3"/>
          <p:cNvSpPr txBox="1"/>
          <p:nvPr/>
        </p:nvSpPr>
        <p:spPr>
          <a:xfrm>
            <a:off x="942553" y="1825492"/>
            <a:ext cx="7272537" cy="1631216"/>
          </a:xfrm>
          <a:prstGeom prst="rect">
            <a:avLst/>
          </a:prstGeom>
          <a:noFill/>
        </p:spPr>
        <p:txBody>
          <a:bodyPr wrap="square" rtlCol="0">
            <a:spAutoFit/>
          </a:bodyPr>
          <a:lstStyle/>
          <a:p>
            <a:pPr marL="285750" indent="-285750">
              <a:spcAft>
                <a:spcPts val="2400"/>
              </a:spcAft>
              <a:buFont typeface="Arial"/>
              <a:buChar char="•"/>
            </a:pPr>
            <a:r>
              <a:rPr lang="en-US" sz="2000" b="1" dirty="0" smtClean="0">
                <a:solidFill>
                  <a:schemeClr val="accent1">
                    <a:lumMod val="75000"/>
                  </a:schemeClr>
                </a:solidFill>
              </a:rPr>
              <a:t>Cohort Tracked: </a:t>
            </a:r>
            <a:r>
              <a:rPr lang="en-US" sz="2000" dirty="0" smtClean="0"/>
              <a:t>Students attempting a course below transfer level in Math, English,</a:t>
            </a:r>
            <a:r>
              <a:rPr lang="en-US" sz="2000" dirty="0"/>
              <a:t> </a:t>
            </a:r>
            <a:r>
              <a:rPr lang="en-US" sz="2000" dirty="0" smtClean="0"/>
              <a:t>or ESL</a:t>
            </a:r>
          </a:p>
          <a:p>
            <a:pPr marL="285750" indent="-285750">
              <a:spcAft>
                <a:spcPts val="2400"/>
              </a:spcAft>
              <a:buFont typeface="Arial"/>
              <a:buChar char="•"/>
            </a:pPr>
            <a:r>
              <a:rPr lang="en-US" sz="2000" dirty="0" smtClean="0"/>
              <a:t> </a:t>
            </a:r>
            <a:r>
              <a:rPr lang="en-US" sz="2000" b="1" dirty="0" smtClean="0">
                <a:solidFill>
                  <a:srgbClr val="31489F"/>
                </a:solidFill>
              </a:rPr>
              <a:t>Outcome: </a:t>
            </a:r>
            <a:r>
              <a:rPr lang="en-US" sz="2000" dirty="0" smtClean="0"/>
              <a:t>Student successfully completed a college-level course in the same discipline</a:t>
            </a:r>
            <a:endParaRPr lang="en-US" sz="2000" dirty="0"/>
          </a:p>
        </p:txBody>
      </p:sp>
    </p:spTree>
    <p:extLst>
      <p:ext uri="{BB962C8B-B14F-4D97-AF65-F5344CB8AC3E}">
        <p14:creationId xmlns:p14="http://schemas.microsoft.com/office/powerpoint/2010/main" val="1872377801"/>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44688" y="654796"/>
            <a:ext cx="5456617"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Remedial Progress Rates</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18</a:t>
            </a:fld>
            <a:endParaRPr lang="en-US" dirty="0"/>
          </a:p>
        </p:txBody>
      </p:sp>
      <p:sp>
        <p:nvSpPr>
          <p:cNvPr id="5" name="TextBox 4"/>
          <p:cNvSpPr txBox="1"/>
          <p:nvPr/>
        </p:nvSpPr>
        <p:spPr>
          <a:xfrm>
            <a:off x="942553" y="1438566"/>
            <a:ext cx="7272537" cy="400110"/>
          </a:xfrm>
          <a:prstGeom prst="rect">
            <a:avLst/>
          </a:prstGeom>
          <a:noFill/>
        </p:spPr>
        <p:txBody>
          <a:bodyPr wrap="square" rtlCol="0">
            <a:spAutoFit/>
          </a:bodyPr>
          <a:lstStyle/>
          <a:p>
            <a:pPr algn="ctr">
              <a:spcAft>
                <a:spcPts val="2400"/>
              </a:spcAft>
            </a:pPr>
            <a:r>
              <a:rPr lang="en-US" sz="2000" dirty="0" smtClean="0"/>
              <a:t>Cohort tracked from 2006-2007 to 2011-2012</a:t>
            </a:r>
          </a:p>
        </p:txBody>
      </p:sp>
      <p:graphicFrame>
        <p:nvGraphicFramePr>
          <p:cNvPr id="7" name="Table 6"/>
          <p:cNvGraphicFramePr>
            <a:graphicFrameLocks noGrp="1"/>
          </p:cNvGraphicFramePr>
          <p:nvPr>
            <p:extLst>
              <p:ext uri="{D42A27DB-BD31-4B8C-83A1-F6EECF244321}">
                <p14:modId xmlns:p14="http://schemas.microsoft.com/office/powerpoint/2010/main" val="79594991"/>
              </p:ext>
            </p:extLst>
          </p:nvPr>
        </p:nvGraphicFramePr>
        <p:xfrm>
          <a:off x="396866" y="2133050"/>
          <a:ext cx="8353990" cy="3920907"/>
        </p:xfrm>
        <a:graphic>
          <a:graphicData uri="http://schemas.openxmlformats.org/drawingml/2006/table">
            <a:tbl>
              <a:tblPr firstRow="1" bandRow="1">
                <a:tableStyleId>{72833802-FEF1-4C79-8D5D-14CF1EAF98D9}</a:tableStyleId>
              </a:tblPr>
              <a:tblGrid>
                <a:gridCol w="1974398"/>
                <a:gridCol w="1706516"/>
                <a:gridCol w="1508084"/>
                <a:gridCol w="1607300"/>
                <a:gridCol w="1557692"/>
              </a:tblGrid>
              <a:tr h="578503">
                <a:tc>
                  <a:txBody>
                    <a:bodyPr/>
                    <a:lstStyle/>
                    <a:p>
                      <a:endParaRPr lang="en-US" dirty="0"/>
                    </a:p>
                  </a:txBody>
                  <a:tcP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solidFill>
                      <a:schemeClr val="bg2">
                        <a:lumMod val="50000"/>
                      </a:schemeClr>
                    </a:solidFill>
                  </a:tcPr>
                </a:tc>
                <a:tc>
                  <a:txBody>
                    <a:bodyPr/>
                    <a:lstStyle/>
                    <a:p>
                      <a:pPr algn="ctr"/>
                      <a:r>
                        <a:rPr lang="en-US" dirty="0" smtClean="0"/>
                        <a:t>Glendale</a:t>
                      </a:r>
                      <a:endParaRPr lang="en-US" dirty="0"/>
                    </a:p>
                  </a:txBody>
                  <a:tcP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solidFill>
                      <a:schemeClr val="bg2">
                        <a:lumMod val="50000"/>
                      </a:schemeClr>
                    </a:solidFill>
                  </a:tcPr>
                </a:tc>
                <a:tc>
                  <a:txBody>
                    <a:bodyPr/>
                    <a:lstStyle/>
                    <a:p>
                      <a:pPr algn="ctr"/>
                      <a:r>
                        <a:rPr lang="en-US" dirty="0" smtClean="0"/>
                        <a:t>Statewide</a:t>
                      </a:r>
                    </a:p>
                    <a:p>
                      <a:pPr algn="ctr"/>
                      <a:r>
                        <a:rPr lang="en-US" dirty="0" smtClean="0"/>
                        <a:t>Average</a:t>
                      </a:r>
                      <a:endParaRPr lang="en-US" dirty="0"/>
                    </a:p>
                  </a:txBody>
                  <a:tcP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solidFill>
                      <a:schemeClr val="bg2">
                        <a:lumMod val="50000"/>
                      </a:schemeClr>
                    </a:solidFill>
                  </a:tcPr>
                </a:tc>
                <a:tc>
                  <a:txBody>
                    <a:bodyPr/>
                    <a:lstStyle/>
                    <a:p>
                      <a:pPr algn="ctr"/>
                      <a:r>
                        <a:rPr lang="en-US" dirty="0" smtClean="0"/>
                        <a:t>Peer Group</a:t>
                      </a:r>
                    </a:p>
                    <a:p>
                      <a:pPr algn="ctr"/>
                      <a:r>
                        <a:rPr lang="en-US" dirty="0" smtClean="0"/>
                        <a:t>Average</a:t>
                      </a:r>
                      <a:endParaRPr lang="en-US" dirty="0"/>
                    </a:p>
                  </a:txBody>
                  <a:tcP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solidFill>
                      <a:schemeClr val="bg2">
                        <a:lumMod val="50000"/>
                      </a:schemeClr>
                    </a:solidFill>
                  </a:tcPr>
                </a:tc>
                <a:tc>
                  <a:txBody>
                    <a:bodyPr/>
                    <a:lstStyle/>
                    <a:p>
                      <a:pPr algn="ctr"/>
                      <a:r>
                        <a:rPr lang="en-US" dirty="0" smtClean="0"/>
                        <a:t>Region 7</a:t>
                      </a:r>
                    </a:p>
                    <a:p>
                      <a:pPr algn="ctr"/>
                      <a:r>
                        <a:rPr lang="en-US" dirty="0" smtClean="0"/>
                        <a:t>Average</a:t>
                      </a:r>
                      <a:endParaRPr lang="en-US" dirty="0"/>
                    </a:p>
                  </a:txBody>
                  <a:tcP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solidFill>
                      <a:schemeClr val="bg2">
                        <a:lumMod val="50000"/>
                      </a:schemeClr>
                    </a:solidFill>
                  </a:tcPr>
                </a:tc>
              </a:tr>
              <a:tr h="1093609">
                <a:tc>
                  <a:txBody>
                    <a:bodyPr/>
                    <a:lstStyle/>
                    <a:p>
                      <a:r>
                        <a:rPr lang="en-US" sz="2400" dirty="0" smtClean="0">
                          <a:solidFill>
                            <a:schemeClr val="bg2">
                              <a:lumMod val="25000"/>
                            </a:schemeClr>
                          </a:solidFill>
                        </a:rPr>
                        <a:t>Math</a:t>
                      </a:r>
                      <a:endParaRPr lang="en-US" sz="2400" dirty="0">
                        <a:solidFill>
                          <a:schemeClr val="bg2">
                            <a:lumMod val="25000"/>
                          </a:schemeClr>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c>
                  <a:txBody>
                    <a:bodyPr/>
                    <a:lstStyle/>
                    <a:p>
                      <a:pPr algn="ctr"/>
                      <a:r>
                        <a:rPr lang="en-US" sz="4000" dirty="0" smtClean="0">
                          <a:solidFill>
                            <a:schemeClr val="bg2">
                              <a:lumMod val="25000"/>
                            </a:schemeClr>
                          </a:solidFill>
                        </a:rPr>
                        <a:t>33.8%</a:t>
                      </a:r>
                      <a:endParaRPr lang="en-US" sz="4000" dirty="0">
                        <a:solidFill>
                          <a:schemeClr val="bg2">
                            <a:lumMod val="25000"/>
                          </a:schemeClr>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c>
                  <a:txBody>
                    <a:bodyPr/>
                    <a:lstStyle/>
                    <a:p>
                      <a:pPr algn="ctr"/>
                      <a:r>
                        <a:rPr lang="en-US" sz="2400" dirty="0" smtClean="0">
                          <a:solidFill>
                            <a:schemeClr val="bg2">
                              <a:lumMod val="25000"/>
                            </a:schemeClr>
                          </a:solidFill>
                        </a:rPr>
                        <a:t>25.9%</a:t>
                      </a:r>
                    </a:p>
                    <a:p>
                      <a:pPr algn="ctr"/>
                      <a:r>
                        <a:rPr lang="en-US" sz="1400" baseline="0" dirty="0" smtClean="0">
                          <a:solidFill>
                            <a:schemeClr val="bg2">
                              <a:lumMod val="50000"/>
                            </a:schemeClr>
                          </a:solidFill>
                        </a:rPr>
                        <a:t>22</a:t>
                      </a:r>
                      <a:r>
                        <a:rPr lang="en-US" sz="1400" baseline="30000" dirty="0" smtClean="0">
                          <a:solidFill>
                            <a:schemeClr val="bg2">
                              <a:lumMod val="50000"/>
                            </a:schemeClr>
                          </a:solidFill>
                        </a:rPr>
                        <a:t>nd</a:t>
                      </a:r>
                      <a:r>
                        <a:rPr lang="en-US" sz="1400" dirty="0" smtClean="0">
                          <a:solidFill>
                            <a:schemeClr val="bg2">
                              <a:lumMod val="50000"/>
                            </a:schemeClr>
                          </a:solidFill>
                        </a:rPr>
                        <a:t> of</a:t>
                      </a:r>
                      <a:r>
                        <a:rPr lang="en-US" sz="1400" baseline="0" dirty="0" smtClean="0">
                          <a:solidFill>
                            <a:schemeClr val="bg2">
                              <a:lumMod val="50000"/>
                            </a:schemeClr>
                          </a:solidFill>
                        </a:rPr>
                        <a:t> 110</a:t>
                      </a:r>
                      <a:endParaRPr lang="en-US" sz="1400" dirty="0">
                        <a:solidFill>
                          <a:schemeClr val="bg2">
                            <a:lumMod val="50000"/>
                          </a:schemeClr>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c>
                  <a:txBody>
                    <a:bodyPr/>
                    <a:lstStyle/>
                    <a:p>
                      <a:pPr algn="ctr"/>
                      <a:r>
                        <a:rPr lang="en-US" sz="2400" dirty="0" smtClean="0">
                          <a:solidFill>
                            <a:schemeClr val="bg2">
                              <a:lumMod val="25000"/>
                            </a:schemeClr>
                          </a:solidFill>
                        </a:rPr>
                        <a:t>23.0%</a:t>
                      </a:r>
                    </a:p>
                    <a:p>
                      <a:pPr algn="ctr"/>
                      <a:r>
                        <a:rPr lang="en-US" sz="1400" dirty="0" smtClean="0">
                          <a:solidFill>
                            <a:srgbClr val="0D79CA"/>
                          </a:solidFill>
                        </a:rPr>
                        <a:t>4</a:t>
                      </a:r>
                      <a:r>
                        <a:rPr lang="en-US" sz="1400" baseline="30000" dirty="0" smtClean="0">
                          <a:solidFill>
                            <a:srgbClr val="0D79CA"/>
                          </a:solidFill>
                        </a:rPr>
                        <a:t>th</a:t>
                      </a:r>
                      <a:r>
                        <a:rPr lang="en-US" sz="1400" dirty="0" smtClean="0">
                          <a:solidFill>
                            <a:srgbClr val="0D79CA"/>
                          </a:solidFill>
                        </a:rPr>
                        <a:t> of 28</a:t>
                      </a:r>
                      <a:endParaRPr lang="en-US" sz="1400" dirty="0">
                        <a:solidFill>
                          <a:srgbClr val="0D79CA"/>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c>
                  <a:txBody>
                    <a:bodyPr/>
                    <a:lstStyle/>
                    <a:p>
                      <a:pPr algn="ctr"/>
                      <a:r>
                        <a:rPr lang="en-US" sz="2400" dirty="0" smtClean="0">
                          <a:solidFill>
                            <a:schemeClr val="bg2">
                              <a:lumMod val="25000"/>
                            </a:schemeClr>
                          </a:solidFill>
                        </a:rPr>
                        <a:t>20.6%</a:t>
                      </a:r>
                    </a:p>
                    <a:p>
                      <a:pPr algn="ctr"/>
                      <a:r>
                        <a:rPr lang="en-US" sz="1400" dirty="0" smtClean="0">
                          <a:solidFill>
                            <a:srgbClr val="0D79CA"/>
                          </a:solidFill>
                        </a:rPr>
                        <a:t>1</a:t>
                      </a:r>
                      <a:r>
                        <a:rPr lang="en-US" sz="1400" baseline="30000" dirty="0" smtClean="0">
                          <a:solidFill>
                            <a:srgbClr val="0D79CA"/>
                          </a:solidFill>
                        </a:rPr>
                        <a:t>st</a:t>
                      </a:r>
                      <a:r>
                        <a:rPr lang="en-US" sz="1400" dirty="0" smtClean="0">
                          <a:solidFill>
                            <a:srgbClr val="0D79CA"/>
                          </a:solidFill>
                        </a:rPr>
                        <a:t> of 14</a:t>
                      </a:r>
                      <a:endParaRPr lang="en-US" sz="1400" dirty="0">
                        <a:solidFill>
                          <a:srgbClr val="0D79CA"/>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r>
              <a:tr h="1093609">
                <a:tc>
                  <a:txBody>
                    <a:bodyPr/>
                    <a:lstStyle/>
                    <a:p>
                      <a:r>
                        <a:rPr lang="en-US" sz="2400" dirty="0" smtClean="0">
                          <a:solidFill>
                            <a:schemeClr val="bg2">
                              <a:lumMod val="25000"/>
                            </a:schemeClr>
                          </a:solidFill>
                        </a:rPr>
                        <a:t>English</a:t>
                      </a:r>
                      <a:endParaRPr lang="en-US" sz="2400" dirty="0">
                        <a:solidFill>
                          <a:schemeClr val="bg2">
                            <a:lumMod val="25000"/>
                          </a:schemeClr>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c>
                  <a:txBody>
                    <a:bodyPr/>
                    <a:lstStyle/>
                    <a:p>
                      <a:pPr algn="ctr"/>
                      <a:r>
                        <a:rPr lang="en-US" sz="4000" dirty="0" smtClean="0">
                          <a:solidFill>
                            <a:schemeClr val="bg2">
                              <a:lumMod val="25000"/>
                            </a:schemeClr>
                          </a:solidFill>
                        </a:rPr>
                        <a:t>47.5%</a:t>
                      </a:r>
                      <a:endParaRPr lang="en-US" sz="4000" dirty="0">
                        <a:solidFill>
                          <a:schemeClr val="bg2">
                            <a:lumMod val="25000"/>
                          </a:schemeClr>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c>
                  <a:txBody>
                    <a:bodyPr/>
                    <a:lstStyle/>
                    <a:p>
                      <a:pPr algn="ctr"/>
                      <a:r>
                        <a:rPr lang="en-US" sz="2400" dirty="0" smtClean="0">
                          <a:solidFill>
                            <a:schemeClr val="bg2">
                              <a:lumMod val="25000"/>
                            </a:schemeClr>
                          </a:solidFill>
                        </a:rPr>
                        <a:t>38.1%</a:t>
                      </a:r>
                    </a:p>
                    <a:p>
                      <a:pPr algn="ctr"/>
                      <a:r>
                        <a:rPr lang="en-US" sz="1400" dirty="0" smtClean="0">
                          <a:solidFill>
                            <a:srgbClr val="0D79CA"/>
                          </a:solidFill>
                        </a:rPr>
                        <a:t>19</a:t>
                      </a:r>
                      <a:r>
                        <a:rPr lang="en-US" sz="1400" baseline="30000" dirty="0" smtClean="0">
                          <a:solidFill>
                            <a:srgbClr val="0D79CA"/>
                          </a:solidFill>
                        </a:rPr>
                        <a:t>th</a:t>
                      </a:r>
                      <a:r>
                        <a:rPr lang="en-US" sz="1400" dirty="0" smtClean="0">
                          <a:solidFill>
                            <a:srgbClr val="0D79CA"/>
                          </a:solidFill>
                        </a:rPr>
                        <a:t> of 110</a:t>
                      </a:r>
                      <a:endParaRPr lang="en-US" sz="1400" dirty="0">
                        <a:solidFill>
                          <a:srgbClr val="0D79CA"/>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noFill/>
                  </a:tcPr>
                </a:tc>
                <a:tc>
                  <a:txBody>
                    <a:bodyPr/>
                    <a:lstStyle/>
                    <a:p>
                      <a:pPr algn="ctr"/>
                      <a:r>
                        <a:rPr lang="en-US" sz="2400" dirty="0" smtClean="0">
                          <a:solidFill>
                            <a:schemeClr val="bg2">
                              <a:lumMod val="25000"/>
                            </a:schemeClr>
                          </a:solidFill>
                        </a:rPr>
                        <a:t>34.3%</a:t>
                      </a:r>
                    </a:p>
                    <a:p>
                      <a:pPr algn="ctr"/>
                      <a:r>
                        <a:rPr lang="en-US" sz="1400" dirty="0" smtClean="0">
                          <a:solidFill>
                            <a:srgbClr val="0D79CA"/>
                          </a:solidFill>
                        </a:rPr>
                        <a:t>5</a:t>
                      </a:r>
                      <a:r>
                        <a:rPr lang="en-US" sz="1400" baseline="30000" dirty="0" smtClean="0">
                          <a:solidFill>
                            <a:srgbClr val="0D79CA"/>
                          </a:solidFill>
                        </a:rPr>
                        <a:t>th</a:t>
                      </a:r>
                      <a:r>
                        <a:rPr lang="en-US" sz="1400" dirty="0" smtClean="0">
                          <a:solidFill>
                            <a:srgbClr val="0D79CA"/>
                          </a:solidFill>
                        </a:rPr>
                        <a:t> of 28</a:t>
                      </a:r>
                      <a:endParaRPr lang="en-US" sz="1400" dirty="0">
                        <a:solidFill>
                          <a:srgbClr val="0D79CA"/>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c>
                  <a:txBody>
                    <a:bodyPr/>
                    <a:lstStyle/>
                    <a:p>
                      <a:pPr algn="ctr"/>
                      <a:r>
                        <a:rPr lang="en-US" sz="2400" dirty="0" smtClean="0">
                          <a:solidFill>
                            <a:schemeClr val="bg2">
                              <a:lumMod val="25000"/>
                            </a:schemeClr>
                          </a:solidFill>
                        </a:rPr>
                        <a:t>30.7%</a:t>
                      </a:r>
                    </a:p>
                    <a:p>
                      <a:pPr algn="ctr"/>
                      <a:r>
                        <a:rPr lang="en-US" sz="1400" dirty="0" smtClean="0">
                          <a:solidFill>
                            <a:srgbClr val="0D79CA"/>
                          </a:solidFill>
                        </a:rPr>
                        <a:t>1</a:t>
                      </a:r>
                      <a:r>
                        <a:rPr lang="en-US" sz="1400" baseline="30000" dirty="0" smtClean="0">
                          <a:solidFill>
                            <a:srgbClr val="0D79CA"/>
                          </a:solidFill>
                        </a:rPr>
                        <a:t>st</a:t>
                      </a:r>
                      <a:r>
                        <a:rPr lang="en-US" sz="1400" dirty="0" smtClean="0">
                          <a:solidFill>
                            <a:srgbClr val="0D79CA"/>
                          </a:solidFill>
                        </a:rPr>
                        <a:t> of 14</a:t>
                      </a:r>
                      <a:endParaRPr lang="en-US" sz="1400" dirty="0">
                        <a:solidFill>
                          <a:srgbClr val="0D79CA"/>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r>
              <a:tr h="1093609">
                <a:tc>
                  <a:txBody>
                    <a:bodyPr/>
                    <a:lstStyle/>
                    <a:p>
                      <a:r>
                        <a:rPr lang="en-US" sz="2400" dirty="0" smtClean="0">
                          <a:solidFill>
                            <a:schemeClr val="bg2">
                              <a:lumMod val="25000"/>
                            </a:schemeClr>
                          </a:solidFill>
                        </a:rPr>
                        <a:t>ESL</a:t>
                      </a:r>
                      <a:endParaRPr lang="en-US" sz="2400" dirty="0">
                        <a:solidFill>
                          <a:schemeClr val="bg2">
                            <a:lumMod val="25000"/>
                          </a:schemeClr>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c>
                  <a:txBody>
                    <a:bodyPr/>
                    <a:lstStyle/>
                    <a:p>
                      <a:pPr algn="ctr"/>
                      <a:r>
                        <a:rPr lang="en-US" sz="4000" dirty="0" smtClean="0">
                          <a:solidFill>
                            <a:schemeClr val="bg2">
                              <a:lumMod val="25000"/>
                            </a:schemeClr>
                          </a:solidFill>
                        </a:rPr>
                        <a:t>17.7%</a:t>
                      </a:r>
                      <a:endParaRPr lang="en-US" sz="4000" dirty="0">
                        <a:solidFill>
                          <a:schemeClr val="bg2">
                            <a:lumMod val="25000"/>
                          </a:schemeClr>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c>
                  <a:txBody>
                    <a:bodyPr/>
                    <a:lstStyle/>
                    <a:p>
                      <a:pPr algn="ctr"/>
                      <a:r>
                        <a:rPr lang="en-US" sz="2400" dirty="0" smtClean="0">
                          <a:solidFill>
                            <a:schemeClr val="bg2">
                              <a:lumMod val="25000"/>
                            </a:schemeClr>
                          </a:solidFill>
                        </a:rPr>
                        <a:t>23.6%</a:t>
                      </a:r>
                    </a:p>
                    <a:p>
                      <a:pPr algn="ctr"/>
                      <a:r>
                        <a:rPr lang="en-US" sz="1400" baseline="0" dirty="0" smtClean="0">
                          <a:solidFill>
                            <a:srgbClr val="0D79CA"/>
                          </a:solidFill>
                        </a:rPr>
                        <a:t>47</a:t>
                      </a:r>
                      <a:r>
                        <a:rPr lang="en-US" sz="1400" baseline="30000" dirty="0" smtClean="0">
                          <a:solidFill>
                            <a:srgbClr val="0D79CA"/>
                          </a:solidFill>
                        </a:rPr>
                        <a:t>th</a:t>
                      </a:r>
                      <a:r>
                        <a:rPr lang="en-US" sz="1400" dirty="0" smtClean="0">
                          <a:solidFill>
                            <a:srgbClr val="0D79CA"/>
                          </a:solidFill>
                        </a:rPr>
                        <a:t> of 110</a:t>
                      </a:r>
                      <a:endParaRPr lang="en-US" sz="1400" dirty="0">
                        <a:solidFill>
                          <a:srgbClr val="0D79CA"/>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c>
                  <a:txBody>
                    <a:bodyPr/>
                    <a:lstStyle/>
                    <a:p>
                      <a:pPr algn="ctr"/>
                      <a:r>
                        <a:rPr lang="en-US" sz="2400" dirty="0" smtClean="0">
                          <a:solidFill>
                            <a:schemeClr val="bg2">
                              <a:lumMod val="25000"/>
                            </a:schemeClr>
                          </a:solidFill>
                        </a:rPr>
                        <a:t>19.1%</a:t>
                      </a:r>
                    </a:p>
                    <a:p>
                      <a:pPr algn="ctr"/>
                      <a:r>
                        <a:rPr lang="en-US" sz="1400" baseline="0" dirty="0" smtClean="0">
                          <a:solidFill>
                            <a:srgbClr val="0D79CA"/>
                          </a:solidFill>
                        </a:rPr>
                        <a:t>13</a:t>
                      </a:r>
                      <a:r>
                        <a:rPr lang="en-US" sz="1400" baseline="30000" dirty="0" smtClean="0">
                          <a:solidFill>
                            <a:srgbClr val="0D79CA"/>
                          </a:solidFill>
                        </a:rPr>
                        <a:t>th</a:t>
                      </a:r>
                      <a:r>
                        <a:rPr lang="en-US" sz="1400" dirty="0" smtClean="0">
                          <a:solidFill>
                            <a:srgbClr val="0D79CA"/>
                          </a:solidFill>
                        </a:rPr>
                        <a:t> of 28</a:t>
                      </a:r>
                      <a:endParaRPr lang="en-US" sz="1400" dirty="0">
                        <a:solidFill>
                          <a:srgbClr val="0D79CA"/>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c>
                  <a:txBody>
                    <a:bodyPr/>
                    <a:lstStyle/>
                    <a:p>
                      <a:pPr algn="ctr"/>
                      <a:r>
                        <a:rPr lang="en-US" sz="2400" dirty="0" smtClean="0">
                          <a:solidFill>
                            <a:schemeClr val="bg2">
                              <a:lumMod val="25000"/>
                            </a:schemeClr>
                          </a:solidFill>
                        </a:rPr>
                        <a:t>18.9%</a:t>
                      </a:r>
                    </a:p>
                    <a:p>
                      <a:pPr algn="ctr"/>
                      <a:r>
                        <a:rPr lang="en-US" sz="1400" dirty="0" smtClean="0">
                          <a:solidFill>
                            <a:srgbClr val="0D79CA"/>
                          </a:solidFill>
                        </a:rPr>
                        <a:t>7</a:t>
                      </a:r>
                      <a:r>
                        <a:rPr lang="en-US" sz="1400" baseline="30000" dirty="0" smtClean="0">
                          <a:solidFill>
                            <a:srgbClr val="0D79CA"/>
                          </a:solidFill>
                        </a:rPr>
                        <a:t>th</a:t>
                      </a:r>
                      <a:r>
                        <a:rPr lang="en-US" sz="1400" dirty="0" smtClean="0">
                          <a:solidFill>
                            <a:srgbClr val="0D79CA"/>
                          </a:solidFill>
                        </a:rPr>
                        <a:t> of 14</a:t>
                      </a:r>
                      <a:endParaRPr lang="en-US" sz="1400" dirty="0">
                        <a:solidFill>
                          <a:srgbClr val="0D79CA"/>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99087057"/>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8449694-847F-E747-8EA9-27B102C4A498}" type="slidenum">
              <a:rPr lang="en-US" smtClean="0"/>
              <a:t>19</a:t>
            </a:fld>
            <a:endParaRPr lang="en-US"/>
          </a:p>
        </p:txBody>
      </p:sp>
      <p:sp>
        <p:nvSpPr>
          <p:cNvPr id="4" name="TextBox 3"/>
          <p:cNvSpPr txBox="1"/>
          <p:nvPr/>
        </p:nvSpPr>
        <p:spPr>
          <a:xfrm>
            <a:off x="1844685" y="654796"/>
            <a:ext cx="5456617"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Remedial Progress Rates</a:t>
            </a:r>
            <a:endParaRPr lang="en-US" sz="3600" b="1" dirty="0">
              <a:effectLst>
                <a:reflection blurRad="6350" stA="15000" endA="300" endPos="45500" dir="5400000" sy="-100000" algn="bl" rotWithShape="0"/>
              </a:effectLst>
            </a:endParaRPr>
          </a:p>
        </p:txBody>
      </p:sp>
      <p:graphicFrame>
        <p:nvGraphicFramePr>
          <p:cNvPr id="5" name="Chart 4"/>
          <p:cNvGraphicFramePr>
            <a:graphicFrameLocks/>
          </p:cNvGraphicFramePr>
          <p:nvPr>
            <p:extLst>
              <p:ext uri="{D42A27DB-BD31-4B8C-83A1-F6EECF244321}">
                <p14:modId xmlns:p14="http://schemas.microsoft.com/office/powerpoint/2010/main" val="3590497860"/>
              </p:ext>
            </p:extLst>
          </p:nvPr>
        </p:nvGraphicFramePr>
        <p:xfrm>
          <a:off x="1270000" y="1612900"/>
          <a:ext cx="6604000" cy="3632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15122803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07300" y="654796"/>
            <a:ext cx="5931356"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Student Success Scorecard</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2</a:t>
            </a:fld>
            <a:endParaRPr lang="en-US"/>
          </a:p>
        </p:txBody>
      </p:sp>
      <p:sp>
        <p:nvSpPr>
          <p:cNvPr id="4" name="TextBox 3"/>
          <p:cNvSpPr txBox="1"/>
          <p:nvPr/>
        </p:nvSpPr>
        <p:spPr>
          <a:xfrm>
            <a:off x="942553" y="1825492"/>
            <a:ext cx="7272537" cy="3785652"/>
          </a:xfrm>
          <a:prstGeom prst="rect">
            <a:avLst/>
          </a:prstGeom>
          <a:noFill/>
        </p:spPr>
        <p:txBody>
          <a:bodyPr wrap="square" rtlCol="0">
            <a:spAutoFit/>
          </a:bodyPr>
          <a:lstStyle/>
          <a:p>
            <a:pPr marL="285750" indent="-285750">
              <a:spcAft>
                <a:spcPts val="2400"/>
              </a:spcAft>
              <a:buFont typeface="Arial"/>
              <a:buChar char="•"/>
            </a:pPr>
            <a:r>
              <a:rPr lang="en-US" sz="2000" dirty="0" smtClean="0"/>
              <a:t>In 2013, ARCC (Accountability Reporting for the Community Colleges was replaced by the Student Success Scorecard</a:t>
            </a:r>
          </a:p>
          <a:p>
            <a:pPr marL="285750" indent="-285750">
              <a:spcAft>
                <a:spcPts val="2400"/>
              </a:spcAft>
              <a:buFont typeface="Arial"/>
              <a:buChar char="•"/>
            </a:pPr>
            <a:r>
              <a:rPr lang="en-US" sz="2000" dirty="0" smtClean="0"/>
              <a:t>The Scorecard was included in the Student Success Task Force recommendations as Recommendation 7.3</a:t>
            </a:r>
          </a:p>
          <a:p>
            <a:pPr marL="285750" indent="-285750">
              <a:spcAft>
                <a:spcPts val="2400"/>
              </a:spcAft>
              <a:buFont typeface="Arial"/>
              <a:buChar char="•"/>
            </a:pPr>
            <a:r>
              <a:rPr lang="en-US" sz="2000" dirty="0" smtClean="0"/>
              <a:t>Scorecard indicators are similar to the ARCC indicators but include more detail</a:t>
            </a:r>
          </a:p>
          <a:p>
            <a:pPr marL="742950" lvl="1" indent="-285750">
              <a:spcAft>
                <a:spcPts val="2400"/>
              </a:spcAft>
              <a:buFont typeface="Arial"/>
              <a:buChar char="•"/>
            </a:pPr>
            <a:r>
              <a:rPr lang="en-US" sz="2000" dirty="0" smtClean="0"/>
              <a:t>Outcomes by student preparedness</a:t>
            </a:r>
          </a:p>
          <a:p>
            <a:pPr marL="742950" lvl="1" indent="-285750">
              <a:spcAft>
                <a:spcPts val="2400"/>
              </a:spcAft>
              <a:buFont typeface="Arial"/>
              <a:buChar char="•"/>
            </a:pPr>
            <a:r>
              <a:rPr lang="en-US" sz="2000" dirty="0" smtClean="0"/>
              <a:t>Outcomes by gender, age, and ethnic group</a:t>
            </a:r>
            <a:endParaRPr lang="en-US" sz="2000" dirty="0"/>
          </a:p>
        </p:txBody>
      </p:sp>
    </p:spTree>
    <p:extLst>
      <p:ext uri="{BB962C8B-B14F-4D97-AF65-F5344CB8AC3E}">
        <p14:creationId xmlns:p14="http://schemas.microsoft.com/office/powerpoint/2010/main" val="1307115861"/>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8449694-847F-E747-8EA9-27B102C4A498}" type="slidenum">
              <a:rPr lang="en-US" smtClean="0"/>
              <a:t>20</a:t>
            </a:fld>
            <a:endParaRPr lang="en-US"/>
          </a:p>
        </p:txBody>
      </p:sp>
      <p:graphicFrame>
        <p:nvGraphicFramePr>
          <p:cNvPr id="6" name="Chart 5"/>
          <p:cNvGraphicFramePr>
            <a:graphicFrameLocks/>
          </p:cNvGraphicFramePr>
          <p:nvPr>
            <p:extLst>
              <p:ext uri="{D42A27DB-BD31-4B8C-83A1-F6EECF244321}">
                <p14:modId xmlns:p14="http://schemas.microsoft.com/office/powerpoint/2010/main" val="228677378"/>
              </p:ext>
            </p:extLst>
          </p:nvPr>
        </p:nvGraphicFramePr>
        <p:xfrm>
          <a:off x="247394" y="1315403"/>
          <a:ext cx="2907677" cy="4330700"/>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a:off x="1844692" y="654796"/>
            <a:ext cx="5456617"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Remedial Progress Rates</a:t>
            </a:r>
            <a:endParaRPr lang="en-US" sz="3600" b="1" dirty="0">
              <a:effectLst>
                <a:reflection blurRad="6350" stA="15000" endA="300" endPos="45500" dir="5400000" sy="-100000" algn="bl" rotWithShape="0"/>
              </a:effectLst>
            </a:endParaRPr>
          </a:p>
        </p:txBody>
      </p:sp>
      <p:graphicFrame>
        <p:nvGraphicFramePr>
          <p:cNvPr id="10" name="Chart 9"/>
          <p:cNvGraphicFramePr>
            <a:graphicFrameLocks/>
          </p:cNvGraphicFramePr>
          <p:nvPr>
            <p:extLst>
              <p:ext uri="{D42A27DB-BD31-4B8C-83A1-F6EECF244321}">
                <p14:modId xmlns:p14="http://schemas.microsoft.com/office/powerpoint/2010/main" val="1048200219"/>
              </p:ext>
            </p:extLst>
          </p:nvPr>
        </p:nvGraphicFramePr>
        <p:xfrm>
          <a:off x="3277060" y="1315403"/>
          <a:ext cx="2907677" cy="43307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Chart 10"/>
          <p:cNvGraphicFramePr>
            <a:graphicFrameLocks/>
          </p:cNvGraphicFramePr>
          <p:nvPr>
            <p:extLst>
              <p:ext uri="{D42A27DB-BD31-4B8C-83A1-F6EECF244321}">
                <p14:modId xmlns:p14="http://schemas.microsoft.com/office/powerpoint/2010/main" val="3585728737"/>
              </p:ext>
            </p:extLst>
          </p:nvPr>
        </p:nvGraphicFramePr>
        <p:xfrm>
          <a:off x="6105364" y="1315403"/>
          <a:ext cx="2907677" cy="4330700"/>
        </p:xfrm>
        <a:graphic>
          <a:graphicData uri="http://schemas.openxmlformats.org/drawingml/2006/chart">
            <c:chart xmlns:c="http://schemas.openxmlformats.org/drawingml/2006/chart" xmlns:r="http://schemas.openxmlformats.org/officeDocument/2006/relationships" r:id="rId4"/>
          </a:graphicData>
        </a:graphic>
      </p:graphicFrame>
      <p:sp>
        <p:nvSpPr>
          <p:cNvPr id="8" name="TextBox 7"/>
          <p:cNvSpPr txBox="1"/>
          <p:nvPr/>
        </p:nvSpPr>
        <p:spPr>
          <a:xfrm>
            <a:off x="247394" y="5646103"/>
            <a:ext cx="8909523" cy="646331"/>
          </a:xfrm>
          <a:prstGeom prst="rect">
            <a:avLst/>
          </a:prstGeom>
          <a:noFill/>
        </p:spPr>
        <p:txBody>
          <a:bodyPr wrap="none" rtlCol="0">
            <a:spAutoFit/>
          </a:bodyPr>
          <a:lstStyle/>
          <a:p>
            <a:r>
              <a:rPr lang="en-US" dirty="0" smtClean="0"/>
              <a:t>Below </a:t>
            </a:r>
            <a:r>
              <a:rPr lang="en-US" dirty="0" err="1" smtClean="0"/>
              <a:t>Collegewide</a:t>
            </a:r>
            <a:r>
              <a:rPr lang="en-US" dirty="0" smtClean="0"/>
              <a:t> Rate Minus 10%: 20-24 Years Old, 50+ Years </a:t>
            </a:r>
            <a:r>
              <a:rPr lang="en-US" dirty="0" smtClean="0"/>
              <a:t>Old (n=7 for English),</a:t>
            </a:r>
          </a:p>
          <a:p>
            <a:r>
              <a:rPr lang="en-US" dirty="0" smtClean="0"/>
              <a:t>American</a:t>
            </a:r>
            <a:r>
              <a:rPr lang="en-US" dirty="0"/>
              <a:t> </a:t>
            </a:r>
            <a:r>
              <a:rPr lang="en-US" dirty="0" smtClean="0"/>
              <a:t>Indian</a:t>
            </a:r>
            <a:r>
              <a:rPr lang="en-US" dirty="0" smtClean="0"/>
              <a:t>/Alaska </a:t>
            </a:r>
            <a:r>
              <a:rPr lang="en-US" dirty="0" smtClean="0"/>
              <a:t>Native (n=6 for English)</a:t>
            </a:r>
            <a:endParaRPr lang="en-US" dirty="0"/>
          </a:p>
        </p:txBody>
      </p:sp>
    </p:spTree>
    <p:extLst>
      <p:ext uri="{BB962C8B-B14F-4D97-AF65-F5344CB8AC3E}">
        <p14:creationId xmlns:p14="http://schemas.microsoft.com/office/powerpoint/2010/main" val="9923088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21</a:t>
            </a:fld>
            <a:endParaRPr lang="en-US" dirty="0"/>
          </a:p>
        </p:txBody>
      </p:sp>
      <p:sp>
        <p:nvSpPr>
          <p:cNvPr id="4" name="TextBox 3"/>
          <p:cNvSpPr txBox="1"/>
          <p:nvPr/>
        </p:nvSpPr>
        <p:spPr>
          <a:xfrm>
            <a:off x="942553" y="1825492"/>
            <a:ext cx="7272537" cy="2862322"/>
          </a:xfrm>
          <a:prstGeom prst="rect">
            <a:avLst/>
          </a:prstGeom>
          <a:noFill/>
        </p:spPr>
        <p:txBody>
          <a:bodyPr wrap="square" rtlCol="0">
            <a:spAutoFit/>
          </a:bodyPr>
          <a:lstStyle/>
          <a:p>
            <a:pPr marL="285750" indent="-285750">
              <a:spcAft>
                <a:spcPts val="2400"/>
              </a:spcAft>
              <a:buFont typeface="Arial"/>
              <a:buChar char="•"/>
            </a:pPr>
            <a:r>
              <a:rPr lang="en-US" sz="2000" b="1" dirty="0" smtClean="0">
                <a:solidFill>
                  <a:schemeClr val="accent1">
                    <a:lumMod val="75000"/>
                  </a:schemeClr>
                </a:solidFill>
              </a:rPr>
              <a:t>Cohort Tracked: </a:t>
            </a:r>
            <a:r>
              <a:rPr lang="en-US" sz="2000" dirty="0" smtClean="0"/>
              <a:t>Students attempting a CTE course and completing at least 8 units in the same CTE discipline within three years</a:t>
            </a:r>
          </a:p>
          <a:p>
            <a:pPr marL="285750" indent="-285750">
              <a:spcAft>
                <a:spcPts val="2400"/>
              </a:spcAft>
              <a:buFont typeface="Arial"/>
              <a:buChar char="•"/>
            </a:pPr>
            <a:r>
              <a:rPr lang="en-US" sz="2000" dirty="0" smtClean="0"/>
              <a:t> </a:t>
            </a:r>
            <a:r>
              <a:rPr lang="en-US" sz="2000" b="1" dirty="0" smtClean="0">
                <a:solidFill>
                  <a:srgbClr val="31489F"/>
                </a:solidFill>
              </a:rPr>
              <a:t>Outcome: </a:t>
            </a:r>
            <a:r>
              <a:rPr lang="en-US" sz="2000" dirty="0"/>
              <a:t>Student earned an AA degree, AS degree, or credit certificate; or transferred to a four-year institution; or became transfer prepared (by earning 60 or more transferable units with a GPA of 2.0 or higher) within six years of </a:t>
            </a:r>
            <a:r>
              <a:rPr lang="en-US" sz="2000" dirty="0" smtClean="0"/>
              <a:t>entry</a:t>
            </a:r>
            <a:endParaRPr lang="en-US" sz="2000" dirty="0"/>
          </a:p>
        </p:txBody>
      </p:sp>
      <p:sp>
        <p:nvSpPr>
          <p:cNvPr id="5" name="TextBox 4"/>
          <p:cNvSpPr txBox="1"/>
          <p:nvPr/>
        </p:nvSpPr>
        <p:spPr>
          <a:xfrm>
            <a:off x="320839" y="654796"/>
            <a:ext cx="8504326"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Career Technical Education (CTE) Rate</a:t>
            </a:r>
            <a:endParaRPr lang="en-US" sz="3600" b="1" dirty="0">
              <a:effectLst>
                <a:reflection blurRad="6350" stA="15000" endA="300" endPos="45500" dir="5400000" sy="-100000" algn="bl" rotWithShape="0"/>
              </a:effectLst>
            </a:endParaRPr>
          </a:p>
        </p:txBody>
      </p:sp>
    </p:spTree>
    <p:extLst>
      <p:ext uri="{BB962C8B-B14F-4D97-AF65-F5344CB8AC3E}">
        <p14:creationId xmlns:p14="http://schemas.microsoft.com/office/powerpoint/2010/main" val="3344086111"/>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0839" y="654796"/>
            <a:ext cx="8504326"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Career Technical Education (CTE) Rate</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22</a:t>
            </a:fld>
            <a:endParaRPr lang="en-US" dirty="0"/>
          </a:p>
        </p:txBody>
      </p:sp>
      <p:sp>
        <p:nvSpPr>
          <p:cNvPr id="5" name="TextBox 4"/>
          <p:cNvSpPr txBox="1"/>
          <p:nvPr/>
        </p:nvSpPr>
        <p:spPr>
          <a:xfrm>
            <a:off x="942553" y="1438566"/>
            <a:ext cx="7272537" cy="400110"/>
          </a:xfrm>
          <a:prstGeom prst="rect">
            <a:avLst/>
          </a:prstGeom>
          <a:noFill/>
        </p:spPr>
        <p:txBody>
          <a:bodyPr wrap="square" rtlCol="0">
            <a:spAutoFit/>
          </a:bodyPr>
          <a:lstStyle/>
          <a:p>
            <a:pPr algn="ctr">
              <a:spcAft>
                <a:spcPts val="2400"/>
              </a:spcAft>
            </a:pPr>
            <a:r>
              <a:rPr lang="en-US" sz="2000" dirty="0" smtClean="0"/>
              <a:t>Cohort tracked from 2006-2007 to 2011-2012</a:t>
            </a:r>
          </a:p>
        </p:txBody>
      </p:sp>
      <p:graphicFrame>
        <p:nvGraphicFramePr>
          <p:cNvPr id="7" name="Table 6"/>
          <p:cNvGraphicFramePr>
            <a:graphicFrameLocks noGrp="1"/>
          </p:cNvGraphicFramePr>
          <p:nvPr>
            <p:extLst>
              <p:ext uri="{D42A27DB-BD31-4B8C-83A1-F6EECF244321}">
                <p14:modId xmlns:p14="http://schemas.microsoft.com/office/powerpoint/2010/main" val="2525615931"/>
              </p:ext>
            </p:extLst>
          </p:nvPr>
        </p:nvGraphicFramePr>
        <p:xfrm>
          <a:off x="396866" y="2133050"/>
          <a:ext cx="8353990" cy="1733689"/>
        </p:xfrm>
        <a:graphic>
          <a:graphicData uri="http://schemas.openxmlformats.org/drawingml/2006/table">
            <a:tbl>
              <a:tblPr firstRow="1" bandRow="1">
                <a:tableStyleId>{72833802-FEF1-4C79-8D5D-14CF1EAF98D9}</a:tableStyleId>
              </a:tblPr>
              <a:tblGrid>
                <a:gridCol w="1974398"/>
                <a:gridCol w="1706516"/>
                <a:gridCol w="1508084"/>
                <a:gridCol w="1607300"/>
                <a:gridCol w="1557692"/>
              </a:tblGrid>
              <a:tr h="578503">
                <a:tc>
                  <a:txBody>
                    <a:bodyPr/>
                    <a:lstStyle/>
                    <a:p>
                      <a:endParaRPr lang="en-US" dirty="0"/>
                    </a:p>
                  </a:txBody>
                  <a:tcP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solidFill>
                      <a:schemeClr val="bg2">
                        <a:lumMod val="50000"/>
                      </a:schemeClr>
                    </a:solidFill>
                  </a:tcPr>
                </a:tc>
                <a:tc>
                  <a:txBody>
                    <a:bodyPr/>
                    <a:lstStyle/>
                    <a:p>
                      <a:pPr algn="ctr"/>
                      <a:r>
                        <a:rPr lang="en-US" dirty="0" smtClean="0"/>
                        <a:t>Glendale</a:t>
                      </a:r>
                      <a:endParaRPr lang="en-US" dirty="0"/>
                    </a:p>
                  </a:txBody>
                  <a:tcP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solidFill>
                      <a:schemeClr val="bg2">
                        <a:lumMod val="50000"/>
                      </a:schemeClr>
                    </a:solidFill>
                  </a:tcPr>
                </a:tc>
                <a:tc>
                  <a:txBody>
                    <a:bodyPr/>
                    <a:lstStyle/>
                    <a:p>
                      <a:pPr algn="ctr"/>
                      <a:r>
                        <a:rPr lang="en-US" dirty="0" smtClean="0"/>
                        <a:t>Statewide</a:t>
                      </a:r>
                    </a:p>
                    <a:p>
                      <a:pPr algn="ctr"/>
                      <a:r>
                        <a:rPr lang="en-US" dirty="0" smtClean="0"/>
                        <a:t>Average</a:t>
                      </a:r>
                      <a:endParaRPr lang="en-US" dirty="0"/>
                    </a:p>
                  </a:txBody>
                  <a:tcP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solidFill>
                      <a:schemeClr val="bg2">
                        <a:lumMod val="50000"/>
                      </a:schemeClr>
                    </a:solidFill>
                  </a:tcPr>
                </a:tc>
                <a:tc>
                  <a:txBody>
                    <a:bodyPr/>
                    <a:lstStyle/>
                    <a:p>
                      <a:pPr algn="ctr"/>
                      <a:r>
                        <a:rPr lang="en-US" dirty="0" smtClean="0"/>
                        <a:t>Peer Group</a:t>
                      </a:r>
                    </a:p>
                    <a:p>
                      <a:pPr algn="ctr"/>
                      <a:r>
                        <a:rPr lang="en-US" dirty="0" smtClean="0"/>
                        <a:t>Average</a:t>
                      </a:r>
                      <a:endParaRPr lang="en-US" dirty="0"/>
                    </a:p>
                  </a:txBody>
                  <a:tcP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solidFill>
                      <a:schemeClr val="bg2">
                        <a:lumMod val="50000"/>
                      </a:schemeClr>
                    </a:solidFill>
                  </a:tcPr>
                </a:tc>
                <a:tc>
                  <a:txBody>
                    <a:bodyPr/>
                    <a:lstStyle/>
                    <a:p>
                      <a:pPr algn="ctr"/>
                      <a:r>
                        <a:rPr lang="en-US" dirty="0" smtClean="0"/>
                        <a:t>Region 7</a:t>
                      </a:r>
                    </a:p>
                    <a:p>
                      <a:pPr algn="ctr"/>
                      <a:r>
                        <a:rPr lang="en-US" dirty="0" smtClean="0"/>
                        <a:t>Average</a:t>
                      </a:r>
                      <a:endParaRPr lang="en-US" dirty="0"/>
                    </a:p>
                  </a:txBody>
                  <a:tcP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solidFill>
                      <a:schemeClr val="bg2">
                        <a:lumMod val="50000"/>
                      </a:schemeClr>
                    </a:solidFill>
                  </a:tcPr>
                </a:tc>
              </a:tr>
              <a:tr h="1093609">
                <a:tc>
                  <a:txBody>
                    <a:bodyPr/>
                    <a:lstStyle/>
                    <a:p>
                      <a:r>
                        <a:rPr lang="en-US" sz="2400" dirty="0" smtClean="0">
                          <a:solidFill>
                            <a:schemeClr val="bg2">
                              <a:lumMod val="25000"/>
                            </a:schemeClr>
                          </a:solidFill>
                        </a:rPr>
                        <a:t>CTE</a:t>
                      </a:r>
                      <a:endParaRPr lang="en-US" sz="2400" dirty="0">
                        <a:solidFill>
                          <a:schemeClr val="bg2">
                            <a:lumMod val="25000"/>
                          </a:schemeClr>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c>
                  <a:txBody>
                    <a:bodyPr/>
                    <a:lstStyle/>
                    <a:p>
                      <a:pPr algn="ctr"/>
                      <a:r>
                        <a:rPr lang="en-US" sz="4000" dirty="0" smtClean="0">
                          <a:solidFill>
                            <a:schemeClr val="bg2">
                              <a:lumMod val="25000"/>
                            </a:schemeClr>
                          </a:solidFill>
                        </a:rPr>
                        <a:t>60.2%</a:t>
                      </a:r>
                      <a:endParaRPr lang="en-US" sz="4000" dirty="0">
                        <a:solidFill>
                          <a:schemeClr val="bg2">
                            <a:lumMod val="25000"/>
                          </a:schemeClr>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c>
                  <a:txBody>
                    <a:bodyPr/>
                    <a:lstStyle/>
                    <a:p>
                      <a:pPr algn="ctr"/>
                      <a:r>
                        <a:rPr lang="en-US" sz="2400" dirty="0" smtClean="0">
                          <a:solidFill>
                            <a:schemeClr val="bg2">
                              <a:lumMod val="25000"/>
                            </a:schemeClr>
                          </a:solidFill>
                        </a:rPr>
                        <a:t>55.0%</a:t>
                      </a:r>
                    </a:p>
                    <a:p>
                      <a:pPr algn="ctr"/>
                      <a:r>
                        <a:rPr lang="en-US" sz="1400" baseline="0" dirty="0" smtClean="0">
                          <a:solidFill>
                            <a:schemeClr val="bg2">
                              <a:lumMod val="50000"/>
                            </a:schemeClr>
                          </a:solidFill>
                        </a:rPr>
                        <a:t>27</a:t>
                      </a:r>
                      <a:r>
                        <a:rPr lang="en-US" sz="1400" baseline="30000" dirty="0" smtClean="0">
                          <a:solidFill>
                            <a:schemeClr val="bg2">
                              <a:lumMod val="50000"/>
                            </a:schemeClr>
                          </a:solidFill>
                        </a:rPr>
                        <a:t>th</a:t>
                      </a:r>
                      <a:r>
                        <a:rPr lang="en-US" sz="1400" dirty="0" smtClean="0">
                          <a:solidFill>
                            <a:schemeClr val="bg2">
                              <a:lumMod val="50000"/>
                            </a:schemeClr>
                          </a:solidFill>
                        </a:rPr>
                        <a:t> of</a:t>
                      </a:r>
                      <a:r>
                        <a:rPr lang="en-US" sz="1400" baseline="0" dirty="0" smtClean="0">
                          <a:solidFill>
                            <a:schemeClr val="bg2">
                              <a:lumMod val="50000"/>
                            </a:schemeClr>
                          </a:solidFill>
                        </a:rPr>
                        <a:t> 110</a:t>
                      </a:r>
                      <a:endParaRPr lang="en-US" sz="1400" dirty="0">
                        <a:solidFill>
                          <a:schemeClr val="bg2">
                            <a:lumMod val="50000"/>
                          </a:schemeClr>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c>
                  <a:txBody>
                    <a:bodyPr/>
                    <a:lstStyle/>
                    <a:p>
                      <a:pPr algn="ctr"/>
                      <a:r>
                        <a:rPr lang="en-US" sz="2400" dirty="0" smtClean="0">
                          <a:solidFill>
                            <a:schemeClr val="bg2">
                              <a:lumMod val="25000"/>
                            </a:schemeClr>
                          </a:solidFill>
                        </a:rPr>
                        <a:t>56.6%</a:t>
                      </a:r>
                    </a:p>
                    <a:p>
                      <a:pPr algn="ctr"/>
                      <a:r>
                        <a:rPr lang="en-US" sz="1400" baseline="0" dirty="0" smtClean="0">
                          <a:solidFill>
                            <a:srgbClr val="0D79CA"/>
                          </a:solidFill>
                        </a:rPr>
                        <a:t>10</a:t>
                      </a:r>
                      <a:r>
                        <a:rPr lang="en-US" sz="1400" baseline="30000" dirty="0" smtClean="0">
                          <a:solidFill>
                            <a:srgbClr val="0D79CA"/>
                          </a:solidFill>
                        </a:rPr>
                        <a:t>th</a:t>
                      </a:r>
                      <a:r>
                        <a:rPr lang="en-US" sz="1400" dirty="0" smtClean="0">
                          <a:solidFill>
                            <a:srgbClr val="0D79CA"/>
                          </a:solidFill>
                        </a:rPr>
                        <a:t> of 28</a:t>
                      </a:r>
                      <a:endParaRPr lang="en-US" sz="1400" dirty="0">
                        <a:solidFill>
                          <a:srgbClr val="0D79CA"/>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c>
                  <a:txBody>
                    <a:bodyPr/>
                    <a:lstStyle/>
                    <a:p>
                      <a:pPr algn="ctr"/>
                      <a:r>
                        <a:rPr lang="en-US" sz="2400" dirty="0" smtClean="0">
                          <a:solidFill>
                            <a:schemeClr val="bg2">
                              <a:lumMod val="25000"/>
                            </a:schemeClr>
                          </a:solidFill>
                        </a:rPr>
                        <a:t>55.3%</a:t>
                      </a:r>
                    </a:p>
                    <a:p>
                      <a:pPr algn="ctr"/>
                      <a:r>
                        <a:rPr lang="en-US" sz="1400" dirty="0" smtClean="0">
                          <a:solidFill>
                            <a:srgbClr val="0D79CA"/>
                          </a:solidFill>
                        </a:rPr>
                        <a:t>5</a:t>
                      </a:r>
                      <a:r>
                        <a:rPr lang="en-US" sz="1400" baseline="30000" dirty="0" smtClean="0">
                          <a:solidFill>
                            <a:srgbClr val="0D79CA"/>
                          </a:solidFill>
                        </a:rPr>
                        <a:t>th</a:t>
                      </a:r>
                      <a:r>
                        <a:rPr lang="en-US" sz="1400" dirty="0" smtClean="0">
                          <a:solidFill>
                            <a:srgbClr val="0D79CA"/>
                          </a:solidFill>
                        </a:rPr>
                        <a:t> of 14</a:t>
                      </a:r>
                      <a:endParaRPr lang="en-US" sz="1400" dirty="0">
                        <a:solidFill>
                          <a:srgbClr val="0D79CA"/>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235175424"/>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8449694-847F-E747-8EA9-27B102C4A498}" type="slidenum">
              <a:rPr lang="en-US" smtClean="0"/>
              <a:t>23</a:t>
            </a:fld>
            <a:endParaRPr lang="en-US"/>
          </a:p>
        </p:txBody>
      </p:sp>
      <p:sp>
        <p:nvSpPr>
          <p:cNvPr id="4" name="TextBox 3"/>
          <p:cNvSpPr txBox="1"/>
          <p:nvPr/>
        </p:nvSpPr>
        <p:spPr>
          <a:xfrm>
            <a:off x="320831" y="654796"/>
            <a:ext cx="8504326" cy="646331"/>
          </a:xfrm>
          <a:prstGeom prst="rect">
            <a:avLst/>
          </a:prstGeom>
          <a:noFill/>
        </p:spPr>
        <p:txBody>
          <a:bodyPr wrap="none" rtlCol="0">
            <a:spAutoFit/>
          </a:bodyPr>
          <a:lstStyle/>
          <a:p>
            <a:pPr algn="ctr"/>
            <a:r>
              <a:rPr lang="en-US" sz="3600" b="1" dirty="0">
                <a:effectLst>
                  <a:reflection blurRad="6350" stA="15000" endA="300" endPos="45500" dir="5400000" sy="-100000" algn="bl" rotWithShape="0"/>
                </a:effectLst>
              </a:rPr>
              <a:t>Career Technical Education (CTE) Rate</a:t>
            </a:r>
          </a:p>
        </p:txBody>
      </p:sp>
      <p:graphicFrame>
        <p:nvGraphicFramePr>
          <p:cNvPr id="6" name="Chart 5"/>
          <p:cNvGraphicFramePr>
            <a:graphicFrameLocks/>
          </p:cNvGraphicFramePr>
          <p:nvPr>
            <p:extLst>
              <p:ext uri="{D42A27DB-BD31-4B8C-83A1-F6EECF244321}">
                <p14:modId xmlns:p14="http://schemas.microsoft.com/office/powerpoint/2010/main" val="2248699086"/>
              </p:ext>
            </p:extLst>
          </p:nvPr>
        </p:nvGraphicFramePr>
        <p:xfrm>
          <a:off x="1270000" y="1612900"/>
          <a:ext cx="6604000" cy="3632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62369535"/>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8449694-847F-E747-8EA9-27B102C4A498}" type="slidenum">
              <a:rPr lang="en-US" smtClean="0"/>
              <a:t>24</a:t>
            </a:fld>
            <a:endParaRPr lang="en-US"/>
          </a:p>
        </p:txBody>
      </p:sp>
      <p:graphicFrame>
        <p:nvGraphicFramePr>
          <p:cNvPr id="10" name="Chart 9"/>
          <p:cNvGraphicFramePr>
            <a:graphicFrameLocks/>
          </p:cNvGraphicFramePr>
          <p:nvPr>
            <p:extLst>
              <p:ext uri="{D42A27DB-BD31-4B8C-83A1-F6EECF244321}">
                <p14:modId xmlns:p14="http://schemas.microsoft.com/office/powerpoint/2010/main" val="46079954"/>
              </p:ext>
            </p:extLst>
          </p:nvPr>
        </p:nvGraphicFramePr>
        <p:xfrm>
          <a:off x="2572388" y="1315403"/>
          <a:ext cx="4317022" cy="4330700"/>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7"/>
          <p:cNvSpPr txBox="1"/>
          <p:nvPr/>
        </p:nvSpPr>
        <p:spPr>
          <a:xfrm>
            <a:off x="320831" y="654796"/>
            <a:ext cx="8504326" cy="646331"/>
          </a:xfrm>
          <a:prstGeom prst="rect">
            <a:avLst/>
          </a:prstGeom>
          <a:noFill/>
        </p:spPr>
        <p:txBody>
          <a:bodyPr wrap="none" rtlCol="0">
            <a:spAutoFit/>
          </a:bodyPr>
          <a:lstStyle/>
          <a:p>
            <a:pPr algn="ctr"/>
            <a:r>
              <a:rPr lang="en-US" sz="3600" b="1" dirty="0">
                <a:effectLst>
                  <a:reflection blurRad="6350" stA="15000" endA="300" endPos="45500" dir="5400000" sy="-100000" algn="bl" rotWithShape="0"/>
                </a:effectLst>
              </a:rPr>
              <a:t>Career Technical Education (CTE) Rate</a:t>
            </a:r>
          </a:p>
        </p:txBody>
      </p:sp>
      <p:sp>
        <p:nvSpPr>
          <p:cNvPr id="5" name="TextBox 4"/>
          <p:cNvSpPr txBox="1"/>
          <p:nvPr/>
        </p:nvSpPr>
        <p:spPr>
          <a:xfrm>
            <a:off x="247394" y="5646103"/>
            <a:ext cx="7247484" cy="646331"/>
          </a:xfrm>
          <a:prstGeom prst="rect">
            <a:avLst/>
          </a:prstGeom>
          <a:noFill/>
        </p:spPr>
        <p:txBody>
          <a:bodyPr wrap="none" rtlCol="0">
            <a:spAutoFit/>
          </a:bodyPr>
          <a:lstStyle/>
          <a:p>
            <a:r>
              <a:rPr lang="en-US" dirty="0" smtClean="0"/>
              <a:t>Below </a:t>
            </a:r>
            <a:r>
              <a:rPr lang="en-US" dirty="0" err="1" smtClean="0"/>
              <a:t>Collegewide</a:t>
            </a:r>
            <a:r>
              <a:rPr lang="en-US" dirty="0" smtClean="0"/>
              <a:t> Rate Minus 10%: 50+ Years Old, American Indian/</a:t>
            </a:r>
          </a:p>
          <a:p>
            <a:r>
              <a:rPr lang="en-US" dirty="0" smtClean="0"/>
              <a:t>Alaska </a:t>
            </a:r>
            <a:r>
              <a:rPr lang="en-US" dirty="0" smtClean="0"/>
              <a:t>Native (n=4)</a:t>
            </a:r>
            <a:endParaRPr lang="en-US" dirty="0"/>
          </a:p>
        </p:txBody>
      </p:sp>
    </p:spTree>
    <p:extLst>
      <p:ext uri="{BB962C8B-B14F-4D97-AF65-F5344CB8AC3E}">
        <p14:creationId xmlns:p14="http://schemas.microsoft.com/office/powerpoint/2010/main" val="3475264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25</a:t>
            </a:fld>
            <a:endParaRPr lang="en-US" dirty="0"/>
          </a:p>
        </p:txBody>
      </p:sp>
      <p:sp>
        <p:nvSpPr>
          <p:cNvPr id="4" name="TextBox 3"/>
          <p:cNvSpPr txBox="1"/>
          <p:nvPr/>
        </p:nvSpPr>
        <p:spPr>
          <a:xfrm>
            <a:off x="942553" y="1825492"/>
            <a:ext cx="7272537" cy="2862322"/>
          </a:xfrm>
          <a:prstGeom prst="rect">
            <a:avLst/>
          </a:prstGeom>
          <a:noFill/>
        </p:spPr>
        <p:txBody>
          <a:bodyPr wrap="square" rtlCol="0">
            <a:spAutoFit/>
          </a:bodyPr>
          <a:lstStyle/>
          <a:p>
            <a:pPr marL="285750" indent="-285750">
              <a:spcAft>
                <a:spcPts val="2400"/>
              </a:spcAft>
              <a:buFont typeface="Arial"/>
              <a:buChar char="•"/>
            </a:pPr>
            <a:r>
              <a:rPr lang="en-US" sz="2000" b="1" dirty="0" smtClean="0">
                <a:solidFill>
                  <a:schemeClr val="accent1">
                    <a:lumMod val="75000"/>
                  </a:schemeClr>
                </a:solidFill>
              </a:rPr>
              <a:t>Cohort Tracked: </a:t>
            </a:r>
            <a:r>
              <a:rPr lang="en-US" sz="2000" dirty="0" smtClean="0"/>
              <a:t>Students attempting two or more noncredit CDCP courses with a minimum of 4 attendance hours in each course within three years</a:t>
            </a:r>
          </a:p>
          <a:p>
            <a:pPr marL="285750" indent="-285750">
              <a:spcAft>
                <a:spcPts val="2400"/>
              </a:spcAft>
              <a:buFont typeface="Arial"/>
              <a:buChar char="•"/>
            </a:pPr>
            <a:r>
              <a:rPr lang="en-US" sz="2000" dirty="0" smtClean="0"/>
              <a:t> </a:t>
            </a:r>
            <a:r>
              <a:rPr lang="en-US" sz="2000" b="1" dirty="0" smtClean="0">
                <a:solidFill>
                  <a:srgbClr val="31489F"/>
                </a:solidFill>
              </a:rPr>
              <a:t>Outcome: </a:t>
            </a:r>
            <a:r>
              <a:rPr lang="en-US" sz="2000" dirty="0"/>
              <a:t>Student earned </a:t>
            </a:r>
            <a:r>
              <a:rPr lang="en-US" sz="2000" dirty="0" smtClean="0"/>
              <a:t>a CDCP certificate, </a:t>
            </a:r>
            <a:r>
              <a:rPr lang="en-US" sz="2000" dirty="0"/>
              <a:t>AA degree, AS degree, or credit certificate; or transferred to a four-year institution; or became transfer prepared (by earning 60 or more transferable units with a GPA of 2.0 or higher) within six years of </a:t>
            </a:r>
            <a:r>
              <a:rPr lang="en-US" sz="2000" dirty="0" smtClean="0"/>
              <a:t>entry</a:t>
            </a:r>
            <a:endParaRPr lang="en-US" sz="2000" dirty="0"/>
          </a:p>
        </p:txBody>
      </p:sp>
      <p:sp>
        <p:nvSpPr>
          <p:cNvPr id="6" name="TextBox 5"/>
          <p:cNvSpPr txBox="1"/>
          <p:nvPr/>
        </p:nvSpPr>
        <p:spPr>
          <a:xfrm>
            <a:off x="863737" y="654796"/>
            <a:ext cx="7418542" cy="954107"/>
          </a:xfrm>
          <a:prstGeom prst="rect">
            <a:avLst/>
          </a:prstGeom>
          <a:noFill/>
        </p:spPr>
        <p:txBody>
          <a:bodyPr wrap="none" rtlCol="0">
            <a:spAutoFit/>
          </a:bodyPr>
          <a:lstStyle/>
          <a:p>
            <a:pPr algn="ctr"/>
            <a:r>
              <a:rPr lang="en-US" sz="2800" b="1" dirty="0" smtClean="0">
                <a:effectLst>
                  <a:reflection blurRad="6350" stA="15000" endA="300" endPos="45500" dir="5400000" sy="-100000" algn="bl" rotWithShape="0"/>
                </a:effectLst>
              </a:rPr>
              <a:t>Career Development &amp; College Preparation</a:t>
            </a:r>
          </a:p>
          <a:p>
            <a:pPr algn="ctr"/>
            <a:r>
              <a:rPr lang="en-US" sz="2800" b="1" dirty="0" smtClean="0">
                <a:effectLst>
                  <a:reflection blurRad="6350" stA="15000" endA="300" endPos="45500" dir="5400000" sy="-100000" algn="bl" rotWithShape="0"/>
                </a:effectLst>
              </a:rPr>
              <a:t>(CDCP) Rate</a:t>
            </a:r>
            <a:endParaRPr lang="en-US" sz="2800" b="1" dirty="0">
              <a:effectLst>
                <a:reflection blurRad="6350" stA="15000" endA="300" endPos="45500" dir="5400000" sy="-100000" algn="bl" rotWithShape="0"/>
              </a:effectLst>
            </a:endParaRPr>
          </a:p>
        </p:txBody>
      </p:sp>
    </p:spTree>
    <p:extLst>
      <p:ext uri="{BB962C8B-B14F-4D97-AF65-F5344CB8AC3E}">
        <p14:creationId xmlns:p14="http://schemas.microsoft.com/office/powerpoint/2010/main" val="3397577565"/>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63737" y="654796"/>
            <a:ext cx="7418542" cy="954107"/>
          </a:xfrm>
          <a:prstGeom prst="rect">
            <a:avLst/>
          </a:prstGeom>
          <a:noFill/>
        </p:spPr>
        <p:txBody>
          <a:bodyPr wrap="none" rtlCol="0">
            <a:spAutoFit/>
          </a:bodyPr>
          <a:lstStyle/>
          <a:p>
            <a:pPr algn="ctr"/>
            <a:r>
              <a:rPr lang="en-US" sz="2800" b="1" dirty="0" smtClean="0">
                <a:effectLst>
                  <a:reflection blurRad="6350" stA="15000" endA="300" endPos="45500" dir="5400000" sy="-100000" algn="bl" rotWithShape="0"/>
                </a:effectLst>
              </a:rPr>
              <a:t>Career Development &amp; College Preparation</a:t>
            </a:r>
          </a:p>
          <a:p>
            <a:pPr algn="ctr"/>
            <a:r>
              <a:rPr lang="en-US" sz="2800" b="1" dirty="0" smtClean="0">
                <a:effectLst>
                  <a:reflection blurRad="6350" stA="15000" endA="300" endPos="45500" dir="5400000" sy="-100000" algn="bl" rotWithShape="0"/>
                </a:effectLst>
              </a:rPr>
              <a:t>(CDCP) Rate</a:t>
            </a:r>
            <a:endParaRPr lang="en-US" sz="28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26</a:t>
            </a:fld>
            <a:endParaRPr lang="en-US" dirty="0"/>
          </a:p>
        </p:txBody>
      </p:sp>
      <p:sp>
        <p:nvSpPr>
          <p:cNvPr id="5" name="TextBox 4"/>
          <p:cNvSpPr txBox="1"/>
          <p:nvPr/>
        </p:nvSpPr>
        <p:spPr>
          <a:xfrm>
            <a:off x="942553" y="2162815"/>
            <a:ext cx="7272537" cy="400110"/>
          </a:xfrm>
          <a:prstGeom prst="rect">
            <a:avLst/>
          </a:prstGeom>
          <a:noFill/>
        </p:spPr>
        <p:txBody>
          <a:bodyPr wrap="square" rtlCol="0">
            <a:spAutoFit/>
          </a:bodyPr>
          <a:lstStyle/>
          <a:p>
            <a:pPr algn="ctr">
              <a:spcAft>
                <a:spcPts val="2400"/>
              </a:spcAft>
            </a:pPr>
            <a:r>
              <a:rPr lang="en-US" sz="2000" dirty="0" smtClean="0"/>
              <a:t>Cohort tracked from 2006-2007 to 2011-2012</a:t>
            </a:r>
          </a:p>
        </p:txBody>
      </p:sp>
      <p:graphicFrame>
        <p:nvGraphicFramePr>
          <p:cNvPr id="7" name="Table 6"/>
          <p:cNvGraphicFramePr>
            <a:graphicFrameLocks noGrp="1"/>
          </p:cNvGraphicFramePr>
          <p:nvPr>
            <p:extLst>
              <p:ext uri="{D42A27DB-BD31-4B8C-83A1-F6EECF244321}">
                <p14:modId xmlns:p14="http://schemas.microsoft.com/office/powerpoint/2010/main" val="3132589954"/>
              </p:ext>
            </p:extLst>
          </p:nvPr>
        </p:nvGraphicFramePr>
        <p:xfrm>
          <a:off x="396866" y="2857299"/>
          <a:ext cx="8353990" cy="1733689"/>
        </p:xfrm>
        <a:graphic>
          <a:graphicData uri="http://schemas.openxmlformats.org/drawingml/2006/table">
            <a:tbl>
              <a:tblPr firstRow="1" bandRow="1">
                <a:tableStyleId>{72833802-FEF1-4C79-8D5D-14CF1EAF98D9}</a:tableStyleId>
              </a:tblPr>
              <a:tblGrid>
                <a:gridCol w="1974398"/>
                <a:gridCol w="1706516"/>
                <a:gridCol w="1508084"/>
                <a:gridCol w="1607300"/>
                <a:gridCol w="1557692"/>
              </a:tblGrid>
              <a:tr h="578503">
                <a:tc>
                  <a:txBody>
                    <a:bodyPr/>
                    <a:lstStyle/>
                    <a:p>
                      <a:endParaRPr lang="en-US" dirty="0"/>
                    </a:p>
                  </a:txBody>
                  <a:tcP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solidFill>
                      <a:schemeClr val="bg2">
                        <a:lumMod val="50000"/>
                      </a:schemeClr>
                    </a:solidFill>
                  </a:tcPr>
                </a:tc>
                <a:tc>
                  <a:txBody>
                    <a:bodyPr/>
                    <a:lstStyle/>
                    <a:p>
                      <a:pPr algn="ctr"/>
                      <a:r>
                        <a:rPr lang="en-US" dirty="0" smtClean="0"/>
                        <a:t>Glendale</a:t>
                      </a:r>
                      <a:endParaRPr lang="en-US" dirty="0"/>
                    </a:p>
                  </a:txBody>
                  <a:tcP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solidFill>
                      <a:schemeClr val="bg2">
                        <a:lumMod val="50000"/>
                      </a:schemeClr>
                    </a:solidFill>
                  </a:tcPr>
                </a:tc>
                <a:tc>
                  <a:txBody>
                    <a:bodyPr/>
                    <a:lstStyle/>
                    <a:p>
                      <a:pPr algn="ctr"/>
                      <a:r>
                        <a:rPr lang="en-US" dirty="0" smtClean="0"/>
                        <a:t>Statewide</a:t>
                      </a:r>
                    </a:p>
                    <a:p>
                      <a:pPr algn="ctr"/>
                      <a:r>
                        <a:rPr lang="en-US" dirty="0" smtClean="0"/>
                        <a:t>Average</a:t>
                      </a:r>
                      <a:endParaRPr lang="en-US" dirty="0"/>
                    </a:p>
                  </a:txBody>
                  <a:tcP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solidFill>
                      <a:schemeClr val="bg2">
                        <a:lumMod val="50000"/>
                      </a:schemeClr>
                    </a:solidFill>
                  </a:tcPr>
                </a:tc>
                <a:tc>
                  <a:txBody>
                    <a:bodyPr/>
                    <a:lstStyle/>
                    <a:p>
                      <a:pPr algn="ctr"/>
                      <a:r>
                        <a:rPr lang="en-US" dirty="0" smtClean="0"/>
                        <a:t>Peer Group</a:t>
                      </a:r>
                    </a:p>
                    <a:p>
                      <a:pPr algn="ctr"/>
                      <a:r>
                        <a:rPr lang="en-US" dirty="0" smtClean="0"/>
                        <a:t>Average</a:t>
                      </a:r>
                      <a:endParaRPr lang="en-US" dirty="0"/>
                    </a:p>
                  </a:txBody>
                  <a:tcP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solidFill>
                      <a:schemeClr val="bg2">
                        <a:lumMod val="50000"/>
                      </a:schemeClr>
                    </a:solidFill>
                  </a:tcPr>
                </a:tc>
                <a:tc>
                  <a:txBody>
                    <a:bodyPr/>
                    <a:lstStyle/>
                    <a:p>
                      <a:pPr algn="ctr"/>
                      <a:r>
                        <a:rPr lang="en-US" dirty="0" smtClean="0"/>
                        <a:t>Region 7</a:t>
                      </a:r>
                    </a:p>
                    <a:p>
                      <a:pPr algn="ctr"/>
                      <a:r>
                        <a:rPr lang="en-US" dirty="0" smtClean="0"/>
                        <a:t>Average</a:t>
                      </a:r>
                      <a:endParaRPr lang="en-US" dirty="0"/>
                    </a:p>
                  </a:txBody>
                  <a:tcP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solidFill>
                      <a:schemeClr val="bg2">
                        <a:lumMod val="50000"/>
                      </a:schemeClr>
                    </a:solidFill>
                  </a:tcPr>
                </a:tc>
              </a:tr>
              <a:tr h="1093609">
                <a:tc>
                  <a:txBody>
                    <a:bodyPr/>
                    <a:lstStyle/>
                    <a:p>
                      <a:r>
                        <a:rPr lang="en-US" sz="2400" dirty="0" smtClean="0">
                          <a:solidFill>
                            <a:schemeClr val="bg2">
                              <a:lumMod val="25000"/>
                            </a:schemeClr>
                          </a:solidFill>
                        </a:rPr>
                        <a:t>CDCP</a:t>
                      </a:r>
                      <a:endParaRPr lang="en-US" sz="2400" dirty="0">
                        <a:solidFill>
                          <a:schemeClr val="bg2">
                            <a:lumMod val="25000"/>
                          </a:schemeClr>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c>
                  <a:txBody>
                    <a:bodyPr/>
                    <a:lstStyle/>
                    <a:p>
                      <a:pPr algn="ctr"/>
                      <a:r>
                        <a:rPr lang="en-US" sz="4000" dirty="0" smtClean="0">
                          <a:solidFill>
                            <a:schemeClr val="bg2">
                              <a:lumMod val="25000"/>
                            </a:schemeClr>
                          </a:solidFill>
                        </a:rPr>
                        <a:t>26.6%</a:t>
                      </a:r>
                      <a:endParaRPr lang="en-US" sz="4000" dirty="0">
                        <a:solidFill>
                          <a:schemeClr val="bg2">
                            <a:lumMod val="25000"/>
                          </a:schemeClr>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c>
                  <a:txBody>
                    <a:bodyPr/>
                    <a:lstStyle/>
                    <a:p>
                      <a:pPr algn="ctr"/>
                      <a:r>
                        <a:rPr lang="en-US" sz="2400" dirty="0" smtClean="0">
                          <a:solidFill>
                            <a:schemeClr val="bg2">
                              <a:lumMod val="25000"/>
                            </a:schemeClr>
                          </a:solidFill>
                        </a:rPr>
                        <a:t>12.4%</a:t>
                      </a:r>
                    </a:p>
                    <a:p>
                      <a:pPr algn="ctr"/>
                      <a:r>
                        <a:rPr lang="en-US" sz="1400" baseline="0" dirty="0" smtClean="0">
                          <a:solidFill>
                            <a:schemeClr val="bg2">
                              <a:lumMod val="50000"/>
                            </a:schemeClr>
                          </a:solidFill>
                        </a:rPr>
                        <a:t>3</a:t>
                      </a:r>
                      <a:r>
                        <a:rPr lang="en-US" sz="1400" baseline="30000" dirty="0" smtClean="0">
                          <a:solidFill>
                            <a:schemeClr val="bg2">
                              <a:lumMod val="50000"/>
                            </a:schemeClr>
                          </a:solidFill>
                        </a:rPr>
                        <a:t>rd</a:t>
                      </a:r>
                      <a:r>
                        <a:rPr lang="en-US" sz="1400" baseline="0" dirty="0" smtClean="0">
                          <a:solidFill>
                            <a:schemeClr val="bg2">
                              <a:lumMod val="50000"/>
                            </a:schemeClr>
                          </a:solidFill>
                        </a:rPr>
                        <a:t> of 32</a:t>
                      </a:r>
                      <a:endParaRPr lang="en-US" sz="1400" dirty="0">
                        <a:solidFill>
                          <a:schemeClr val="bg2">
                            <a:lumMod val="50000"/>
                          </a:schemeClr>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c>
                  <a:txBody>
                    <a:bodyPr/>
                    <a:lstStyle/>
                    <a:p>
                      <a:pPr algn="ctr"/>
                      <a:r>
                        <a:rPr lang="en-US" sz="2400" dirty="0" smtClean="0">
                          <a:solidFill>
                            <a:schemeClr val="bg2">
                              <a:lumMod val="25000"/>
                            </a:schemeClr>
                          </a:solidFill>
                        </a:rPr>
                        <a:t>12.2%</a:t>
                      </a:r>
                    </a:p>
                    <a:p>
                      <a:pPr algn="ctr"/>
                      <a:r>
                        <a:rPr lang="en-US" sz="1400" baseline="0" dirty="0" smtClean="0">
                          <a:solidFill>
                            <a:srgbClr val="0D79CA"/>
                          </a:solidFill>
                        </a:rPr>
                        <a:t>2</a:t>
                      </a:r>
                      <a:r>
                        <a:rPr lang="en-US" sz="1400" baseline="30000" dirty="0" smtClean="0">
                          <a:solidFill>
                            <a:srgbClr val="0D79CA"/>
                          </a:solidFill>
                        </a:rPr>
                        <a:t>nd</a:t>
                      </a:r>
                      <a:r>
                        <a:rPr lang="en-US" sz="1400" baseline="0" dirty="0" smtClean="0">
                          <a:solidFill>
                            <a:srgbClr val="0D79CA"/>
                          </a:solidFill>
                        </a:rPr>
                        <a:t> of 6</a:t>
                      </a:r>
                      <a:endParaRPr lang="en-US" sz="1400" dirty="0">
                        <a:solidFill>
                          <a:srgbClr val="0D79CA"/>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c>
                  <a:txBody>
                    <a:bodyPr/>
                    <a:lstStyle/>
                    <a:p>
                      <a:pPr algn="ctr"/>
                      <a:r>
                        <a:rPr lang="en-US" sz="2400" dirty="0" smtClean="0">
                          <a:solidFill>
                            <a:schemeClr val="bg2">
                              <a:lumMod val="25000"/>
                            </a:schemeClr>
                          </a:solidFill>
                        </a:rPr>
                        <a:t>9.7%</a:t>
                      </a:r>
                    </a:p>
                    <a:p>
                      <a:pPr algn="ctr"/>
                      <a:r>
                        <a:rPr lang="en-US" sz="1400" dirty="0" smtClean="0">
                          <a:solidFill>
                            <a:srgbClr val="0D79CA"/>
                          </a:solidFill>
                        </a:rPr>
                        <a:t>1</a:t>
                      </a:r>
                      <a:r>
                        <a:rPr lang="en-US" sz="1400" baseline="30000" dirty="0" smtClean="0">
                          <a:solidFill>
                            <a:srgbClr val="0D79CA"/>
                          </a:solidFill>
                        </a:rPr>
                        <a:t>st</a:t>
                      </a:r>
                      <a:r>
                        <a:rPr lang="en-US" sz="1400" baseline="0" dirty="0" smtClean="0">
                          <a:solidFill>
                            <a:srgbClr val="0D79CA"/>
                          </a:solidFill>
                        </a:rPr>
                        <a:t> of 8</a:t>
                      </a:r>
                      <a:endParaRPr lang="en-US" sz="1400" dirty="0">
                        <a:solidFill>
                          <a:srgbClr val="0D79CA"/>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r>
            </a:tbl>
          </a:graphicData>
        </a:graphic>
      </p:graphicFrame>
      <p:sp>
        <p:nvSpPr>
          <p:cNvPr id="6" name="TextBox 5"/>
          <p:cNvSpPr txBox="1"/>
          <p:nvPr/>
        </p:nvSpPr>
        <p:spPr>
          <a:xfrm>
            <a:off x="942553" y="5460222"/>
            <a:ext cx="7272537" cy="400110"/>
          </a:xfrm>
          <a:prstGeom prst="rect">
            <a:avLst/>
          </a:prstGeom>
          <a:noFill/>
        </p:spPr>
        <p:txBody>
          <a:bodyPr wrap="square" rtlCol="0">
            <a:spAutoFit/>
          </a:bodyPr>
          <a:lstStyle/>
          <a:p>
            <a:pPr algn="ctr">
              <a:spcAft>
                <a:spcPts val="2400"/>
              </a:spcAft>
            </a:pPr>
            <a:r>
              <a:rPr lang="en-US" sz="2000" dirty="0" smtClean="0">
                <a:solidFill>
                  <a:schemeClr val="accent1">
                    <a:lumMod val="75000"/>
                  </a:schemeClr>
                </a:solidFill>
              </a:rPr>
              <a:t>Note: Trend data not available for CDCP Rate</a:t>
            </a:r>
          </a:p>
        </p:txBody>
      </p:sp>
    </p:spTree>
    <p:extLst>
      <p:ext uri="{BB962C8B-B14F-4D97-AF65-F5344CB8AC3E}">
        <p14:creationId xmlns:p14="http://schemas.microsoft.com/office/powerpoint/2010/main" val="1489567762"/>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8449694-847F-E747-8EA9-27B102C4A498}" type="slidenum">
              <a:rPr lang="en-US" smtClean="0"/>
              <a:t>27</a:t>
            </a:fld>
            <a:endParaRPr lang="en-US"/>
          </a:p>
        </p:txBody>
      </p:sp>
      <p:graphicFrame>
        <p:nvGraphicFramePr>
          <p:cNvPr id="10" name="Chart 9"/>
          <p:cNvGraphicFramePr>
            <a:graphicFrameLocks/>
          </p:cNvGraphicFramePr>
          <p:nvPr>
            <p:extLst>
              <p:ext uri="{D42A27DB-BD31-4B8C-83A1-F6EECF244321}">
                <p14:modId xmlns:p14="http://schemas.microsoft.com/office/powerpoint/2010/main" val="859433044"/>
              </p:ext>
            </p:extLst>
          </p:nvPr>
        </p:nvGraphicFramePr>
        <p:xfrm>
          <a:off x="2572388" y="1608903"/>
          <a:ext cx="4317022" cy="43307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863737" y="654796"/>
            <a:ext cx="7418542" cy="954107"/>
          </a:xfrm>
          <a:prstGeom prst="rect">
            <a:avLst/>
          </a:prstGeom>
          <a:noFill/>
        </p:spPr>
        <p:txBody>
          <a:bodyPr wrap="none" rtlCol="0">
            <a:spAutoFit/>
          </a:bodyPr>
          <a:lstStyle/>
          <a:p>
            <a:pPr algn="ctr"/>
            <a:r>
              <a:rPr lang="en-US" sz="2800" b="1" dirty="0" smtClean="0">
                <a:effectLst>
                  <a:reflection blurRad="6350" stA="15000" endA="300" endPos="45500" dir="5400000" sy="-100000" algn="bl" rotWithShape="0"/>
                </a:effectLst>
              </a:rPr>
              <a:t>Career Development &amp; College Preparation</a:t>
            </a:r>
          </a:p>
          <a:p>
            <a:pPr algn="ctr"/>
            <a:r>
              <a:rPr lang="en-US" sz="2800" b="1" dirty="0" smtClean="0">
                <a:effectLst>
                  <a:reflection blurRad="6350" stA="15000" endA="300" endPos="45500" dir="5400000" sy="-100000" algn="bl" rotWithShape="0"/>
                </a:effectLst>
              </a:rPr>
              <a:t>(CDCP) Rate</a:t>
            </a:r>
            <a:endParaRPr lang="en-US" sz="2800" b="1" dirty="0">
              <a:effectLst>
                <a:reflection blurRad="6350" stA="15000" endA="300" endPos="45500" dir="5400000" sy="-100000" algn="bl" rotWithShape="0"/>
              </a:effectLst>
            </a:endParaRPr>
          </a:p>
        </p:txBody>
      </p:sp>
      <p:sp>
        <p:nvSpPr>
          <p:cNvPr id="6" name="TextBox 5"/>
          <p:cNvSpPr txBox="1"/>
          <p:nvPr/>
        </p:nvSpPr>
        <p:spPr>
          <a:xfrm>
            <a:off x="247394" y="5824834"/>
            <a:ext cx="8587282" cy="369332"/>
          </a:xfrm>
          <a:prstGeom prst="rect">
            <a:avLst/>
          </a:prstGeom>
          <a:noFill/>
        </p:spPr>
        <p:txBody>
          <a:bodyPr wrap="none" rtlCol="0">
            <a:spAutoFit/>
          </a:bodyPr>
          <a:lstStyle/>
          <a:p>
            <a:r>
              <a:rPr lang="en-US" dirty="0" smtClean="0"/>
              <a:t>Below </a:t>
            </a:r>
            <a:r>
              <a:rPr lang="en-US" dirty="0" err="1" smtClean="0"/>
              <a:t>Collegewide</a:t>
            </a:r>
            <a:r>
              <a:rPr lang="en-US" dirty="0" smtClean="0"/>
              <a:t> Rate Minus 10%: 25-49 Years Old, 50+ Years </a:t>
            </a:r>
            <a:r>
              <a:rPr lang="en-US" dirty="0" smtClean="0"/>
              <a:t>Old, Filipino (n=0)</a:t>
            </a:r>
            <a:endParaRPr lang="en-US" dirty="0"/>
          </a:p>
        </p:txBody>
      </p:sp>
    </p:spTree>
    <p:extLst>
      <p:ext uri="{BB962C8B-B14F-4D97-AF65-F5344CB8AC3E}">
        <p14:creationId xmlns:p14="http://schemas.microsoft.com/office/powerpoint/2010/main" val="557028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15978" y="654796"/>
            <a:ext cx="2314005"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Indicators</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3</a:t>
            </a:fld>
            <a:endParaRPr lang="en-US"/>
          </a:p>
        </p:txBody>
      </p:sp>
      <p:sp>
        <p:nvSpPr>
          <p:cNvPr id="4" name="TextBox 3"/>
          <p:cNvSpPr txBox="1"/>
          <p:nvPr/>
        </p:nvSpPr>
        <p:spPr>
          <a:xfrm>
            <a:off x="942553" y="1825492"/>
            <a:ext cx="7272537" cy="4093428"/>
          </a:xfrm>
          <a:prstGeom prst="rect">
            <a:avLst/>
          </a:prstGeom>
          <a:noFill/>
        </p:spPr>
        <p:txBody>
          <a:bodyPr wrap="square" rtlCol="0">
            <a:spAutoFit/>
          </a:bodyPr>
          <a:lstStyle/>
          <a:p>
            <a:pPr marL="285750" indent="-285750">
              <a:spcAft>
                <a:spcPts val="2400"/>
              </a:spcAft>
              <a:buFont typeface="Arial"/>
              <a:buChar char="•"/>
            </a:pPr>
            <a:r>
              <a:rPr lang="en-US" sz="2000" dirty="0" smtClean="0"/>
              <a:t>Persistence (Prepared and Unprepared)</a:t>
            </a:r>
          </a:p>
          <a:p>
            <a:pPr marL="285750" indent="-285750">
              <a:spcAft>
                <a:spcPts val="2400"/>
              </a:spcAft>
              <a:buFont typeface="Arial"/>
              <a:buChar char="•"/>
            </a:pPr>
            <a:r>
              <a:rPr lang="en-US" sz="2000" dirty="0" smtClean="0"/>
              <a:t>30 Units (Prepared and Unprepared)</a:t>
            </a:r>
          </a:p>
          <a:p>
            <a:pPr marL="285750" indent="-285750">
              <a:spcAft>
                <a:spcPts val="2400"/>
              </a:spcAft>
              <a:buFont typeface="Arial"/>
              <a:buChar char="•"/>
            </a:pPr>
            <a:r>
              <a:rPr lang="en-US" sz="2000" dirty="0" smtClean="0"/>
              <a:t>Completion (Prepared and Unprepared)</a:t>
            </a:r>
          </a:p>
          <a:p>
            <a:pPr marL="285750" indent="-285750">
              <a:spcAft>
                <a:spcPts val="2400"/>
              </a:spcAft>
              <a:buFont typeface="Arial"/>
              <a:buChar char="•"/>
            </a:pPr>
            <a:endParaRPr lang="en-US" sz="2000" dirty="0" smtClean="0"/>
          </a:p>
          <a:p>
            <a:pPr marL="285750" indent="-285750">
              <a:spcAft>
                <a:spcPts val="2400"/>
              </a:spcAft>
              <a:buFont typeface="Arial"/>
              <a:buChar char="•"/>
            </a:pPr>
            <a:r>
              <a:rPr lang="en-US" sz="2000" dirty="0" smtClean="0"/>
              <a:t>Remedial Progress (Math, English, and ESL)</a:t>
            </a:r>
          </a:p>
          <a:p>
            <a:pPr marL="285750" indent="-285750">
              <a:spcAft>
                <a:spcPts val="2400"/>
              </a:spcAft>
              <a:buFont typeface="Arial"/>
              <a:buChar char="•"/>
            </a:pPr>
            <a:r>
              <a:rPr lang="en-US" sz="2000" dirty="0" smtClean="0"/>
              <a:t>Career Technical Education (CTE)</a:t>
            </a:r>
          </a:p>
          <a:p>
            <a:pPr marL="285750" indent="-285750">
              <a:spcAft>
                <a:spcPts val="2400"/>
              </a:spcAft>
              <a:buFont typeface="Arial"/>
              <a:buChar char="•"/>
            </a:pPr>
            <a:r>
              <a:rPr lang="en-US" sz="2000" dirty="0" smtClean="0"/>
              <a:t>Career Development &amp; College Preparation (CDCP)</a:t>
            </a:r>
            <a:endParaRPr lang="en-US" sz="2000" dirty="0"/>
          </a:p>
        </p:txBody>
      </p:sp>
      <p:graphicFrame>
        <p:nvGraphicFramePr>
          <p:cNvPr id="5" name="Diagram 4"/>
          <p:cNvGraphicFramePr/>
          <p:nvPr>
            <p:extLst>
              <p:ext uri="{D42A27DB-BD31-4B8C-83A1-F6EECF244321}">
                <p14:modId xmlns:p14="http://schemas.microsoft.com/office/powerpoint/2010/main" val="1419233995"/>
              </p:ext>
            </p:extLst>
          </p:nvPr>
        </p:nvGraphicFramePr>
        <p:xfrm>
          <a:off x="1940707" y="3530045"/>
          <a:ext cx="5302065" cy="7162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9189551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19776" y="654796"/>
            <a:ext cx="2906415"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Comparisons</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4</a:t>
            </a:fld>
            <a:endParaRPr lang="en-US"/>
          </a:p>
        </p:txBody>
      </p:sp>
      <p:sp>
        <p:nvSpPr>
          <p:cNvPr id="4" name="TextBox 3"/>
          <p:cNvSpPr txBox="1"/>
          <p:nvPr/>
        </p:nvSpPr>
        <p:spPr>
          <a:xfrm>
            <a:off x="942553" y="1358936"/>
            <a:ext cx="7272537" cy="4862869"/>
          </a:xfrm>
          <a:prstGeom prst="rect">
            <a:avLst/>
          </a:prstGeom>
          <a:noFill/>
        </p:spPr>
        <p:txBody>
          <a:bodyPr wrap="square" rtlCol="0">
            <a:spAutoFit/>
          </a:bodyPr>
          <a:lstStyle/>
          <a:p>
            <a:pPr marL="285750" indent="-285750">
              <a:spcAft>
                <a:spcPts val="2400"/>
              </a:spcAft>
              <a:buFont typeface="Arial"/>
              <a:buChar char="•"/>
            </a:pPr>
            <a:r>
              <a:rPr lang="en-US" sz="2000" dirty="0" smtClean="0"/>
              <a:t>Statewide (110 colleges providing data)</a:t>
            </a:r>
          </a:p>
          <a:p>
            <a:pPr marL="285750" indent="-285750">
              <a:buFont typeface="Arial"/>
              <a:buChar char="•"/>
            </a:pPr>
            <a:r>
              <a:rPr lang="en-US" sz="2000" dirty="0" smtClean="0"/>
              <a:t>State-Defined Peer Group 2 (48 colleges)</a:t>
            </a:r>
          </a:p>
          <a:p>
            <a:pPr marL="742950" lvl="1" indent="-285750">
              <a:spcAft>
                <a:spcPts val="2400"/>
              </a:spcAft>
              <a:buFont typeface="Arial"/>
              <a:buChar char="•"/>
            </a:pPr>
            <a:r>
              <a:rPr lang="en-US" sz="1400" dirty="0">
                <a:solidFill>
                  <a:srgbClr val="0D79CA"/>
                </a:solidFill>
              </a:rPr>
              <a:t>Cabrillo College, Chabot College, Chaffey College, Contra Costa College, </a:t>
            </a:r>
            <a:r>
              <a:rPr lang="en-US" sz="1400" dirty="0" err="1">
                <a:solidFill>
                  <a:srgbClr val="0D79CA"/>
                </a:solidFill>
              </a:rPr>
              <a:t>Cosumnes</a:t>
            </a:r>
            <a:r>
              <a:rPr lang="en-US" sz="1400" dirty="0">
                <a:solidFill>
                  <a:srgbClr val="0D79CA"/>
                </a:solidFill>
              </a:rPr>
              <a:t> River College, </a:t>
            </a:r>
            <a:r>
              <a:rPr lang="en-US" sz="1400" dirty="0" err="1">
                <a:solidFill>
                  <a:srgbClr val="0D79CA"/>
                </a:solidFill>
              </a:rPr>
              <a:t>Cuyamaca</a:t>
            </a:r>
            <a:r>
              <a:rPr lang="en-US" sz="1400" dirty="0">
                <a:solidFill>
                  <a:srgbClr val="0D79CA"/>
                </a:solidFill>
              </a:rPr>
              <a:t> College, Cypress College, El Camino College, Evergreen Valley College, Feather River College, Folsom Lake College, Glendale Community College, Golden West College, Los Angeles Valley College, Lake Tahoe Community College, Los </a:t>
            </a:r>
            <a:r>
              <a:rPr lang="en-US" sz="1400" dirty="0" err="1">
                <a:solidFill>
                  <a:srgbClr val="0D79CA"/>
                </a:solidFill>
              </a:rPr>
              <a:t>Medanos</a:t>
            </a:r>
            <a:r>
              <a:rPr lang="en-US" sz="1400" dirty="0">
                <a:solidFill>
                  <a:srgbClr val="0D79CA"/>
                </a:solidFill>
              </a:rPr>
              <a:t> College, Monterey Peninsula College, Mount San Jacinto College, Napa Valley College, Palomar College, College of the Redwoods, Sacramento City College, Santa Rosa Junior College, Santiago Canyon College, Shasta College, Sierra College, College of the </a:t>
            </a:r>
            <a:r>
              <a:rPr lang="en-US" sz="1400" dirty="0" err="1">
                <a:solidFill>
                  <a:srgbClr val="0D79CA"/>
                </a:solidFill>
              </a:rPr>
              <a:t>Siskiyous</a:t>
            </a:r>
            <a:r>
              <a:rPr lang="en-US" sz="1400" dirty="0">
                <a:solidFill>
                  <a:srgbClr val="0D79CA"/>
                </a:solidFill>
              </a:rPr>
              <a:t>, and Solano Community College</a:t>
            </a:r>
            <a:endParaRPr lang="en-US" sz="1400" dirty="0" smtClean="0">
              <a:solidFill>
                <a:srgbClr val="0D79CA"/>
              </a:solidFill>
            </a:endParaRPr>
          </a:p>
          <a:p>
            <a:pPr marL="285750" indent="-285750">
              <a:buFont typeface="Arial"/>
              <a:buChar char="•"/>
            </a:pPr>
            <a:r>
              <a:rPr lang="en-US" sz="2000" dirty="0" smtClean="0"/>
              <a:t>Region 7 (14 colleges)</a:t>
            </a:r>
          </a:p>
          <a:p>
            <a:pPr marL="742950" lvl="1" indent="-285750">
              <a:buFont typeface="Arial"/>
              <a:buChar char="•"/>
            </a:pPr>
            <a:r>
              <a:rPr lang="en-US" sz="1400" dirty="0">
                <a:solidFill>
                  <a:srgbClr val="0D79CA"/>
                </a:solidFill>
              </a:rPr>
              <a:t>Compton College (El Camino College Compton Center), East Los Angeles College, El Camino College, Glendale Community College, Los Angeles City College, Los Angeles Harbor College, Los Angeles Mission College, Los Angeles Pierce College, Los Angeles Southwest College, Los Angeles Trade-Technical College, Los Angeles Valley College, Pasadena City College, Santa Monica College, and West Los Angeles </a:t>
            </a:r>
            <a:r>
              <a:rPr lang="en-US" sz="1400" dirty="0" smtClean="0">
                <a:solidFill>
                  <a:srgbClr val="0D79CA"/>
                </a:solidFill>
              </a:rPr>
              <a:t>College</a:t>
            </a:r>
            <a:endParaRPr lang="en-US" sz="1400" dirty="0">
              <a:solidFill>
                <a:srgbClr val="0D79CA"/>
              </a:solidFill>
            </a:endParaRPr>
          </a:p>
        </p:txBody>
      </p:sp>
    </p:spTree>
    <p:extLst>
      <p:ext uri="{BB962C8B-B14F-4D97-AF65-F5344CB8AC3E}">
        <p14:creationId xmlns:p14="http://schemas.microsoft.com/office/powerpoint/2010/main" val="3299026339"/>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45789" y="654796"/>
            <a:ext cx="2654393"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Persistence</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5</a:t>
            </a:fld>
            <a:endParaRPr lang="en-US" dirty="0"/>
          </a:p>
        </p:txBody>
      </p:sp>
      <p:sp>
        <p:nvSpPr>
          <p:cNvPr id="4" name="TextBox 3"/>
          <p:cNvSpPr txBox="1"/>
          <p:nvPr/>
        </p:nvSpPr>
        <p:spPr>
          <a:xfrm>
            <a:off x="942553" y="1825492"/>
            <a:ext cx="7272537" cy="4401205"/>
          </a:xfrm>
          <a:prstGeom prst="rect">
            <a:avLst/>
          </a:prstGeom>
          <a:noFill/>
        </p:spPr>
        <p:txBody>
          <a:bodyPr wrap="square" rtlCol="0">
            <a:spAutoFit/>
          </a:bodyPr>
          <a:lstStyle/>
          <a:p>
            <a:pPr marL="285750" indent="-285750">
              <a:spcAft>
                <a:spcPts val="2400"/>
              </a:spcAft>
              <a:buFont typeface="Arial"/>
              <a:buChar char="•"/>
            </a:pPr>
            <a:r>
              <a:rPr lang="en-US" sz="2000" b="1" dirty="0" smtClean="0">
                <a:solidFill>
                  <a:schemeClr val="accent1">
                    <a:lumMod val="75000"/>
                  </a:schemeClr>
                </a:solidFill>
              </a:rPr>
              <a:t>Cohort Tracked: </a:t>
            </a:r>
            <a:r>
              <a:rPr lang="en-US" sz="2000" dirty="0" smtClean="0"/>
              <a:t>Entering students who, within three years of entry, completed at least 6 units and attempted any Math or English course</a:t>
            </a:r>
          </a:p>
          <a:p>
            <a:pPr marL="285750" indent="-285750">
              <a:spcAft>
                <a:spcPts val="2400"/>
              </a:spcAft>
              <a:buFont typeface="Arial"/>
              <a:buChar char="•"/>
            </a:pPr>
            <a:r>
              <a:rPr lang="en-US" sz="2000" dirty="0" smtClean="0"/>
              <a:t> </a:t>
            </a:r>
            <a:r>
              <a:rPr lang="en-US" sz="2000" b="1" dirty="0" smtClean="0">
                <a:solidFill>
                  <a:srgbClr val="31489F"/>
                </a:solidFill>
              </a:rPr>
              <a:t>Outcome: </a:t>
            </a:r>
            <a:r>
              <a:rPr lang="en-US" sz="2000" dirty="0" smtClean="0"/>
              <a:t>Student enrolled in the first three consecutive primary semesters</a:t>
            </a:r>
          </a:p>
          <a:p>
            <a:pPr marL="285750" indent="-285750">
              <a:spcAft>
                <a:spcPts val="2400"/>
              </a:spcAft>
              <a:buFont typeface="Arial"/>
              <a:buChar char="•"/>
            </a:pPr>
            <a:endParaRPr lang="en-US" sz="2000" dirty="0"/>
          </a:p>
          <a:p>
            <a:pPr marL="285750" indent="-285750">
              <a:spcAft>
                <a:spcPts val="2400"/>
              </a:spcAft>
              <a:buFont typeface="Arial"/>
              <a:buChar char="•"/>
            </a:pPr>
            <a:r>
              <a:rPr lang="en-US" sz="2000" b="1" dirty="0" smtClean="0">
                <a:solidFill>
                  <a:srgbClr val="31489F"/>
                </a:solidFill>
              </a:rPr>
              <a:t>Prepared Students: </a:t>
            </a:r>
            <a:r>
              <a:rPr lang="en-US" sz="2000" dirty="0" smtClean="0"/>
              <a:t>First Math and English courses attempted were college-level courses</a:t>
            </a:r>
          </a:p>
          <a:p>
            <a:pPr marL="285750" indent="-285750">
              <a:spcAft>
                <a:spcPts val="2400"/>
              </a:spcAft>
              <a:buFont typeface="Arial"/>
              <a:buChar char="•"/>
            </a:pPr>
            <a:r>
              <a:rPr lang="en-US" sz="2000" b="1" dirty="0" smtClean="0">
                <a:solidFill>
                  <a:srgbClr val="31489F"/>
                </a:solidFill>
              </a:rPr>
              <a:t>Unprepared Students: </a:t>
            </a:r>
            <a:r>
              <a:rPr lang="en-US" sz="2000" dirty="0" smtClean="0"/>
              <a:t>First Math or English course attempted was below college level</a:t>
            </a:r>
            <a:endParaRPr lang="en-US" sz="2000" dirty="0"/>
          </a:p>
        </p:txBody>
      </p:sp>
    </p:spTree>
    <p:extLst>
      <p:ext uri="{BB962C8B-B14F-4D97-AF65-F5344CB8AC3E}">
        <p14:creationId xmlns:p14="http://schemas.microsoft.com/office/powerpoint/2010/main" val="453442746"/>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88095" y="654796"/>
            <a:ext cx="3769782"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Persistence Rate</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6</a:t>
            </a:fld>
            <a:endParaRPr lang="en-US" dirty="0"/>
          </a:p>
        </p:txBody>
      </p:sp>
      <p:sp>
        <p:nvSpPr>
          <p:cNvPr id="5" name="TextBox 4"/>
          <p:cNvSpPr txBox="1"/>
          <p:nvPr/>
        </p:nvSpPr>
        <p:spPr>
          <a:xfrm>
            <a:off x="942553" y="1438566"/>
            <a:ext cx="7272537" cy="400110"/>
          </a:xfrm>
          <a:prstGeom prst="rect">
            <a:avLst/>
          </a:prstGeom>
          <a:noFill/>
        </p:spPr>
        <p:txBody>
          <a:bodyPr wrap="square" rtlCol="0">
            <a:spAutoFit/>
          </a:bodyPr>
          <a:lstStyle/>
          <a:p>
            <a:pPr algn="ctr">
              <a:spcAft>
                <a:spcPts val="2400"/>
              </a:spcAft>
            </a:pPr>
            <a:r>
              <a:rPr lang="en-US" sz="2000" dirty="0" smtClean="0"/>
              <a:t>Cohort tracked from 2006-2007 to 2011-2012</a:t>
            </a:r>
          </a:p>
        </p:txBody>
      </p:sp>
      <p:graphicFrame>
        <p:nvGraphicFramePr>
          <p:cNvPr id="7" name="Table 6"/>
          <p:cNvGraphicFramePr>
            <a:graphicFrameLocks noGrp="1"/>
          </p:cNvGraphicFramePr>
          <p:nvPr>
            <p:extLst>
              <p:ext uri="{D42A27DB-BD31-4B8C-83A1-F6EECF244321}">
                <p14:modId xmlns:p14="http://schemas.microsoft.com/office/powerpoint/2010/main" val="3514386798"/>
              </p:ext>
            </p:extLst>
          </p:nvPr>
        </p:nvGraphicFramePr>
        <p:xfrm>
          <a:off x="396866" y="2133050"/>
          <a:ext cx="8353990" cy="3920907"/>
        </p:xfrm>
        <a:graphic>
          <a:graphicData uri="http://schemas.openxmlformats.org/drawingml/2006/table">
            <a:tbl>
              <a:tblPr firstRow="1" bandRow="1">
                <a:tableStyleId>{72833802-FEF1-4C79-8D5D-14CF1EAF98D9}</a:tableStyleId>
              </a:tblPr>
              <a:tblGrid>
                <a:gridCol w="1974398"/>
                <a:gridCol w="1706516"/>
                <a:gridCol w="1508084"/>
                <a:gridCol w="1607300"/>
                <a:gridCol w="1557692"/>
              </a:tblGrid>
              <a:tr h="578503">
                <a:tc>
                  <a:txBody>
                    <a:bodyPr/>
                    <a:lstStyle/>
                    <a:p>
                      <a:endParaRPr lang="en-US" dirty="0"/>
                    </a:p>
                  </a:txBody>
                  <a:tcP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solidFill>
                      <a:schemeClr val="bg2">
                        <a:lumMod val="50000"/>
                      </a:schemeClr>
                    </a:solidFill>
                  </a:tcPr>
                </a:tc>
                <a:tc>
                  <a:txBody>
                    <a:bodyPr/>
                    <a:lstStyle/>
                    <a:p>
                      <a:pPr algn="ctr"/>
                      <a:r>
                        <a:rPr lang="en-US" dirty="0" smtClean="0"/>
                        <a:t>Glendale</a:t>
                      </a:r>
                      <a:endParaRPr lang="en-US" dirty="0"/>
                    </a:p>
                  </a:txBody>
                  <a:tcP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solidFill>
                      <a:schemeClr val="bg2">
                        <a:lumMod val="50000"/>
                      </a:schemeClr>
                    </a:solidFill>
                  </a:tcPr>
                </a:tc>
                <a:tc>
                  <a:txBody>
                    <a:bodyPr/>
                    <a:lstStyle/>
                    <a:p>
                      <a:pPr algn="ctr"/>
                      <a:r>
                        <a:rPr lang="en-US" dirty="0" smtClean="0"/>
                        <a:t>Statewide</a:t>
                      </a:r>
                    </a:p>
                    <a:p>
                      <a:pPr algn="ctr"/>
                      <a:r>
                        <a:rPr lang="en-US" dirty="0" smtClean="0"/>
                        <a:t>Average</a:t>
                      </a:r>
                      <a:endParaRPr lang="en-US" dirty="0"/>
                    </a:p>
                  </a:txBody>
                  <a:tcP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solidFill>
                      <a:schemeClr val="bg2">
                        <a:lumMod val="50000"/>
                      </a:schemeClr>
                    </a:solidFill>
                  </a:tcPr>
                </a:tc>
                <a:tc>
                  <a:txBody>
                    <a:bodyPr/>
                    <a:lstStyle/>
                    <a:p>
                      <a:pPr algn="ctr"/>
                      <a:r>
                        <a:rPr lang="en-US" dirty="0" smtClean="0"/>
                        <a:t>Peer Group</a:t>
                      </a:r>
                    </a:p>
                    <a:p>
                      <a:pPr algn="ctr"/>
                      <a:r>
                        <a:rPr lang="en-US" dirty="0" smtClean="0"/>
                        <a:t>Average</a:t>
                      </a:r>
                      <a:endParaRPr lang="en-US" dirty="0"/>
                    </a:p>
                  </a:txBody>
                  <a:tcP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solidFill>
                      <a:schemeClr val="bg2">
                        <a:lumMod val="50000"/>
                      </a:schemeClr>
                    </a:solidFill>
                  </a:tcPr>
                </a:tc>
                <a:tc>
                  <a:txBody>
                    <a:bodyPr/>
                    <a:lstStyle/>
                    <a:p>
                      <a:pPr algn="ctr"/>
                      <a:r>
                        <a:rPr lang="en-US" dirty="0" smtClean="0"/>
                        <a:t>Region 7</a:t>
                      </a:r>
                    </a:p>
                    <a:p>
                      <a:pPr algn="ctr"/>
                      <a:r>
                        <a:rPr lang="en-US" dirty="0" smtClean="0"/>
                        <a:t>Average</a:t>
                      </a:r>
                      <a:endParaRPr lang="en-US" dirty="0"/>
                    </a:p>
                  </a:txBody>
                  <a:tcP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solidFill>
                      <a:schemeClr val="bg2">
                        <a:lumMod val="50000"/>
                      </a:schemeClr>
                    </a:solidFill>
                  </a:tcPr>
                </a:tc>
              </a:tr>
              <a:tr h="1093609">
                <a:tc>
                  <a:txBody>
                    <a:bodyPr/>
                    <a:lstStyle/>
                    <a:p>
                      <a:r>
                        <a:rPr lang="en-US" sz="2400" dirty="0" smtClean="0">
                          <a:solidFill>
                            <a:schemeClr val="bg2">
                              <a:lumMod val="25000"/>
                            </a:schemeClr>
                          </a:solidFill>
                        </a:rPr>
                        <a:t>Overall</a:t>
                      </a:r>
                      <a:endParaRPr lang="en-US" sz="2400" dirty="0">
                        <a:solidFill>
                          <a:schemeClr val="bg2">
                            <a:lumMod val="25000"/>
                          </a:schemeClr>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c>
                  <a:txBody>
                    <a:bodyPr/>
                    <a:lstStyle/>
                    <a:p>
                      <a:pPr algn="ctr"/>
                      <a:r>
                        <a:rPr lang="en-US" sz="4000" dirty="0" smtClean="0">
                          <a:solidFill>
                            <a:schemeClr val="bg2">
                              <a:lumMod val="25000"/>
                            </a:schemeClr>
                          </a:solidFill>
                        </a:rPr>
                        <a:t>73.0%</a:t>
                      </a:r>
                      <a:endParaRPr lang="en-US" sz="4000" dirty="0">
                        <a:solidFill>
                          <a:schemeClr val="bg2">
                            <a:lumMod val="25000"/>
                          </a:schemeClr>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c>
                  <a:txBody>
                    <a:bodyPr/>
                    <a:lstStyle/>
                    <a:p>
                      <a:pPr algn="ctr"/>
                      <a:r>
                        <a:rPr lang="en-US" sz="2400" dirty="0" smtClean="0">
                          <a:solidFill>
                            <a:schemeClr val="bg2">
                              <a:lumMod val="25000"/>
                            </a:schemeClr>
                          </a:solidFill>
                        </a:rPr>
                        <a:t>65.8%</a:t>
                      </a:r>
                    </a:p>
                    <a:p>
                      <a:pPr algn="ctr"/>
                      <a:r>
                        <a:rPr lang="en-US" sz="1400" baseline="0" dirty="0" smtClean="0">
                          <a:solidFill>
                            <a:schemeClr val="bg2">
                              <a:lumMod val="50000"/>
                            </a:schemeClr>
                          </a:solidFill>
                        </a:rPr>
                        <a:t>9</a:t>
                      </a:r>
                      <a:r>
                        <a:rPr lang="en-US" sz="1400" baseline="30000" dirty="0" smtClean="0">
                          <a:solidFill>
                            <a:schemeClr val="bg2">
                              <a:lumMod val="50000"/>
                            </a:schemeClr>
                          </a:solidFill>
                        </a:rPr>
                        <a:t>th</a:t>
                      </a:r>
                      <a:r>
                        <a:rPr lang="en-US" sz="1400" dirty="0" smtClean="0">
                          <a:solidFill>
                            <a:schemeClr val="bg2">
                              <a:lumMod val="50000"/>
                            </a:schemeClr>
                          </a:solidFill>
                        </a:rPr>
                        <a:t> of</a:t>
                      </a:r>
                      <a:r>
                        <a:rPr lang="en-US" sz="1400" baseline="0" dirty="0" smtClean="0">
                          <a:solidFill>
                            <a:schemeClr val="bg2">
                              <a:lumMod val="50000"/>
                            </a:schemeClr>
                          </a:solidFill>
                        </a:rPr>
                        <a:t> 110</a:t>
                      </a:r>
                      <a:endParaRPr lang="en-US" sz="1400" dirty="0">
                        <a:solidFill>
                          <a:schemeClr val="bg2">
                            <a:lumMod val="50000"/>
                          </a:schemeClr>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c>
                  <a:txBody>
                    <a:bodyPr/>
                    <a:lstStyle/>
                    <a:p>
                      <a:pPr algn="ctr"/>
                      <a:r>
                        <a:rPr lang="en-US" sz="2400" dirty="0" smtClean="0">
                          <a:solidFill>
                            <a:schemeClr val="bg2">
                              <a:lumMod val="25000"/>
                            </a:schemeClr>
                          </a:solidFill>
                        </a:rPr>
                        <a:t>63.0%</a:t>
                      </a:r>
                    </a:p>
                    <a:p>
                      <a:pPr algn="ctr"/>
                      <a:r>
                        <a:rPr lang="en-US" sz="1400" dirty="0" smtClean="0">
                          <a:solidFill>
                            <a:srgbClr val="0D79CA"/>
                          </a:solidFill>
                        </a:rPr>
                        <a:t>2</a:t>
                      </a:r>
                      <a:r>
                        <a:rPr lang="en-US" sz="1400" baseline="30000" dirty="0" smtClean="0">
                          <a:solidFill>
                            <a:srgbClr val="0D79CA"/>
                          </a:solidFill>
                        </a:rPr>
                        <a:t>nd</a:t>
                      </a:r>
                      <a:r>
                        <a:rPr lang="en-US" sz="1400" dirty="0" smtClean="0">
                          <a:solidFill>
                            <a:srgbClr val="0D79CA"/>
                          </a:solidFill>
                        </a:rPr>
                        <a:t> of 28</a:t>
                      </a:r>
                      <a:endParaRPr lang="en-US" sz="1400" dirty="0">
                        <a:solidFill>
                          <a:srgbClr val="0D79CA"/>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c>
                  <a:txBody>
                    <a:bodyPr/>
                    <a:lstStyle/>
                    <a:p>
                      <a:pPr algn="ctr"/>
                      <a:r>
                        <a:rPr lang="en-US" sz="2400" dirty="0" smtClean="0">
                          <a:solidFill>
                            <a:schemeClr val="bg2">
                              <a:lumMod val="25000"/>
                            </a:schemeClr>
                          </a:solidFill>
                        </a:rPr>
                        <a:t>58.8%</a:t>
                      </a:r>
                    </a:p>
                    <a:p>
                      <a:pPr algn="ctr"/>
                      <a:r>
                        <a:rPr lang="en-US" sz="1400" dirty="0" smtClean="0">
                          <a:solidFill>
                            <a:srgbClr val="0D79CA"/>
                          </a:solidFill>
                        </a:rPr>
                        <a:t>1</a:t>
                      </a:r>
                      <a:r>
                        <a:rPr lang="en-US" sz="1400" baseline="30000" dirty="0" smtClean="0">
                          <a:solidFill>
                            <a:srgbClr val="0D79CA"/>
                          </a:solidFill>
                        </a:rPr>
                        <a:t>st</a:t>
                      </a:r>
                      <a:r>
                        <a:rPr lang="en-US" sz="1400" dirty="0" smtClean="0">
                          <a:solidFill>
                            <a:srgbClr val="0D79CA"/>
                          </a:solidFill>
                        </a:rPr>
                        <a:t> of 14</a:t>
                      </a:r>
                      <a:endParaRPr lang="en-US" sz="1400" dirty="0">
                        <a:solidFill>
                          <a:srgbClr val="0D79CA"/>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r>
              <a:tr h="1093609">
                <a:tc>
                  <a:txBody>
                    <a:bodyPr/>
                    <a:lstStyle/>
                    <a:p>
                      <a:r>
                        <a:rPr lang="en-US" sz="2400" dirty="0" smtClean="0">
                          <a:solidFill>
                            <a:schemeClr val="bg2">
                              <a:lumMod val="25000"/>
                            </a:schemeClr>
                          </a:solidFill>
                        </a:rPr>
                        <a:t>Prepared</a:t>
                      </a:r>
                    </a:p>
                    <a:p>
                      <a:r>
                        <a:rPr lang="en-US" sz="2400" dirty="0" smtClean="0">
                          <a:solidFill>
                            <a:schemeClr val="bg2">
                              <a:lumMod val="25000"/>
                            </a:schemeClr>
                          </a:solidFill>
                        </a:rPr>
                        <a:t>Students</a:t>
                      </a:r>
                      <a:endParaRPr lang="en-US" sz="2400" dirty="0">
                        <a:solidFill>
                          <a:schemeClr val="bg2">
                            <a:lumMod val="25000"/>
                          </a:schemeClr>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c>
                  <a:txBody>
                    <a:bodyPr/>
                    <a:lstStyle/>
                    <a:p>
                      <a:pPr algn="ctr"/>
                      <a:r>
                        <a:rPr lang="en-US" sz="4000" dirty="0" smtClean="0">
                          <a:solidFill>
                            <a:schemeClr val="bg2">
                              <a:lumMod val="25000"/>
                            </a:schemeClr>
                          </a:solidFill>
                        </a:rPr>
                        <a:t>70.7%</a:t>
                      </a:r>
                      <a:endParaRPr lang="en-US" sz="4000" dirty="0">
                        <a:solidFill>
                          <a:schemeClr val="bg2">
                            <a:lumMod val="25000"/>
                          </a:schemeClr>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c>
                  <a:txBody>
                    <a:bodyPr/>
                    <a:lstStyle/>
                    <a:p>
                      <a:pPr algn="ctr"/>
                      <a:r>
                        <a:rPr lang="en-US" sz="2400" dirty="0" smtClean="0">
                          <a:solidFill>
                            <a:schemeClr val="bg2">
                              <a:lumMod val="25000"/>
                            </a:schemeClr>
                          </a:solidFill>
                        </a:rPr>
                        <a:t>62.2%</a:t>
                      </a:r>
                    </a:p>
                    <a:p>
                      <a:pPr algn="ctr"/>
                      <a:r>
                        <a:rPr lang="en-US" sz="1400" dirty="0" smtClean="0">
                          <a:solidFill>
                            <a:srgbClr val="0D79CA"/>
                          </a:solidFill>
                        </a:rPr>
                        <a:t>11</a:t>
                      </a:r>
                      <a:r>
                        <a:rPr lang="en-US" sz="1400" baseline="30000" dirty="0" smtClean="0">
                          <a:solidFill>
                            <a:srgbClr val="0D79CA"/>
                          </a:solidFill>
                        </a:rPr>
                        <a:t>th</a:t>
                      </a:r>
                      <a:r>
                        <a:rPr lang="en-US" sz="1400" dirty="0" smtClean="0">
                          <a:solidFill>
                            <a:srgbClr val="0D79CA"/>
                          </a:solidFill>
                        </a:rPr>
                        <a:t> of 110</a:t>
                      </a:r>
                      <a:endParaRPr lang="en-US" sz="1400" dirty="0">
                        <a:solidFill>
                          <a:srgbClr val="0D79CA"/>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c>
                  <a:txBody>
                    <a:bodyPr/>
                    <a:lstStyle/>
                    <a:p>
                      <a:pPr algn="ctr"/>
                      <a:r>
                        <a:rPr lang="en-US" sz="2400" dirty="0" smtClean="0">
                          <a:solidFill>
                            <a:schemeClr val="bg2">
                              <a:lumMod val="25000"/>
                            </a:schemeClr>
                          </a:solidFill>
                        </a:rPr>
                        <a:t>58.1%</a:t>
                      </a:r>
                    </a:p>
                    <a:p>
                      <a:pPr algn="ctr"/>
                      <a:r>
                        <a:rPr lang="en-US" sz="1400" dirty="0" smtClean="0">
                          <a:solidFill>
                            <a:srgbClr val="0D79CA"/>
                          </a:solidFill>
                        </a:rPr>
                        <a:t>1</a:t>
                      </a:r>
                      <a:r>
                        <a:rPr lang="en-US" sz="1400" baseline="30000" dirty="0" smtClean="0">
                          <a:solidFill>
                            <a:srgbClr val="0D79CA"/>
                          </a:solidFill>
                        </a:rPr>
                        <a:t>st</a:t>
                      </a:r>
                      <a:r>
                        <a:rPr lang="en-US" sz="1400" dirty="0" smtClean="0">
                          <a:solidFill>
                            <a:srgbClr val="0D79CA"/>
                          </a:solidFill>
                        </a:rPr>
                        <a:t> of 28</a:t>
                      </a:r>
                      <a:endParaRPr lang="en-US" sz="1400" dirty="0">
                        <a:solidFill>
                          <a:srgbClr val="0D79CA"/>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c>
                  <a:txBody>
                    <a:bodyPr/>
                    <a:lstStyle/>
                    <a:p>
                      <a:pPr algn="ctr"/>
                      <a:r>
                        <a:rPr lang="en-US" sz="2400" dirty="0" smtClean="0">
                          <a:solidFill>
                            <a:schemeClr val="bg2">
                              <a:lumMod val="25000"/>
                            </a:schemeClr>
                          </a:solidFill>
                        </a:rPr>
                        <a:t>48.3%</a:t>
                      </a:r>
                    </a:p>
                    <a:p>
                      <a:pPr algn="ctr"/>
                      <a:r>
                        <a:rPr lang="en-US" sz="1400" dirty="0" smtClean="0">
                          <a:solidFill>
                            <a:srgbClr val="0D79CA"/>
                          </a:solidFill>
                        </a:rPr>
                        <a:t>1</a:t>
                      </a:r>
                      <a:r>
                        <a:rPr lang="en-US" sz="1400" baseline="30000" dirty="0" smtClean="0">
                          <a:solidFill>
                            <a:srgbClr val="0D79CA"/>
                          </a:solidFill>
                        </a:rPr>
                        <a:t>st</a:t>
                      </a:r>
                      <a:r>
                        <a:rPr lang="en-US" sz="1400" dirty="0" smtClean="0">
                          <a:solidFill>
                            <a:srgbClr val="0D79CA"/>
                          </a:solidFill>
                        </a:rPr>
                        <a:t> of 14</a:t>
                      </a:r>
                      <a:endParaRPr lang="en-US" sz="1400" dirty="0">
                        <a:solidFill>
                          <a:srgbClr val="0D79CA"/>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r>
              <a:tr h="1093609">
                <a:tc>
                  <a:txBody>
                    <a:bodyPr/>
                    <a:lstStyle/>
                    <a:p>
                      <a:r>
                        <a:rPr lang="en-US" sz="2400" dirty="0" smtClean="0">
                          <a:solidFill>
                            <a:schemeClr val="bg2">
                              <a:lumMod val="25000"/>
                            </a:schemeClr>
                          </a:solidFill>
                        </a:rPr>
                        <a:t>Unprepared</a:t>
                      </a:r>
                    </a:p>
                    <a:p>
                      <a:r>
                        <a:rPr lang="en-US" sz="2400" dirty="0" smtClean="0">
                          <a:solidFill>
                            <a:schemeClr val="bg2">
                              <a:lumMod val="25000"/>
                            </a:schemeClr>
                          </a:solidFill>
                        </a:rPr>
                        <a:t>Students</a:t>
                      </a:r>
                      <a:endParaRPr lang="en-US" sz="2400" dirty="0">
                        <a:solidFill>
                          <a:schemeClr val="bg2">
                            <a:lumMod val="25000"/>
                          </a:schemeClr>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c>
                  <a:txBody>
                    <a:bodyPr/>
                    <a:lstStyle/>
                    <a:p>
                      <a:pPr algn="ctr"/>
                      <a:r>
                        <a:rPr lang="en-US" sz="4000" dirty="0" smtClean="0">
                          <a:solidFill>
                            <a:schemeClr val="bg2">
                              <a:lumMod val="25000"/>
                            </a:schemeClr>
                          </a:solidFill>
                        </a:rPr>
                        <a:t>74.7%</a:t>
                      </a:r>
                      <a:endParaRPr lang="en-US" sz="4000" dirty="0">
                        <a:solidFill>
                          <a:schemeClr val="bg2">
                            <a:lumMod val="25000"/>
                          </a:schemeClr>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c>
                  <a:txBody>
                    <a:bodyPr/>
                    <a:lstStyle/>
                    <a:p>
                      <a:pPr algn="ctr"/>
                      <a:r>
                        <a:rPr lang="en-US" sz="2400" dirty="0" smtClean="0">
                          <a:solidFill>
                            <a:schemeClr val="bg2">
                              <a:lumMod val="25000"/>
                            </a:schemeClr>
                          </a:solidFill>
                        </a:rPr>
                        <a:t>67.3%</a:t>
                      </a:r>
                    </a:p>
                    <a:p>
                      <a:pPr algn="ctr"/>
                      <a:r>
                        <a:rPr lang="en-US" sz="1400" dirty="0" smtClean="0">
                          <a:solidFill>
                            <a:srgbClr val="0D79CA"/>
                          </a:solidFill>
                        </a:rPr>
                        <a:t>12</a:t>
                      </a:r>
                      <a:r>
                        <a:rPr lang="en-US" sz="1400" baseline="30000" dirty="0" smtClean="0">
                          <a:solidFill>
                            <a:srgbClr val="0D79CA"/>
                          </a:solidFill>
                        </a:rPr>
                        <a:t>th</a:t>
                      </a:r>
                      <a:r>
                        <a:rPr lang="en-US" sz="1400" dirty="0" smtClean="0">
                          <a:solidFill>
                            <a:srgbClr val="0D79CA"/>
                          </a:solidFill>
                        </a:rPr>
                        <a:t> of 110</a:t>
                      </a:r>
                      <a:endParaRPr lang="en-US" sz="1400" dirty="0">
                        <a:solidFill>
                          <a:srgbClr val="0D79CA"/>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c>
                  <a:txBody>
                    <a:bodyPr/>
                    <a:lstStyle/>
                    <a:p>
                      <a:pPr algn="ctr"/>
                      <a:r>
                        <a:rPr lang="en-US" sz="2400" dirty="0" smtClean="0">
                          <a:solidFill>
                            <a:schemeClr val="bg2">
                              <a:lumMod val="25000"/>
                            </a:schemeClr>
                          </a:solidFill>
                        </a:rPr>
                        <a:t>64.6%</a:t>
                      </a:r>
                    </a:p>
                    <a:p>
                      <a:pPr algn="ctr"/>
                      <a:r>
                        <a:rPr lang="en-US" sz="1400" dirty="0" smtClean="0">
                          <a:solidFill>
                            <a:srgbClr val="0D79CA"/>
                          </a:solidFill>
                        </a:rPr>
                        <a:t>4</a:t>
                      </a:r>
                      <a:r>
                        <a:rPr lang="en-US" sz="1400" baseline="30000" dirty="0" smtClean="0">
                          <a:solidFill>
                            <a:srgbClr val="0D79CA"/>
                          </a:solidFill>
                        </a:rPr>
                        <a:t>th</a:t>
                      </a:r>
                      <a:r>
                        <a:rPr lang="en-US" sz="1400" dirty="0" smtClean="0">
                          <a:solidFill>
                            <a:srgbClr val="0D79CA"/>
                          </a:solidFill>
                        </a:rPr>
                        <a:t> of 28</a:t>
                      </a:r>
                      <a:endParaRPr lang="en-US" sz="1400" dirty="0">
                        <a:solidFill>
                          <a:srgbClr val="0D79CA"/>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c>
                  <a:txBody>
                    <a:bodyPr/>
                    <a:lstStyle/>
                    <a:p>
                      <a:pPr algn="ctr"/>
                      <a:r>
                        <a:rPr lang="en-US" sz="2400" dirty="0" smtClean="0">
                          <a:solidFill>
                            <a:schemeClr val="bg2">
                              <a:lumMod val="25000"/>
                            </a:schemeClr>
                          </a:solidFill>
                        </a:rPr>
                        <a:t>60.8%</a:t>
                      </a:r>
                    </a:p>
                    <a:p>
                      <a:pPr algn="ctr"/>
                      <a:r>
                        <a:rPr lang="en-US" sz="1400" dirty="0" smtClean="0">
                          <a:solidFill>
                            <a:srgbClr val="0D79CA"/>
                          </a:solidFill>
                        </a:rPr>
                        <a:t>1</a:t>
                      </a:r>
                      <a:r>
                        <a:rPr lang="en-US" sz="1400" baseline="30000" dirty="0" smtClean="0">
                          <a:solidFill>
                            <a:srgbClr val="0D79CA"/>
                          </a:solidFill>
                        </a:rPr>
                        <a:t>st</a:t>
                      </a:r>
                      <a:r>
                        <a:rPr lang="en-US" sz="1400" dirty="0" smtClean="0">
                          <a:solidFill>
                            <a:srgbClr val="0D79CA"/>
                          </a:solidFill>
                        </a:rPr>
                        <a:t> of 14</a:t>
                      </a:r>
                      <a:endParaRPr lang="en-US" sz="1400" dirty="0">
                        <a:solidFill>
                          <a:srgbClr val="0D79CA"/>
                        </a:solidFill>
                      </a:endParaRPr>
                    </a:p>
                  </a:txBody>
                  <a:tcPr anchor="ctr">
                    <a:lnL w="12700" cap="flat" cmpd="sng" algn="ctr">
                      <a:solidFill>
                        <a:srgbClr val="B4DCFA">
                          <a:lumMod val="90000"/>
                        </a:srgbClr>
                      </a:solidFill>
                      <a:prstDash val="solid"/>
                      <a:round/>
                      <a:headEnd type="none" w="med" len="med"/>
                      <a:tailEnd type="none" w="med" len="med"/>
                    </a:lnL>
                    <a:lnR w="12700" cap="flat" cmpd="sng" algn="ctr">
                      <a:solidFill>
                        <a:srgbClr val="B4DCFA">
                          <a:lumMod val="90000"/>
                        </a:srgbClr>
                      </a:solidFill>
                      <a:prstDash val="solid"/>
                      <a:round/>
                      <a:headEnd type="none" w="med" len="med"/>
                      <a:tailEnd type="none" w="med" len="med"/>
                    </a:lnR>
                    <a:lnT w="12700" cap="flat" cmpd="sng" algn="ctr">
                      <a:solidFill>
                        <a:srgbClr val="B4DCFA">
                          <a:lumMod val="90000"/>
                        </a:srgbClr>
                      </a:solidFill>
                      <a:prstDash val="solid"/>
                      <a:round/>
                      <a:headEnd type="none" w="med" len="med"/>
                      <a:tailEnd type="none" w="med" len="med"/>
                    </a:lnT>
                    <a:lnB w="12700" cap="flat" cmpd="sng" algn="ctr">
                      <a:solidFill>
                        <a:srgbClr val="B4DCFA">
                          <a:lumMod val="90000"/>
                        </a:srgbClr>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068592233"/>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8449694-847F-E747-8EA9-27B102C4A498}" type="slidenum">
              <a:rPr lang="en-US" smtClean="0"/>
              <a:t>7</a:t>
            </a:fld>
            <a:endParaRPr lang="en-US"/>
          </a:p>
        </p:txBody>
      </p:sp>
      <p:sp>
        <p:nvSpPr>
          <p:cNvPr id="4" name="TextBox 3"/>
          <p:cNvSpPr txBox="1"/>
          <p:nvPr/>
        </p:nvSpPr>
        <p:spPr>
          <a:xfrm>
            <a:off x="2688095" y="654796"/>
            <a:ext cx="3769782"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Persistence Rate</a:t>
            </a:r>
            <a:endParaRPr lang="en-US" sz="3600" b="1" dirty="0">
              <a:effectLst>
                <a:reflection blurRad="6350" stA="15000" endA="300" endPos="45500" dir="5400000" sy="-100000" algn="bl" rotWithShape="0"/>
              </a:effectLst>
            </a:endParaRPr>
          </a:p>
        </p:txBody>
      </p:sp>
      <p:graphicFrame>
        <p:nvGraphicFramePr>
          <p:cNvPr id="8" name="Chart 7"/>
          <p:cNvGraphicFramePr>
            <a:graphicFrameLocks/>
          </p:cNvGraphicFramePr>
          <p:nvPr>
            <p:extLst>
              <p:ext uri="{D42A27DB-BD31-4B8C-83A1-F6EECF244321}">
                <p14:modId xmlns:p14="http://schemas.microsoft.com/office/powerpoint/2010/main" val="1725486423"/>
              </p:ext>
            </p:extLst>
          </p:nvPr>
        </p:nvGraphicFramePr>
        <p:xfrm>
          <a:off x="1270000" y="1612900"/>
          <a:ext cx="6604000" cy="444452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98183272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8449694-847F-E747-8EA9-27B102C4A498}" type="slidenum">
              <a:rPr lang="en-US" smtClean="0"/>
              <a:t>8</a:t>
            </a:fld>
            <a:endParaRPr lang="en-US"/>
          </a:p>
        </p:txBody>
      </p:sp>
      <p:graphicFrame>
        <p:nvGraphicFramePr>
          <p:cNvPr id="6" name="Chart 5"/>
          <p:cNvGraphicFramePr>
            <a:graphicFrameLocks/>
          </p:cNvGraphicFramePr>
          <p:nvPr>
            <p:extLst>
              <p:ext uri="{D42A27DB-BD31-4B8C-83A1-F6EECF244321}">
                <p14:modId xmlns:p14="http://schemas.microsoft.com/office/powerpoint/2010/main" val="2872655718"/>
              </p:ext>
            </p:extLst>
          </p:nvPr>
        </p:nvGraphicFramePr>
        <p:xfrm>
          <a:off x="247394" y="1301127"/>
          <a:ext cx="2907677" cy="4330700"/>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a:off x="2688108" y="654796"/>
            <a:ext cx="3769782"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Persistence Rate</a:t>
            </a:r>
            <a:endParaRPr lang="en-US" sz="3600" b="1" dirty="0">
              <a:effectLst>
                <a:reflection blurRad="6350" stA="15000" endA="300" endPos="45500" dir="5400000" sy="-100000" algn="bl" rotWithShape="0"/>
              </a:effectLst>
            </a:endParaRPr>
          </a:p>
        </p:txBody>
      </p:sp>
      <p:graphicFrame>
        <p:nvGraphicFramePr>
          <p:cNvPr id="10" name="Chart 9"/>
          <p:cNvGraphicFramePr>
            <a:graphicFrameLocks/>
          </p:cNvGraphicFramePr>
          <p:nvPr>
            <p:extLst>
              <p:ext uri="{D42A27DB-BD31-4B8C-83A1-F6EECF244321}">
                <p14:modId xmlns:p14="http://schemas.microsoft.com/office/powerpoint/2010/main" val="3226070117"/>
              </p:ext>
            </p:extLst>
          </p:nvPr>
        </p:nvGraphicFramePr>
        <p:xfrm>
          <a:off x="3277060" y="1301127"/>
          <a:ext cx="2907677" cy="43307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Chart 10"/>
          <p:cNvGraphicFramePr>
            <a:graphicFrameLocks/>
          </p:cNvGraphicFramePr>
          <p:nvPr>
            <p:extLst>
              <p:ext uri="{D42A27DB-BD31-4B8C-83A1-F6EECF244321}">
                <p14:modId xmlns:p14="http://schemas.microsoft.com/office/powerpoint/2010/main" val="726371879"/>
              </p:ext>
            </p:extLst>
          </p:nvPr>
        </p:nvGraphicFramePr>
        <p:xfrm>
          <a:off x="6105364" y="1301127"/>
          <a:ext cx="2907677" cy="4330700"/>
        </p:xfrm>
        <a:graphic>
          <a:graphicData uri="http://schemas.openxmlformats.org/drawingml/2006/chart">
            <c:chart xmlns:c="http://schemas.openxmlformats.org/drawingml/2006/chart" xmlns:r="http://schemas.openxmlformats.org/officeDocument/2006/relationships" r:id="rId4"/>
          </a:graphicData>
        </a:graphic>
      </p:graphicFrame>
      <p:sp>
        <p:nvSpPr>
          <p:cNvPr id="3" name="TextBox 2"/>
          <p:cNvSpPr txBox="1"/>
          <p:nvPr/>
        </p:nvSpPr>
        <p:spPr>
          <a:xfrm>
            <a:off x="247394" y="5646103"/>
            <a:ext cx="8056638" cy="646331"/>
          </a:xfrm>
          <a:prstGeom prst="rect">
            <a:avLst/>
          </a:prstGeom>
          <a:noFill/>
        </p:spPr>
        <p:txBody>
          <a:bodyPr wrap="none" rtlCol="0">
            <a:spAutoFit/>
          </a:bodyPr>
          <a:lstStyle/>
          <a:p>
            <a:r>
              <a:rPr lang="en-US" dirty="0" smtClean="0"/>
              <a:t>Below </a:t>
            </a:r>
            <a:r>
              <a:rPr lang="en-US" dirty="0" err="1" smtClean="0"/>
              <a:t>Collegewide</a:t>
            </a:r>
            <a:r>
              <a:rPr lang="en-US" dirty="0" smtClean="0"/>
              <a:t> Rate Minus 10%: American Indian/Alaskan Native (n=12),</a:t>
            </a:r>
          </a:p>
          <a:p>
            <a:r>
              <a:rPr lang="en-US" dirty="0" smtClean="0"/>
              <a:t>50+ Years Old (n=21), African American, Pacific Islander (n=12)</a:t>
            </a:r>
            <a:endParaRPr lang="en-US" dirty="0"/>
          </a:p>
        </p:txBody>
      </p:sp>
    </p:spTree>
    <p:extLst>
      <p:ext uri="{BB962C8B-B14F-4D97-AF65-F5344CB8AC3E}">
        <p14:creationId xmlns:p14="http://schemas.microsoft.com/office/powerpoint/2010/main" val="30286054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30400" y="654796"/>
            <a:ext cx="3085175" cy="646331"/>
          </a:xfrm>
          <a:prstGeom prst="rect">
            <a:avLst/>
          </a:prstGeom>
          <a:noFill/>
        </p:spPr>
        <p:txBody>
          <a:bodyPr wrap="none" rtlCol="0">
            <a:spAutoFit/>
          </a:bodyPr>
          <a:lstStyle/>
          <a:p>
            <a:pPr algn="ctr"/>
            <a:r>
              <a:rPr lang="en-US" sz="3600" b="1" dirty="0" smtClean="0">
                <a:effectLst>
                  <a:reflection blurRad="6350" stA="15000" endA="300" endPos="45500" dir="5400000" sy="-100000" algn="bl" rotWithShape="0"/>
                </a:effectLst>
              </a:rPr>
              <a:t>30 Units Rate</a:t>
            </a:r>
            <a:endParaRPr lang="en-US" sz="3600" b="1" dirty="0">
              <a:effectLst>
                <a:reflection blurRad="6350" stA="15000" endA="300" endPos="45500" dir="5400000" sy="-100000" algn="bl" rotWithShape="0"/>
              </a:effectLst>
            </a:endParaRPr>
          </a:p>
        </p:txBody>
      </p:sp>
      <p:sp>
        <p:nvSpPr>
          <p:cNvPr id="3" name="Slide Number Placeholder 2"/>
          <p:cNvSpPr>
            <a:spLocks noGrp="1"/>
          </p:cNvSpPr>
          <p:nvPr>
            <p:ph type="sldNum" sz="quarter" idx="12"/>
          </p:nvPr>
        </p:nvSpPr>
        <p:spPr>
          <a:xfrm>
            <a:off x="3661176" y="6172200"/>
            <a:ext cx="1828800" cy="365125"/>
          </a:xfrm>
        </p:spPr>
        <p:txBody>
          <a:bodyPr/>
          <a:lstStyle/>
          <a:p>
            <a:fld id="{B8449694-847F-E747-8EA9-27B102C4A498}" type="slidenum">
              <a:rPr lang="en-US" smtClean="0"/>
              <a:t>9</a:t>
            </a:fld>
            <a:endParaRPr lang="en-US" dirty="0"/>
          </a:p>
        </p:txBody>
      </p:sp>
      <p:sp>
        <p:nvSpPr>
          <p:cNvPr id="4" name="TextBox 3"/>
          <p:cNvSpPr txBox="1"/>
          <p:nvPr/>
        </p:nvSpPr>
        <p:spPr>
          <a:xfrm>
            <a:off x="942553" y="1825492"/>
            <a:ext cx="7272537" cy="4401205"/>
          </a:xfrm>
          <a:prstGeom prst="rect">
            <a:avLst/>
          </a:prstGeom>
          <a:noFill/>
        </p:spPr>
        <p:txBody>
          <a:bodyPr wrap="square" rtlCol="0">
            <a:spAutoFit/>
          </a:bodyPr>
          <a:lstStyle/>
          <a:p>
            <a:pPr marL="285750" indent="-285750">
              <a:spcAft>
                <a:spcPts val="2400"/>
              </a:spcAft>
              <a:buFont typeface="Arial"/>
              <a:buChar char="•"/>
            </a:pPr>
            <a:r>
              <a:rPr lang="en-US" sz="2000" b="1" dirty="0" smtClean="0">
                <a:solidFill>
                  <a:schemeClr val="accent1">
                    <a:lumMod val="75000"/>
                  </a:schemeClr>
                </a:solidFill>
              </a:rPr>
              <a:t>Cohort Tracked: </a:t>
            </a:r>
            <a:r>
              <a:rPr lang="en-US" sz="2000" dirty="0" smtClean="0"/>
              <a:t>Entering students who, within three years of entry, completed at least 6 units and attempted any Math or English course</a:t>
            </a:r>
          </a:p>
          <a:p>
            <a:pPr marL="285750" indent="-285750">
              <a:spcAft>
                <a:spcPts val="2400"/>
              </a:spcAft>
              <a:buFont typeface="Arial"/>
              <a:buChar char="•"/>
            </a:pPr>
            <a:r>
              <a:rPr lang="en-US" sz="2000" dirty="0" smtClean="0"/>
              <a:t> </a:t>
            </a:r>
            <a:r>
              <a:rPr lang="en-US" sz="2000" b="1" dirty="0" smtClean="0">
                <a:solidFill>
                  <a:srgbClr val="31489F"/>
                </a:solidFill>
              </a:rPr>
              <a:t>Outcome: </a:t>
            </a:r>
            <a:r>
              <a:rPr lang="en-US" sz="2000" dirty="0" smtClean="0"/>
              <a:t>Student earned at least 30 units in the California Community College system</a:t>
            </a:r>
          </a:p>
          <a:p>
            <a:pPr marL="285750" indent="-285750">
              <a:spcAft>
                <a:spcPts val="2400"/>
              </a:spcAft>
              <a:buFont typeface="Arial"/>
              <a:buChar char="•"/>
            </a:pPr>
            <a:endParaRPr lang="en-US" sz="2000" dirty="0"/>
          </a:p>
          <a:p>
            <a:pPr marL="285750" indent="-285750">
              <a:spcAft>
                <a:spcPts val="2400"/>
              </a:spcAft>
              <a:buFont typeface="Arial"/>
              <a:buChar char="•"/>
            </a:pPr>
            <a:r>
              <a:rPr lang="en-US" sz="2000" b="1" dirty="0" smtClean="0">
                <a:solidFill>
                  <a:srgbClr val="31489F"/>
                </a:solidFill>
              </a:rPr>
              <a:t>Prepared Students: </a:t>
            </a:r>
            <a:r>
              <a:rPr lang="en-US" sz="2000" dirty="0" smtClean="0"/>
              <a:t>First Math and English courses attempted were college-level courses</a:t>
            </a:r>
          </a:p>
          <a:p>
            <a:pPr marL="285750" indent="-285750">
              <a:spcAft>
                <a:spcPts val="2400"/>
              </a:spcAft>
              <a:buFont typeface="Arial"/>
              <a:buChar char="•"/>
            </a:pPr>
            <a:r>
              <a:rPr lang="en-US" sz="2000" b="1" dirty="0" smtClean="0">
                <a:solidFill>
                  <a:srgbClr val="31489F"/>
                </a:solidFill>
              </a:rPr>
              <a:t>Unprepared Students: </a:t>
            </a:r>
            <a:r>
              <a:rPr lang="en-US" sz="2000" dirty="0" smtClean="0"/>
              <a:t>First Math or English course attempted was below college level</a:t>
            </a:r>
            <a:endParaRPr lang="en-US" sz="2000" dirty="0"/>
          </a:p>
        </p:txBody>
      </p:sp>
    </p:spTree>
    <p:extLst>
      <p:ext uri="{BB962C8B-B14F-4D97-AF65-F5344CB8AC3E}">
        <p14:creationId xmlns:p14="http://schemas.microsoft.com/office/powerpoint/2010/main" val="3535764548"/>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ＭＳ ゴシック"/>
        <a:font script="Hang" typeface="HY그래픽B"/>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ＭＳ ゴシック"/>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ＭＳ ゴシック"/>
      <a:font script="Hang" typeface="HY그래픽B"/>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ＭＳ ゴシック"/>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Override>
</file>

<file path=ppt/theme/themeOverride10.xml><?xml version="1.0" encoding="utf-8"?>
<a:themeOverride xmlns:a="http://schemas.openxmlformats.org/drawingml/2006/main">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ＭＳ ゴシック"/>
      <a:font script="Hang" typeface="HY그래픽B"/>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ＭＳ ゴシック"/>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Override>
</file>

<file path=ppt/theme/themeOverride11.xml><?xml version="1.0" encoding="utf-8"?>
<a:themeOverride xmlns:a="http://schemas.openxmlformats.org/drawingml/2006/main">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ＭＳ ゴシック"/>
      <a:font script="Hang" typeface="HY그래픽B"/>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ＭＳ ゴシック"/>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Override>
</file>

<file path=ppt/theme/themeOverride12.xml><?xml version="1.0" encoding="utf-8"?>
<a:themeOverride xmlns:a="http://schemas.openxmlformats.org/drawingml/2006/main">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ＭＳ ゴシック"/>
      <a:font script="Hang" typeface="HY그래픽B"/>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ＭＳ ゴシック"/>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Override>
</file>

<file path=ppt/theme/themeOverride13.xml><?xml version="1.0" encoding="utf-8"?>
<a:themeOverride xmlns:a="http://schemas.openxmlformats.org/drawingml/2006/main">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ＭＳ ゴシック"/>
      <a:font script="Hang" typeface="HY그래픽B"/>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ＭＳ ゴシック"/>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Override>
</file>

<file path=ppt/theme/themeOverride2.xml><?xml version="1.0" encoding="utf-8"?>
<a:themeOverride xmlns:a="http://schemas.openxmlformats.org/drawingml/2006/main">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ＭＳ ゴシック"/>
      <a:font script="Hang" typeface="HY그래픽B"/>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ＭＳ ゴシック"/>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Override>
</file>

<file path=ppt/theme/themeOverride3.xml><?xml version="1.0" encoding="utf-8"?>
<a:themeOverride xmlns:a="http://schemas.openxmlformats.org/drawingml/2006/main">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ＭＳ ゴシック"/>
      <a:font script="Hang" typeface="HY그래픽B"/>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ＭＳ ゴシック"/>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Override>
</file>

<file path=ppt/theme/themeOverride4.xml><?xml version="1.0" encoding="utf-8"?>
<a:themeOverride xmlns:a="http://schemas.openxmlformats.org/drawingml/2006/main">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ＭＳ ゴシック"/>
      <a:font script="Hang" typeface="HY그래픽B"/>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ＭＳ ゴシック"/>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Override>
</file>

<file path=ppt/theme/themeOverride5.xml><?xml version="1.0" encoding="utf-8"?>
<a:themeOverride xmlns:a="http://schemas.openxmlformats.org/drawingml/2006/main">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ＭＳ ゴシック"/>
      <a:font script="Hang" typeface="HY그래픽B"/>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ＭＳ ゴシック"/>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Override>
</file>

<file path=ppt/theme/themeOverride6.xml><?xml version="1.0" encoding="utf-8"?>
<a:themeOverride xmlns:a="http://schemas.openxmlformats.org/drawingml/2006/main">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ＭＳ ゴシック"/>
      <a:font script="Hang" typeface="HY그래픽B"/>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ＭＳ ゴシック"/>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Override>
</file>

<file path=ppt/theme/themeOverride7.xml><?xml version="1.0" encoding="utf-8"?>
<a:themeOverride xmlns:a="http://schemas.openxmlformats.org/drawingml/2006/main">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ＭＳ ゴシック"/>
      <a:font script="Hang" typeface="HY그래픽B"/>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ＭＳ ゴシック"/>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Override>
</file>

<file path=ppt/theme/themeOverride8.xml><?xml version="1.0" encoding="utf-8"?>
<a:themeOverride xmlns:a="http://schemas.openxmlformats.org/drawingml/2006/main">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ＭＳ ゴシック"/>
      <a:font script="Hang" typeface="HY그래픽B"/>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ＭＳ ゴシック"/>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Override>
</file>

<file path=ppt/theme/themeOverride9.xml><?xml version="1.0" encoding="utf-8"?>
<a:themeOverride xmlns:a="http://schemas.openxmlformats.org/drawingml/2006/main">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ＭＳ ゴシック"/>
      <a:font script="Hang" typeface="HY그래픽B"/>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ＭＳ ゴシック"/>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Override>
</file>

<file path=docProps/app.xml><?xml version="1.0" encoding="utf-8"?>
<Properties xmlns="http://schemas.openxmlformats.org/officeDocument/2006/extended-properties" xmlns:vt="http://schemas.openxmlformats.org/officeDocument/2006/docPropsVTypes">
  <Template>Slipstream.thmx</Template>
  <TotalTime>790</TotalTime>
  <Words>1481</Words>
  <Application>Microsoft Macintosh PowerPoint</Application>
  <PresentationFormat>On-screen Show (4:3)</PresentationFormat>
  <Paragraphs>303</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Slipstream</vt:lpstr>
      <vt:lpstr>Student Success Scorecard 2013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GCC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Student Success Scorecard 2013</dc:title>
  <dc:creator>Edward Karpp</dc:creator>
  <cp:lastModifiedBy>Edward Karpp</cp:lastModifiedBy>
  <cp:revision>176</cp:revision>
  <cp:lastPrinted>2013-05-07T23:37:18Z</cp:lastPrinted>
  <dcterms:created xsi:type="dcterms:W3CDTF">2013-04-18T23:24:03Z</dcterms:created>
  <dcterms:modified xsi:type="dcterms:W3CDTF">2013-05-07T23:37:53Z</dcterms:modified>
</cp:coreProperties>
</file>